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9"/>
  </p:handoutMasterIdLst>
  <p:sldIdLst>
    <p:sldId id="256" r:id="rId3"/>
    <p:sldId id="322" r:id="rId4"/>
    <p:sldId id="270" r:id="rId5"/>
    <p:sldId id="271" r:id="rId7"/>
    <p:sldId id="272" r:id="rId8"/>
    <p:sldId id="273" r:id="rId9"/>
    <p:sldId id="274" r:id="rId10"/>
    <p:sldId id="275" r:id="rId11"/>
    <p:sldId id="339" r:id="rId12"/>
    <p:sldId id="323" r:id="rId13"/>
    <p:sldId id="326" r:id="rId14"/>
    <p:sldId id="278" r:id="rId15"/>
    <p:sldId id="328" r:id="rId16"/>
    <p:sldId id="329" r:id="rId17"/>
    <p:sldId id="303" r:id="rId18"/>
    <p:sldId id="327" r:id="rId19"/>
    <p:sldId id="304" r:id="rId20"/>
    <p:sldId id="330" r:id="rId21"/>
    <p:sldId id="276" r:id="rId22"/>
    <p:sldId id="277" r:id="rId23"/>
    <p:sldId id="279" r:id="rId24"/>
    <p:sldId id="305" r:id="rId25"/>
    <p:sldId id="310" r:id="rId26"/>
    <p:sldId id="312" r:id="rId27"/>
    <p:sldId id="281" r:id="rId28"/>
    <p:sldId id="282" r:id="rId29"/>
    <p:sldId id="283" r:id="rId30"/>
    <p:sldId id="340" r:id="rId31"/>
    <p:sldId id="331" r:id="rId32"/>
    <p:sldId id="332" r:id="rId33"/>
    <p:sldId id="333" r:id="rId34"/>
    <p:sldId id="334" r:id="rId35"/>
    <p:sldId id="335" r:id="rId36"/>
    <p:sldId id="338" r:id="rId37"/>
    <p:sldId id="342" r:id="rId38"/>
  </p:sldIdLst>
  <p:sldSz cx="9144000" cy="6858000" type="screen4x3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5" autoAdjust="0"/>
  </p:normalViewPr>
  <p:slideViewPr>
    <p:cSldViewPr showGuides="1"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3" Type="http://schemas.openxmlformats.org/officeDocument/2006/relationships/tags" Target="tags/tag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3161-45A7-4F55-93B9-16BA925F9B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243EF-79CC-458D-85F6-CF234094FE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FA253-5A88-40C9-A3CB-8E84B30398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7ECBF-1F6B-47CE-863C-D6F0B1C5AA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77ECBF-1F6B-47CE-863C-D6F0B1C5A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77ECBF-1F6B-47CE-863C-D6F0B1C5A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77ECBF-1F6B-47CE-863C-D6F0B1C5AA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档案</a:t>
            </a:r>
            <a:r>
              <a:rPr lang="zh-CN" altLang="en-US" sz="5400" dirty="0" smtClean="0"/>
              <a:t>收集、整理办法</a:t>
            </a:r>
            <a:endParaRPr lang="zh-CN" altLang="en-US" sz="5400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716140" y="3789040"/>
            <a:ext cx="3056384" cy="1464568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档案馆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r>
              <a:rPr lang="en-US" altLang="zh-CN" sz="3600" dirty="0" smtClean="0">
                <a:solidFill>
                  <a:schemeClr val="tx1"/>
                </a:solidFill>
              </a:rPr>
              <a:t>2024.4.12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dirty="0" smtClean="0"/>
              <a:t>（</a:t>
            </a:r>
            <a:r>
              <a:rPr lang="zh-CN" altLang="en-US" sz="3600" dirty="0" smtClean="0"/>
              <a:t>五）档案收集的优秀案例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935" y="1485788"/>
            <a:ext cx="3389591" cy="4525963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7" b="5946"/>
          <a:stretch>
            <a:fillRect/>
          </a:stretch>
        </p:blipFill>
        <p:spPr bwMode="auto">
          <a:xfrm>
            <a:off x="4927461" y="1476251"/>
            <a:ext cx="3447604" cy="45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dirty="0"/>
              <a:t>（</a:t>
            </a:r>
            <a:r>
              <a:rPr lang="zh-CN" altLang="en-US" sz="3600" dirty="0"/>
              <a:t>五）档案收集的优秀案例</a:t>
            </a:r>
            <a:endParaRPr lang="zh-CN" altLang="en-US" sz="36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987" y="1443368"/>
            <a:ext cx="2641177" cy="4525963"/>
          </a:xfr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151" y="1435738"/>
            <a:ext cx="2923317" cy="4541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455" y="1442103"/>
            <a:ext cx="2815557" cy="4528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二、档案的整理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zh-CN" altLang="en-US" dirty="0" smtClean="0"/>
              <a:t>（一）纸质档案的整理总体要求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     1.</a:t>
            </a:r>
            <a:r>
              <a:rPr lang="zh-CN" altLang="en-US" sz="3000" dirty="0" smtClean="0"/>
              <a:t>分类排序有讲究</a:t>
            </a:r>
            <a:endParaRPr lang="zh-CN" altLang="en-US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     2.</a:t>
            </a:r>
            <a:r>
              <a:rPr lang="zh-CN" altLang="en-US" sz="3000" dirty="0" smtClean="0"/>
              <a:t>装订方法要规范</a:t>
            </a:r>
            <a:endParaRPr lang="zh-CN" altLang="en-US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     3.</a:t>
            </a:r>
            <a:r>
              <a:rPr lang="zh-CN" altLang="en-US" sz="3000" dirty="0" smtClean="0"/>
              <a:t>页码编排看仔细</a:t>
            </a:r>
            <a:endParaRPr lang="zh-CN" altLang="en-US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     4.</a:t>
            </a:r>
            <a:r>
              <a:rPr lang="zh-CN" altLang="en-US" sz="3000" dirty="0" smtClean="0"/>
              <a:t>日常把好质量关</a:t>
            </a:r>
            <a:endParaRPr lang="en-US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     5.</a:t>
            </a:r>
            <a:r>
              <a:rPr lang="zh-CN" altLang="en-US" sz="3000" dirty="0" smtClean="0"/>
              <a:t>正确填写档案目录</a:t>
            </a:r>
            <a:endParaRPr lang="zh-CN" altLang="en-US" sz="30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4765" y="33265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dirty="0">
                <a:solidFill>
                  <a:prstClr val="black"/>
                </a:solidFill>
              </a:rPr>
              <a:t>（二）纸质档案的整理方法</a:t>
            </a:r>
            <a:r>
              <a:rPr lang="zh-CN" altLang="en-US" sz="3600" dirty="0" smtClean="0">
                <a:solidFill>
                  <a:prstClr val="black"/>
                </a:solidFill>
              </a:rPr>
              <a:t>：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765" y="2060848"/>
            <a:ext cx="8437715" cy="3888432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spc="-100" dirty="0" smtClean="0"/>
              <a:t>每份文件的不同稿本合为一件，正文、附件为一件；</a:t>
            </a:r>
            <a:endParaRPr lang="en-US" altLang="zh-CN" sz="2800" spc="-100" dirty="0" smtClean="0"/>
          </a:p>
          <a:p>
            <a:pPr>
              <a:lnSpc>
                <a:spcPct val="110000"/>
              </a:lnSpc>
            </a:pPr>
            <a:r>
              <a:rPr lang="zh-CN" altLang="en-US" sz="2800" spc="-100" dirty="0" smtClean="0"/>
              <a:t>文件正本与定稿（包括法律法规等重要文件的历次修改稿）为一件；</a:t>
            </a:r>
            <a:endParaRPr lang="en-US" altLang="zh-CN" sz="2800" spc="-100" dirty="0" smtClean="0"/>
          </a:p>
          <a:p>
            <a:pPr>
              <a:lnSpc>
                <a:spcPct val="110000"/>
              </a:lnSpc>
            </a:pPr>
            <a:r>
              <a:rPr lang="zh-CN" altLang="en-US" sz="2800" spc="-100" dirty="0" smtClean="0"/>
              <a:t>转发文与被转发文为一件；</a:t>
            </a:r>
            <a:endParaRPr lang="en-US" altLang="zh-CN" sz="2800" spc="-100" dirty="0" smtClean="0"/>
          </a:p>
          <a:p>
            <a:pPr>
              <a:lnSpc>
                <a:spcPct val="110000"/>
              </a:lnSpc>
            </a:pPr>
            <a:r>
              <a:rPr lang="zh-CN" altLang="en-US" sz="2800" spc="-100" dirty="0" smtClean="0"/>
              <a:t>原件与复制件为一件；</a:t>
            </a:r>
            <a:endParaRPr lang="en-US" altLang="zh-CN" sz="2800" spc="-100" dirty="0" smtClean="0"/>
          </a:p>
          <a:p>
            <a:pPr>
              <a:lnSpc>
                <a:spcPct val="110000"/>
              </a:lnSpc>
            </a:pPr>
            <a:r>
              <a:rPr lang="zh-CN" altLang="en-US" sz="2800" spc="-100" dirty="0" smtClean="0"/>
              <a:t>正本与翻译本为一件；</a:t>
            </a:r>
            <a:endParaRPr lang="en-US" altLang="zh-CN" sz="2800" spc="-100" dirty="0" smtClean="0"/>
          </a:p>
          <a:p>
            <a:pPr>
              <a:lnSpc>
                <a:spcPct val="110000"/>
              </a:lnSpc>
            </a:pPr>
            <a:r>
              <a:rPr lang="zh-CN" altLang="en-US" sz="2800" spc="-100" dirty="0" smtClean="0"/>
              <a:t>中文本与外文本为一件；</a:t>
            </a:r>
            <a:endParaRPr lang="en-US" altLang="zh-CN" sz="2800" spc="-1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755576" y="1340768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</a:rPr>
              <a:t>档案以件为单位进行整理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3300" spc="-100" dirty="0"/>
              <a:t>报表、名册、图册等一册（本）为一件（作为文件附件时除外）；</a:t>
            </a:r>
            <a:endParaRPr lang="en-US" altLang="zh-CN" sz="3300" spc="-100" dirty="0"/>
          </a:p>
          <a:p>
            <a:pPr>
              <a:lnSpc>
                <a:spcPct val="120000"/>
              </a:lnSpc>
            </a:pPr>
            <a:r>
              <a:rPr lang="zh-CN" altLang="en-US" sz="3300" spc="-100" dirty="0"/>
              <a:t>简报、周报等材料一期为一件；</a:t>
            </a:r>
            <a:endParaRPr lang="en-US" altLang="zh-CN" sz="3300" spc="-100" dirty="0"/>
          </a:p>
          <a:p>
            <a:pPr>
              <a:lnSpc>
                <a:spcPct val="120000"/>
              </a:lnSpc>
            </a:pPr>
            <a:r>
              <a:rPr lang="zh-CN" altLang="en-US" sz="3300" spc="-100" dirty="0"/>
              <a:t>会议纪要、会议记录一般一次会议为一件，会议记录一年一本的，一本为一件；</a:t>
            </a:r>
            <a:endParaRPr lang="en-US" altLang="zh-CN" sz="3300" spc="-100" dirty="0"/>
          </a:p>
          <a:p>
            <a:pPr>
              <a:lnSpc>
                <a:spcPct val="120000"/>
              </a:lnSpc>
            </a:pPr>
            <a:r>
              <a:rPr lang="zh-CN" altLang="en-US" sz="3300" spc="-100" dirty="0"/>
              <a:t>来文与复文（请示与批复、报告与批示、函与复函等）一般独立成件，也可为一件。有文件处理单或发文稿纸的，文件处理单或发文稿纸与相关文件为一件。</a:t>
            </a:r>
            <a:endParaRPr lang="zh-CN" altLang="en-US" sz="3300" spc="-100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/>
              <a:t>（三）档案整理流程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07504" y="1916832"/>
            <a:ext cx="4866184" cy="4617631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</a:pPr>
            <a:r>
              <a:rPr lang="en-US" altLang="zh-CN" spc="-100" dirty="0">
                <a:latin typeface="+mn-ea"/>
              </a:rPr>
              <a:t>1.</a:t>
            </a:r>
            <a:r>
              <a:rPr lang="zh-CN" altLang="en-US" spc="-100" dirty="0">
                <a:latin typeface="+mn-ea"/>
              </a:rPr>
              <a:t>分类：首先将一个年度的所有文件按照一定的规则进行分类。</a:t>
            </a:r>
            <a:endParaRPr lang="zh-CN" altLang="en-US" spc="-100" dirty="0">
              <a:latin typeface="+mn-ea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en-US" spc="-100" dirty="0">
                <a:latin typeface="+mn-ea"/>
              </a:rPr>
              <a:t>（</a:t>
            </a:r>
            <a:r>
              <a:rPr lang="en-US" altLang="zh-CN" spc="-100" dirty="0">
                <a:latin typeface="+mn-ea"/>
              </a:rPr>
              <a:t>1</a:t>
            </a:r>
            <a:r>
              <a:rPr lang="zh-CN" altLang="en-US" spc="-100" dirty="0">
                <a:latin typeface="+mn-ea"/>
              </a:rPr>
              <a:t>）校外来文：按国家体育总局、教育部、北京市的各部门进行分类。</a:t>
            </a:r>
            <a:endParaRPr lang="zh-CN" altLang="en-US" spc="-100" dirty="0">
              <a:latin typeface="+mn-ea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en-US" spc="-100" dirty="0">
                <a:latin typeface="+mn-ea"/>
              </a:rPr>
              <a:t>（</a:t>
            </a:r>
            <a:r>
              <a:rPr lang="en-US" altLang="zh-CN" spc="-100" dirty="0">
                <a:latin typeface="+mn-ea"/>
              </a:rPr>
              <a:t>2</a:t>
            </a:r>
            <a:r>
              <a:rPr lang="zh-CN" altLang="en-US" spc="-100" dirty="0">
                <a:latin typeface="+mn-ea"/>
              </a:rPr>
              <a:t>）校内文件：按部门的工作类型（党务、不同业务等）进行分类</a:t>
            </a:r>
            <a:r>
              <a:rPr lang="zh-CN" altLang="en-US" spc="-100" dirty="0" smtClean="0">
                <a:latin typeface="+mn-ea"/>
              </a:rPr>
              <a:t>。</a:t>
            </a:r>
            <a:endParaRPr lang="zh-CN" altLang="en-US" spc="-100" dirty="0">
              <a:latin typeface="+mn-ea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88840"/>
            <a:ext cx="4005504" cy="4248472"/>
          </a:xfrm>
        </p:spPr>
      </p:pic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827584" y="1268760"/>
            <a:ext cx="4495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+mn-ea"/>
              </a:rPr>
              <a:t>——</a:t>
            </a:r>
            <a:r>
              <a:rPr lang="zh-CN" altLang="en-US" sz="3200" b="1" dirty="0" smtClean="0">
                <a:latin typeface="+mn-ea"/>
              </a:rPr>
              <a:t>分类</a:t>
            </a:r>
            <a:r>
              <a:rPr lang="zh-CN" altLang="en-US" sz="3200" b="1" dirty="0">
                <a:latin typeface="+mn-ea"/>
              </a:rPr>
              <a:t>排序有讲究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868144" y="2852936"/>
            <a:ext cx="504056" cy="33843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218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507288" cy="964704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排序：每类文件均按发文日期进行排序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1772816"/>
            <a:ext cx="5256584" cy="4248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6156176" y="2636443"/>
            <a:ext cx="504056" cy="33843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>
                <a:latin typeface="+mj-ea"/>
              </a:rPr>
              <a:t>——</a:t>
            </a:r>
            <a:r>
              <a:rPr lang="zh-CN" altLang="en-US" sz="4000" dirty="0">
                <a:latin typeface="+mj-ea"/>
              </a:rPr>
              <a:t>装订方法要</a:t>
            </a:r>
            <a:r>
              <a:rPr lang="zh-CN" altLang="en-US" sz="4000" dirty="0" smtClean="0">
                <a:latin typeface="+mj-ea"/>
              </a:rPr>
              <a:t>规范</a:t>
            </a:r>
            <a:endParaRPr lang="zh-CN" altLang="en-US" sz="4000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4525963"/>
          </a:xfrm>
        </p:spPr>
        <p:txBody>
          <a:bodyPr>
            <a:normAutofit/>
          </a:bodyPr>
          <a:lstStyle/>
          <a:p>
            <a:pPr marL="342900" indent="-342900"/>
            <a:r>
              <a:rPr lang="en-US" altLang="zh-CN" dirty="0">
                <a:latin typeface="+mn-ea"/>
              </a:rPr>
              <a:t>3.</a:t>
            </a:r>
            <a:r>
              <a:rPr lang="zh-CN" altLang="en-US" dirty="0">
                <a:latin typeface="+mn-ea"/>
              </a:rPr>
              <a:t>装订：将排好顺序的文件按件装订。</a:t>
            </a:r>
            <a:endParaRPr lang="en-US" altLang="zh-CN" dirty="0">
              <a:latin typeface="+mn-ea"/>
            </a:endParaRPr>
          </a:p>
          <a:p>
            <a:pPr marL="342900" indent="791845">
              <a:lnSpc>
                <a:spcPct val="110000"/>
              </a:lnSpc>
            </a:pPr>
            <a:r>
              <a:rPr lang="zh-CN" altLang="en-US" dirty="0" smtClean="0">
                <a:latin typeface="+mn-ea"/>
              </a:rPr>
              <a:t>装订</a:t>
            </a:r>
            <a:r>
              <a:rPr lang="zh-CN" altLang="en-US" dirty="0">
                <a:latin typeface="+mn-ea"/>
              </a:rPr>
              <a:t>时，正本在前，定稿在后；正文在前，附件在后；原件在前，复制件在后；转发文在前，被转发文在后；</a:t>
            </a:r>
            <a:r>
              <a:rPr lang="zh-CN" altLang="en-US" dirty="0">
                <a:solidFill>
                  <a:srgbClr val="FF3300"/>
                </a:solidFill>
                <a:latin typeface="+mn-ea"/>
              </a:rPr>
              <a:t>文件在前，批转单在后</a:t>
            </a:r>
            <a:r>
              <a:rPr lang="zh-CN" altLang="en-US" dirty="0">
                <a:latin typeface="+mn-ea"/>
              </a:rPr>
              <a:t>；来文与复文作为一件时，复文在前，来文在后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</p:txBody>
      </p:sp>
      <p:sp>
        <p:nvSpPr>
          <p:cNvPr id="10248" name="Rectangle 21"/>
          <p:cNvSpPr>
            <a:spLocks noChangeArrowheads="1"/>
          </p:cNvSpPr>
          <p:nvPr/>
        </p:nvSpPr>
        <p:spPr bwMode="auto">
          <a:xfrm>
            <a:off x="5292080" y="4271595"/>
            <a:ext cx="15240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6000" dirty="0" smtClean="0"/>
              <a:t> </a:t>
            </a:r>
            <a:endParaRPr lang="en-US" altLang="zh-CN" sz="6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3528" y="4137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>
                <a:latin typeface="+mj-ea"/>
              </a:rPr>
              <a:t>——</a:t>
            </a:r>
            <a:r>
              <a:rPr lang="zh-CN" altLang="en-US" sz="4000" dirty="0">
                <a:latin typeface="+mj-ea"/>
              </a:rPr>
              <a:t>装订方法要规范</a:t>
            </a:r>
            <a:endParaRPr lang="zh-CN" altLang="en-US" sz="4000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57200" y="1611364"/>
            <a:ext cx="4546848" cy="1961651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+mn-ea"/>
              </a:rPr>
              <a:t>在</a:t>
            </a:r>
            <a:r>
              <a:rPr lang="zh-CN" altLang="en-US" dirty="0">
                <a:latin typeface="+mn-ea"/>
              </a:rPr>
              <a:t>装订文件时，可根据文件的薄厚使用</a:t>
            </a:r>
            <a:r>
              <a:rPr lang="zh-CN" altLang="en-US" dirty="0">
                <a:solidFill>
                  <a:srgbClr val="FF3300"/>
                </a:solidFill>
                <a:latin typeface="+mn-ea"/>
              </a:rPr>
              <a:t>不锈钢订书钉、彩色回形针、鱼尾夹</a:t>
            </a:r>
            <a:r>
              <a:rPr lang="zh-CN" altLang="en-US" dirty="0">
                <a:latin typeface="+mn-ea"/>
              </a:rPr>
              <a:t>在文件左上角进行装订。</a:t>
            </a:r>
            <a:endParaRPr lang="zh-CN" altLang="en-US" dirty="0">
              <a:latin typeface="+mn-ea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23333"/>
            <a:ext cx="2952328" cy="2537715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137262"/>
            <a:ext cx="2952328" cy="25315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137262"/>
            <a:ext cx="2952328" cy="253056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24127" y="1274887"/>
            <a:ext cx="3345399" cy="89255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600" spc="-100" dirty="0" smtClean="0">
                <a:latin typeface="+mn-ea"/>
              </a:rPr>
              <a:t>4.</a:t>
            </a:r>
            <a:r>
              <a:rPr lang="zh-CN" altLang="en-US" sz="2600" spc="-100" dirty="0" smtClean="0">
                <a:latin typeface="+mn-ea"/>
              </a:rPr>
              <a:t>盖归档章：在文件首页的右上角归档章</a:t>
            </a:r>
            <a:endParaRPr lang="zh-CN" altLang="en-US" sz="2600" spc="-100" dirty="0">
              <a:latin typeface="+mn-ea"/>
            </a:endParaRPr>
          </a:p>
        </p:txBody>
      </p:sp>
      <p:pic>
        <p:nvPicPr>
          <p:cNvPr id="6" name="图片 5" descr="223312 00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6984" y="1751941"/>
            <a:ext cx="3465095" cy="47655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 descr="223312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49301">
            <a:off x="961301" y="1631562"/>
            <a:ext cx="3465094" cy="476552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直接箭头连接符 7"/>
          <p:cNvCxnSpPr>
            <a:stCxn id="5" idx="1"/>
            <a:endCxn id="37" idx="6"/>
          </p:cNvCxnSpPr>
          <p:nvPr/>
        </p:nvCxnSpPr>
        <p:spPr>
          <a:xfrm flipH="1">
            <a:off x="3980942" y="1721163"/>
            <a:ext cx="1743185" cy="307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821168" y="5989052"/>
            <a:ext cx="326896" cy="392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173096" y="5701020"/>
            <a:ext cx="326896" cy="392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627784" y="1428360"/>
            <a:ext cx="1353158" cy="647162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6"/>
                </a:solidFill>
              </a:ln>
            </a:endParaRPr>
          </a:p>
        </p:txBody>
      </p:sp>
      <p:sp>
        <p:nvSpPr>
          <p:cNvPr id="42" name="Text Box 2"/>
          <p:cNvSpPr txBox="1">
            <a:spLocks noChangeArrowheads="1"/>
          </p:cNvSpPr>
          <p:nvPr/>
        </p:nvSpPr>
        <p:spPr bwMode="auto">
          <a:xfrm>
            <a:off x="2773640" y="260648"/>
            <a:ext cx="62628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+mj-ea"/>
                <a:ea typeface="+mj-ea"/>
              </a:rPr>
              <a:t>——</a:t>
            </a:r>
            <a:r>
              <a:rPr lang="zh-CN" altLang="en-US" sz="4000" dirty="0">
                <a:latin typeface="+mj-ea"/>
                <a:ea typeface="+mj-ea"/>
              </a:rPr>
              <a:t>页码编排看仔细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auto">
          <a:xfrm>
            <a:off x="5724127" y="2387089"/>
            <a:ext cx="3312369" cy="3994237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600" spc="-100" dirty="0" smtClean="0">
                <a:latin typeface="+mn-ea"/>
              </a:rPr>
              <a:t>5.</a:t>
            </a:r>
            <a:r>
              <a:rPr lang="zh-CN" altLang="en-US" sz="2600" spc="-100" dirty="0" smtClean="0">
                <a:latin typeface="+mn-ea"/>
              </a:rPr>
              <a:t>编页码：在</a:t>
            </a:r>
            <a:r>
              <a:rPr lang="zh-CN" altLang="en-US" sz="2600" spc="-100" dirty="0">
                <a:latin typeface="+mn-ea"/>
              </a:rPr>
              <a:t>装订好的文件上编写页码。页码编写位置为文件每页正面的右下角和背面的左下角</a:t>
            </a:r>
            <a:r>
              <a:rPr lang="zh-CN" altLang="en-US" sz="2600" spc="-100" dirty="0" smtClean="0">
                <a:latin typeface="+mn-ea"/>
              </a:rPr>
              <a:t>，用阿拉伯数字</a:t>
            </a:r>
            <a:r>
              <a:rPr lang="en-US" altLang="zh-CN" sz="2600" spc="-100" dirty="0" smtClean="0">
                <a:latin typeface="+mn-ea"/>
              </a:rPr>
              <a:t>1</a:t>
            </a:r>
            <a:r>
              <a:rPr lang="zh-CN" altLang="en-US" sz="2600" spc="-100" dirty="0" smtClean="0">
                <a:latin typeface="+mn-ea"/>
              </a:rPr>
              <a:t>、</a:t>
            </a:r>
            <a:r>
              <a:rPr lang="en-US" altLang="zh-CN" sz="2600" spc="-100" dirty="0" smtClean="0">
                <a:latin typeface="+mn-ea"/>
              </a:rPr>
              <a:t>2</a:t>
            </a:r>
            <a:r>
              <a:rPr lang="zh-CN" altLang="en-US" sz="2600" spc="-100" dirty="0">
                <a:latin typeface="+mn-ea"/>
              </a:rPr>
              <a:t>、</a:t>
            </a:r>
            <a:r>
              <a:rPr lang="en-US" altLang="zh-CN" sz="2600" spc="-100" dirty="0" smtClean="0">
                <a:latin typeface="+mn-ea"/>
              </a:rPr>
              <a:t>3……</a:t>
            </a:r>
            <a:r>
              <a:rPr lang="zh-CN" altLang="en-US" sz="2600" spc="-100" dirty="0" smtClean="0">
                <a:latin typeface="+mn-ea"/>
              </a:rPr>
              <a:t>没有</a:t>
            </a:r>
            <a:r>
              <a:rPr lang="zh-CN" altLang="en-US" sz="2600" spc="-100" dirty="0">
                <a:latin typeface="+mn-ea"/>
              </a:rPr>
              <a:t>文字的页面不标页码；已汇编成册并有页码的资料、书籍无需标注。</a:t>
            </a:r>
            <a:endParaRPr lang="zh-CN" altLang="en-US" sz="2600" spc="-100" dirty="0">
              <a:latin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37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一、档案的收集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5100" dirty="0" smtClean="0"/>
              <a:t>（一）档案收集中存在的最大问题：</a:t>
            </a:r>
            <a:endParaRPr lang="en-US" altLang="zh-CN" sz="5100" dirty="0" smtClean="0"/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zh-CN" altLang="en-US" sz="4600" b="1" dirty="0" smtClean="0"/>
              <a:t>档案收集不齐全</a:t>
            </a:r>
            <a:endParaRPr lang="en-US" altLang="zh-CN" sz="4600" b="1" dirty="0" smtClean="0"/>
          </a:p>
          <a:p>
            <a:r>
              <a:rPr lang="zh-CN" altLang="en-US" sz="4100" dirty="0" smtClean="0"/>
              <a:t>原因：</a:t>
            </a:r>
            <a:endParaRPr lang="en-US" altLang="zh-CN" sz="4100" dirty="0" smtClean="0"/>
          </a:p>
          <a:p>
            <a:pPr marL="457200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4100" dirty="0" smtClean="0"/>
              <a:t>没有形成什么档案（不知道要收集哪些材料？）</a:t>
            </a:r>
            <a:endParaRPr lang="en-US" altLang="zh-CN" sz="4100" dirty="0" smtClean="0"/>
          </a:p>
          <a:p>
            <a:pPr marL="457200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4100" dirty="0" smtClean="0"/>
              <a:t>本单位还需要用</a:t>
            </a:r>
            <a:endParaRPr lang="en-US" altLang="zh-CN" sz="4100" dirty="0" smtClean="0"/>
          </a:p>
          <a:p>
            <a:pPr marL="457200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4100" dirty="0" smtClean="0"/>
              <a:t>工作忙没有时间收集</a:t>
            </a:r>
            <a:endParaRPr lang="en-US" altLang="zh-CN" sz="4100" dirty="0" smtClean="0"/>
          </a:p>
          <a:p>
            <a:pPr marL="457200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4100" dirty="0" smtClean="0"/>
              <a:t>部门内部人员不配合，收不上来</a:t>
            </a:r>
            <a:endParaRPr lang="en-US" altLang="zh-CN" sz="41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9" descr="223312 003副本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870677" y="1556792"/>
            <a:ext cx="3291609" cy="4525963"/>
          </a:xfrm>
          <a:ln w="12700">
            <a:solidFill>
              <a:schemeClr val="tx1"/>
            </a:solidFill>
          </a:ln>
        </p:spPr>
      </p:pic>
      <p:pic>
        <p:nvPicPr>
          <p:cNvPr id="11" name="图片 10" descr="223312 004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2963" y="1556792"/>
            <a:ext cx="3240360" cy="44663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椭圆 15"/>
          <p:cNvSpPr/>
          <p:nvPr/>
        </p:nvSpPr>
        <p:spPr>
          <a:xfrm>
            <a:off x="3570233" y="5578699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35194" y="5578699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归档章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79712" y="3861048"/>
            <a:ext cx="4514850" cy="15335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788024" y="4005064"/>
            <a:ext cx="720080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80112" y="4005064"/>
            <a:ext cx="720080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55776" y="3933056"/>
            <a:ext cx="165618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04258" y="1826949"/>
            <a:ext cx="2952328" cy="492443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latin typeface="+mn-ea"/>
              </a:rPr>
              <a:t>档号：不用填写</a:t>
            </a:r>
            <a:endParaRPr lang="zh-CN" altLang="en-US" sz="2600" dirty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17247" y="1461746"/>
            <a:ext cx="3431638" cy="1692771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latin typeface="+mn-ea"/>
              </a:rPr>
              <a:t>件号 ：按照前期排好的文件序号顺序填写。用阿拉伯数字</a:t>
            </a:r>
            <a:r>
              <a:rPr lang="en-US" altLang="zh-CN" sz="2600" dirty="0" smtClean="0">
                <a:latin typeface="+mn-ea"/>
              </a:rPr>
              <a:t>1</a:t>
            </a:r>
            <a:r>
              <a:rPr lang="zh-CN" altLang="en-US" sz="2600" dirty="0" smtClean="0">
                <a:latin typeface="+mn-ea"/>
              </a:rPr>
              <a:t>、</a:t>
            </a:r>
            <a:r>
              <a:rPr lang="en-US" altLang="zh-CN" sz="2600" dirty="0" smtClean="0">
                <a:latin typeface="+mn-ea"/>
              </a:rPr>
              <a:t>2</a:t>
            </a:r>
            <a:r>
              <a:rPr lang="zh-CN" altLang="en-US" sz="2600" dirty="0" smtClean="0">
                <a:latin typeface="+mn-ea"/>
              </a:rPr>
              <a:t>、</a:t>
            </a:r>
            <a:r>
              <a:rPr lang="en-US" altLang="zh-CN" sz="2600" dirty="0" smtClean="0">
                <a:latin typeface="+mn-ea"/>
              </a:rPr>
              <a:t>3……</a:t>
            </a:r>
            <a:r>
              <a:rPr lang="zh-CN" altLang="en-US" sz="2600" dirty="0" smtClean="0">
                <a:solidFill>
                  <a:srgbClr val="FF0000"/>
                </a:solidFill>
                <a:latin typeface="+mn-ea"/>
              </a:rPr>
              <a:t>用铅笔填写。</a:t>
            </a:r>
            <a:endParaRPr lang="zh-CN" altLang="en-US" sz="2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09546" y="2852936"/>
            <a:ext cx="1994570" cy="892552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600" dirty="0" smtClean="0"/>
              <a:t>页数：该文件的总页数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cxnSp>
        <p:nvCxnSpPr>
          <p:cNvPr id="13" name="直接箭头连接符 12"/>
          <p:cNvCxnSpPr>
            <a:stCxn id="9" idx="2"/>
            <a:endCxn id="8" idx="0"/>
          </p:cNvCxnSpPr>
          <p:nvPr/>
        </p:nvCxnSpPr>
        <p:spPr>
          <a:xfrm>
            <a:off x="1680422" y="2319392"/>
            <a:ext cx="1703446" cy="1613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10" idx="2"/>
            <a:endCxn id="6" idx="0"/>
          </p:cNvCxnSpPr>
          <p:nvPr/>
        </p:nvCxnSpPr>
        <p:spPr>
          <a:xfrm>
            <a:off x="5033066" y="3154517"/>
            <a:ext cx="114998" cy="8505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11" idx="2"/>
            <a:endCxn id="7" idx="7"/>
          </p:cNvCxnSpPr>
          <p:nvPr/>
        </p:nvCxnSpPr>
        <p:spPr>
          <a:xfrm flipH="1">
            <a:off x="6194739" y="3745488"/>
            <a:ext cx="1712092" cy="3650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79512" y="749691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+mj-ea"/>
                <a:ea typeface="+mj-ea"/>
              </a:rPr>
              <a:t>6.</a:t>
            </a:r>
            <a:r>
              <a:rPr lang="zh-CN" altLang="en-US" sz="3600" dirty="0" smtClean="0">
                <a:latin typeface="+mj-ea"/>
                <a:ea typeface="+mj-ea"/>
              </a:rPr>
              <a:t>填写件号和页数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312640" y="128826"/>
            <a:ext cx="665184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+mj-ea"/>
                <a:ea typeface="+mj-ea"/>
              </a:rPr>
              <a:t>——</a:t>
            </a:r>
            <a:r>
              <a:rPr lang="zh-CN" altLang="en-US" sz="4000" dirty="0">
                <a:latin typeface="+mj-ea"/>
                <a:ea typeface="+mj-ea"/>
              </a:rPr>
              <a:t>日常把好质量关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-108520" y="894928"/>
            <a:ext cx="9145016" cy="548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dirty="0"/>
              <a:t>温馨提示</a:t>
            </a:r>
            <a:r>
              <a:rPr lang="zh-CN" altLang="en-US" sz="3200" dirty="0" smtClean="0"/>
              <a:t>：</a:t>
            </a:r>
            <a:endParaRPr lang="en-US" altLang="zh-CN" sz="3200" dirty="0" smtClean="0">
              <a:latin typeface="+mn-ea"/>
            </a:endParaRPr>
          </a:p>
          <a:p>
            <a:pPr marL="342900" algn="l">
              <a:lnSpc>
                <a:spcPct val="110000"/>
              </a:lnSpc>
              <a:spcBef>
                <a:spcPct val="20000"/>
              </a:spcBef>
            </a:pPr>
            <a:r>
              <a:rPr lang="zh-CN" altLang="en-US" sz="2600" dirty="0" smtClean="0">
                <a:latin typeface="+mn-ea"/>
              </a:rPr>
              <a:t>档案</a:t>
            </a:r>
            <a:r>
              <a:rPr lang="zh-CN" altLang="en-US" sz="2600" dirty="0">
                <a:latin typeface="+mn-ea"/>
              </a:rPr>
              <a:t>工作对文件质量的要求非常高。如果平时不注意，收集到的文件很可能已经是无法逆转的不合格文件。在日常工作中</a:t>
            </a:r>
            <a:r>
              <a:rPr lang="zh-CN" altLang="en-US" sz="2600" dirty="0" smtClean="0">
                <a:latin typeface="+mn-ea"/>
              </a:rPr>
              <a:t>，兼职档案员有</a:t>
            </a:r>
            <a:r>
              <a:rPr lang="zh-CN" altLang="en-US" sz="2600" dirty="0">
                <a:latin typeface="+mn-ea"/>
              </a:rPr>
              <a:t>义务提醒本单位人员，做到以下几点：</a:t>
            </a:r>
            <a:endParaRPr lang="zh-CN" altLang="en-US" sz="2600" dirty="0">
              <a:latin typeface="+mn-ea"/>
            </a:endParaRPr>
          </a:p>
          <a:p>
            <a:pPr marL="342900" algn="l">
              <a:lnSpc>
                <a:spcPct val="110000"/>
              </a:lnSpc>
              <a:spcBef>
                <a:spcPct val="20000"/>
              </a:spcBef>
            </a:pPr>
            <a:r>
              <a:rPr lang="zh-CN" altLang="en-US" sz="2600" dirty="0">
                <a:latin typeface="+mn-ea"/>
              </a:rPr>
              <a:t> （</a:t>
            </a:r>
            <a:r>
              <a:rPr lang="en-US" altLang="zh-CN" sz="2600" dirty="0">
                <a:latin typeface="+mn-ea"/>
              </a:rPr>
              <a:t>1</a:t>
            </a:r>
            <a:r>
              <a:rPr lang="zh-CN" altLang="en-US" sz="2600" dirty="0">
                <a:latin typeface="+mn-ea"/>
              </a:rPr>
              <a:t>）本部门产生文件，尽量使用</a:t>
            </a:r>
            <a:r>
              <a:rPr lang="en-US" altLang="zh-CN" sz="2600" dirty="0">
                <a:solidFill>
                  <a:srgbClr val="FF3300"/>
                </a:solidFill>
                <a:latin typeface="+mn-ea"/>
              </a:rPr>
              <a:t>A4</a:t>
            </a:r>
            <a:r>
              <a:rPr lang="zh-CN" altLang="en-US" sz="2600" dirty="0">
                <a:solidFill>
                  <a:srgbClr val="FF3300"/>
                </a:solidFill>
                <a:latin typeface="+mn-ea"/>
              </a:rPr>
              <a:t>大小</a:t>
            </a:r>
            <a:r>
              <a:rPr lang="zh-CN" altLang="en-US" sz="2600" dirty="0">
                <a:latin typeface="+mn-ea"/>
              </a:rPr>
              <a:t>纸张。所有文件可选择双面打印，但不能用废纸打印。如接收传真时使用了废纸，请先用新纸复印后再请领导批示。</a:t>
            </a:r>
            <a:endParaRPr lang="zh-CN" altLang="en-US" sz="2600" dirty="0">
              <a:latin typeface="+mn-ea"/>
            </a:endParaRPr>
          </a:p>
          <a:p>
            <a:pPr marL="342900" algn="l">
              <a:lnSpc>
                <a:spcPct val="110000"/>
              </a:lnSpc>
              <a:spcBef>
                <a:spcPct val="20000"/>
              </a:spcBef>
            </a:pPr>
            <a:r>
              <a:rPr lang="zh-CN" altLang="en-US" sz="2600" dirty="0">
                <a:latin typeface="+mn-ea"/>
              </a:rPr>
              <a:t> （</a:t>
            </a:r>
            <a:r>
              <a:rPr lang="en-US" altLang="zh-CN" sz="2600" dirty="0">
                <a:latin typeface="+mn-ea"/>
              </a:rPr>
              <a:t>2</a:t>
            </a:r>
            <a:r>
              <a:rPr lang="zh-CN" altLang="en-US" sz="2600" dirty="0">
                <a:latin typeface="+mn-ea"/>
              </a:rPr>
              <a:t>）提醒领导，在批示时必须使用</a:t>
            </a:r>
            <a:r>
              <a:rPr lang="zh-CN" altLang="en-US" sz="2600" dirty="0">
                <a:solidFill>
                  <a:srgbClr val="FF3300"/>
                </a:solidFill>
                <a:latin typeface="+mn-ea"/>
              </a:rPr>
              <a:t>黑色墨水笔</a:t>
            </a:r>
            <a:r>
              <a:rPr lang="zh-CN" altLang="en-US" sz="2600" dirty="0">
                <a:latin typeface="+mn-ea"/>
              </a:rPr>
              <a:t>，不可使用铅笔、圆珠笔、水彩笔，也不建议使用蓝黑钢笔。</a:t>
            </a:r>
            <a:endParaRPr lang="zh-CN" altLang="en-US" sz="2600" dirty="0">
              <a:latin typeface="+mn-ea"/>
            </a:endParaRPr>
          </a:p>
          <a:p>
            <a:pPr marL="342900" algn="l">
              <a:lnSpc>
                <a:spcPct val="110000"/>
              </a:lnSpc>
              <a:spcBef>
                <a:spcPct val="20000"/>
              </a:spcBef>
            </a:pPr>
            <a:r>
              <a:rPr lang="zh-CN" altLang="en-US" sz="2600" dirty="0">
                <a:latin typeface="+mn-ea"/>
              </a:rPr>
              <a:t> （</a:t>
            </a:r>
            <a:r>
              <a:rPr lang="en-US" altLang="zh-CN" sz="2600" dirty="0">
                <a:latin typeface="+mn-ea"/>
              </a:rPr>
              <a:t>3</a:t>
            </a:r>
            <a:r>
              <a:rPr lang="zh-CN" altLang="en-US" sz="2600" dirty="0">
                <a:latin typeface="+mn-ea"/>
              </a:rPr>
              <a:t>）日常文件需放在文件盒内保管，不要使文件边角损坏或留有油渍、水渍等渍迹。</a:t>
            </a:r>
            <a:endParaRPr lang="zh-CN" altLang="en-US" sz="2600" dirty="0">
              <a:latin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308448" y="128826"/>
            <a:ext cx="44958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latin typeface="+mj-ea"/>
                <a:ea typeface="+mj-ea"/>
              </a:rPr>
              <a:t>——</a:t>
            </a:r>
            <a:r>
              <a:rPr lang="zh-CN" altLang="en-US" sz="4000" dirty="0" smtClean="0">
                <a:latin typeface="+mj-ea"/>
                <a:ea typeface="+mj-ea"/>
              </a:rPr>
              <a:t>正确填写目录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524255" y="6021288"/>
            <a:ext cx="3504567" cy="769441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6"/>
            </a:solidFill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>
                <a:latin typeface="+mn-ea"/>
              </a:rPr>
              <a:t>备注：</a:t>
            </a:r>
            <a:r>
              <a:rPr lang="zh-CN" altLang="en-US" sz="2200" dirty="0">
                <a:latin typeface="+mn-ea"/>
              </a:rPr>
              <a:t>填写需要说明的内容，如重要文件存档</a:t>
            </a:r>
            <a:r>
              <a:rPr lang="en-US" altLang="zh-CN" sz="2200" dirty="0">
                <a:latin typeface="+mn-ea"/>
              </a:rPr>
              <a:t>2</a:t>
            </a:r>
            <a:r>
              <a:rPr lang="zh-CN" altLang="en-US" sz="2200" dirty="0">
                <a:latin typeface="+mn-ea"/>
              </a:rPr>
              <a:t>份等。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1215170"/>
            <a:ext cx="2006855" cy="1107996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latin typeface="+mn-ea"/>
              </a:rPr>
              <a:t>序号：</a:t>
            </a:r>
            <a:r>
              <a:rPr lang="zh-CN" altLang="en-US" sz="2200" dirty="0" smtClean="0">
                <a:latin typeface="+mn-ea"/>
              </a:rPr>
              <a:t>按照前期排好的文件顺序依次排序。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1740" y="1215171"/>
            <a:ext cx="3216353" cy="1381346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latin typeface="+mn-ea"/>
              </a:rPr>
              <a:t>文号：</a:t>
            </a:r>
            <a:r>
              <a:rPr lang="zh-CN" altLang="en-US" sz="2200" dirty="0" smtClean="0">
                <a:latin typeface="+mn-ea"/>
              </a:rPr>
              <a:t>填写发文号，</a:t>
            </a:r>
            <a:r>
              <a:rPr lang="zh-CN" altLang="en-US" sz="2000" dirty="0" smtClean="0">
                <a:latin typeface="+mn-ea"/>
              </a:rPr>
              <a:t>如体办字</a:t>
            </a:r>
            <a:r>
              <a:rPr lang="en-US" altLang="zh-CN" sz="2000" dirty="0" smtClean="0">
                <a:latin typeface="+mn-ea"/>
              </a:rPr>
              <a:t>〔2018〕153</a:t>
            </a:r>
            <a:r>
              <a:rPr lang="zh-CN" altLang="en-US" sz="2000" dirty="0" smtClean="0">
                <a:latin typeface="+mn-ea"/>
              </a:rPr>
              <a:t>号、体人字</a:t>
            </a:r>
            <a:r>
              <a:rPr lang="en-US" altLang="zh-CN" sz="2000" dirty="0" smtClean="0">
                <a:latin typeface="+mn-ea"/>
              </a:rPr>
              <a:t>〔2018〕13</a:t>
            </a:r>
            <a:r>
              <a:rPr lang="zh-CN" altLang="en-US" sz="2000" dirty="0" smtClean="0">
                <a:latin typeface="+mn-ea"/>
              </a:rPr>
              <a:t>号，没有可以不填。</a:t>
            </a:r>
            <a:endParaRPr lang="zh-CN" altLang="en-US" sz="2000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5474" y="1219399"/>
            <a:ext cx="3503350" cy="769441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责任者：</a:t>
            </a:r>
            <a:r>
              <a:rPr lang="zh-CN" altLang="en-US" sz="2200" dirty="0">
                <a:latin typeface="+mn-ea"/>
              </a:rPr>
              <a:t>文件形成部门。以文件盖章为准。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24257" y="2132856"/>
            <a:ext cx="3504567" cy="2123658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题名：</a:t>
            </a:r>
            <a:r>
              <a:rPr lang="zh-CN" altLang="en-US" sz="2200" dirty="0">
                <a:latin typeface="+mn-ea"/>
              </a:rPr>
              <a:t>需要填写文件的完整名称。如文件名称只写了“通知”，则要根据文件内容自行拟出适当的题名，一般为部门</a:t>
            </a:r>
            <a:r>
              <a:rPr lang="en-US" altLang="zh-CN" sz="2200" dirty="0">
                <a:latin typeface="+mn-ea"/>
              </a:rPr>
              <a:t>+</a:t>
            </a:r>
            <a:r>
              <a:rPr lang="zh-CN" altLang="en-US" sz="2200" dirty="0">
                <a:latin typeface="+mn-ea"/>
              </a:rPr>
              <a:t>事由</a:t>
            </a:r>
            <a:r>
              <a:rPr lang="en-US" altLang="zh-CN" sz="2200" dirty="0">
                <a:latin typeface="+mn-ea"/>
              </a:rPr>
              <a:t>+</a:t>
            </a:r>
            <a:r>
              <a:rPr lang="zh-CN" altLang="en-US" sz="2200" dirty="0">
                <a:latin typeface="+mn-ea"/>
              </a:rPr>
              <a:t>文种。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56" y="4437112"/>
            <a:ext cx="3504567" cy="769441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日期：</a:t>
            </a:r>
            <a:r>
              <a:rPr lang="zh-CN" altLang="en-US" sz="2200" dirty="0">
                <a:latin typeface="+mn-ea"/>
              </a:rPr>
              <a:t>填写文件发文日期，格式为</a:t>
            </a:r>
            <a:r>
              <a:rPr lang="en-US" altLang="zh-CN" sz="2200" dirty="0">
                <a:latin typeface="+mn-ea"/>
              </a:rPr>
              <a:t>2009.10.03</a:t>
            </a:r>
            <a:r>
              <a:rPr lang="zh-CN" altLang="en-US" sz="2200" dirty="0">
                <a:latin typeface="+mn-ea"/>
              </a:rPr>
              <a:t>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25069" y="5374377"/>
            <a:ext cx="3503754" cy="430887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页数：</a:t>
            </a:r>
            <a:r>
              <a:rPr lang="zh-CN" altLang="en-US" sz="2200" dirty="0">
                <a:latin typeface="+mn-ea"/>
              </a:rPr>
              <a:t>填写总页码。</a:t>
            </a:r>
            <a:endParaRPr lang="zh-CN" altLang="en-US" sz="2200" dirty="0">
              <a:latin typeface="+mn-ea"/>
            </a:endParaRPr>
          </a:p>
        </p:txBody>
      </p:sp>
      <p:pic>
        <p:nvPicPr>
          <p:cNvPr id="16" name="图片 15" descr="卷内目录002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5505" y="2708920"/>
            <a:ext cx="5312588" cy="324036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9551" y="6021288"/>
            <a:ext cx="5288542" cy="430887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+mn-ea"/>
              </a:rPr>
              <a:t>档号</a:t>
            </a:r>
            <a:r>
              <a:rPr lang="en-US" altLang="zh-CN" sz="2200" b="1" dirty="0" smtClean="0">
                <a:latin typeface="+mn-ea"/>
              </a:rPr>
              <a:t>:</a:t>
            </a:r>
            <a:r>
              <a:rPr lang="zh-CN" altLang="en-US" sz="2200" b="1" dirty="0" smtClean="0">
                <a:latin typeface="+mn-ea"/>
              </a:rPr>
              <a:t>不用填写</a:t>
            </a:r>
            <a:r>
              <a:rPr lang="zh-CN" altLang="en-US" sz="2200" dirty="0" smtClean="0">
                <a:latin typeface="+mn-ea"/>
              </a:rPr>
              <a:t>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690" y="745540"/>
            <a:ext cx="5699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7.</a:t>
            </a:r>
            <a:r>
              <a:rPr lang="zh-CN" altLang="en-US" sz="2800" dirty="0" smtClean="0"/>
              <a:t>填写卷内文件目录和备考表</a:t>
            </a:r>
            <a:endParaRPr lang="zh-CN" altLang="en-US" sz="28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076056" y="5457998"/>
            <a:ext cx="3819263" cy="1107996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6"/>
            </a:solidFill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立卷人</a:t>
            </a:r>
            <a:r>
              <a:rPr lang="zh-CN" altLang="en-US" sz="2200" dirty="0" smtClean="0">
                <a:latin typeface="楷体_GB2312" pitchFamily="49" charset="-122"/>
                <a:ea typeface="楷体_GB2312" pitchFamily="49" charset="-122"/>
              </a:rPr>
              <a:t>为兼职档案员，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检查人</a:t>
            </a:r>
            <a:r>
              <a:rPr lang="zh-CN" altLang="en-US" sz="2200" dirty="0" smtClean="0">
                <a:latin typeface="楷体_GB2312" pitchFamily="49" charset="-122"/>
                <a:ea typeface="楷体_GB2312" pitchFamily="49" charset="-122"/>
              </a:rPr>
              <a:t>为分管档案工作领导，</a:t>
            </a:r>
            <a:r>
              <a:rPr lang="zh-CN" altLang="en-US" sz="2200" b="1" dirty="0" smtClean="0">
                <a:latin typeface="楷体_GB2312" pitchFamily="49" charset="-122"/>
                <a:ea typeface="楷体_GB2312" pitchFamily="49" charset="-122"/>
              </a:rPr>
              <a:t>立卷时间</a:t>
            </a:r>
            <a:r>
              <a:rPr lang="zh-CN" altLang="en-US" sz="2200" dirty="0" smtClean="0">
                <a:latin typeface="楷体_GB2312" pitchFamily="49" charset="-122"/>
                <a:ea typeface="楷体_GB2312" pitchFamily="49" charset="-122"/>
              </a:rPr>
              <a:t>填写立卷完成时间</a:t>
            </a:r>
            <a:endParaRPr lang="zh-CN" altLang="en-US" sz="2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8491" y="830322"/>
            <a:ext cx="3819263" cy="1446550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+mn-ea"/>
              </a:rPr>
              <a:t>填写本卷的题名，如：“</a:t>
            </a:r>
            <a:r>
              <a:rPr lang="en-US" altLang="zh-CN" sz="2200" dirty="0" smtClean="0">
                <a:latin typeface="+mn-ea"/>
              </a:rPr>
              <a:t>2018</a:t>
            </a:r>
            <a:r>
              <a:rPr lang="zh-CN" altLang="en-US" sz="2200" dirty="0" smtClean="0">
                <a:latin typeface="+mn-ea"/>
              </a:rPr>
              <a:t>年体育总局文件”</a:t>
            </a:r>
            <a:r>
              <a:rPr lang="en-US" altLang="zh-CN" sz="2200" dirty="0" smtClean="0">
                <a:latin typeface="+mn-ea"/>
              </a:rPr>
              <a:t> </a:t>
            </a:r>
            <a:r>
              <a:rPr lang="zh-CN" altLang="en-US" sz="2200" dirty="0" smtClean="0">
                <a:latin typeface="+mn-ea"/>
              </a:rPr>
              <a:t>“</a:t>
            </a:r>
            <a:r>
              <a:rPr lang="en-US" altLang="zh-CN" sz="2200" dirty="0" smtClean="0">
                <a:latin typeface="+mn-ea"/>
              </a:rPr>
              <a:t>2018</a:t>
            </a:r>
            <a:r>
              <a:rPr lang="zh-CN" altLang="en-US" sz="2200" dirty="0" smtClean="0">
                <a:latin typeface="+mn-ea"/>
              </a:rPr>
              <a:t>年</a:t>
            </a:r>
            <a:r>
              <a:rPr lang="en-US" altLang="zh-CN" sz="2200" dirty="0" smtClean="0">
                <a:latin typeface="+mn-ea"/>
              </a:rPr>
              <a:t>XXXX</a:t>
            </a:r>
            <a:r>
              <a:rPr lang="zh-CN" altLang="en-US" sz="2200" dirty="0" smtClean="0">
                <a:latin typeface="+mn-ea"/>
              </a:rPr>
              <a:t>处工作文件”</a:t>
            </a:r>
            <a:r>
              <a:rPr lang="en-US" altLang="zh-CN" sz="2200" dirty="0" smtClean="0">
                <a:latin typeface="+mn-ea"/>
              </a:rPr>
              <a:t> </a:t>
            </a:r>
            <a:r>
              <a:rPr lang="zh-CN" altLang="en-US" sz="2200" dirty="0" smtClean="0">
                <a:latin typeface="+mn-ea"/>
              </a:rPr>
              <a:t>“</a:t>
            </a:r>
            <a:r>
              <a:rPr lang="en-US" altLang="zh-CN" sz="2200" dirty="0" smtClean="0">
                <a:latin typeface="+mn-ea"/>
              </a:rPr>
              <a:t>2018</a:t>
            </a:r>
            <a:r>
              <a:rPr lang="zh-CN" altLang="en-US" sz="2200" dirty="0" smtClean="0">
                <a:latin typeface="+mn-ea"/>
              </a:rPr>
              <a:t>年</a:t>
            </a:r>
            <a:r>
              <a:rPr lang="en-US" altLang="zh-CN" sz="2200" dirty="0" smtClean="0">
                <a:latin typeface="+mn-ea"/>
              </a:rPr>
              <a:t>XXXX</a:t>
            </a:r>
            <a:r>
              <a:rPr lang="zh-CN" altLang="en-US" sz="2200" dirty="0" smtClean="0">
                <a:latin typeface="+mn-ea"/>
              </a:rPr>
              <a:t>学院工作文件”</a:t>
            </a:r>
            <a:r>
              <a:rPr lang="en-US" altLang="zh-CN" sz="2200" dirty="0" smtClean="0">
                <a:latin typeface="+mn-ea"/>
              </a:rPr>
              <a:t> </a:t>
            </a:r>
            <a:r>
              <a:rPr lang="zh-CN" altLang="en-US" sz="2200" dirty="0" smtClean="0">
                <a:latin typeface="+mn-ea"/>
              </a:rPr>
              <a:t>等。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7" y="2410434"/>
            <a:ext cx="3819262" cy="430887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+mn-ea"/>
              </a:rPr>
              <a:t>填写本卷件数及页数。</a:t>
            </a:r>
            <a:endParaRPr lang="zh-CN" altLang="en-US" sz="22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7" y="2974883"/>
            <a:ext cx="3819262" cy="1446550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dirty="0" smtClean="0"/>
              <a:t>填写卷内档案情况，如：“卷内文件齐全完整”“</a:t>
            </a:r>
            <a:r>
              <a:rPr lang="en-US" altLang="zh-CN" sz="2200" dirty="0" smtClean="0"/>
              <a:t>XXXX</a:t>
            </a:r>
            <a:r>
              <a:rPr lang="zh-CN" altLang="en-US" sz="2200" dirty="0" smtClean="0"/>
              <a:t>文件有</a:t>
            </a:r>
            <a:r>
              <a:rPr lang="en-US" altLang="zh-CN" sz="2200" dirty="0" smtClean="0"/>
              <a:t>2</a:t>
            </a:r>
            <a:r>
              <a:rPr lang="zh-CN" altLang="en-US" sz="2200" dirty="0" smtClean="0"/>
              <a:t>份”“</a:t>
            </a:r>
            <a:r>
              <a:rPr lang="en-US" altLang="zh-CN" sz="2200" dirty="0" smtClean="0"/>
              <a:t>XX</a:t>
            </a:r>
            <a:r>
              <a:rPr lang="zh-CN" altLang="en-US" sz="2200" dirty="0" smtClean="0"/>
              <a:t>号文件借出”等等。</a:t>
            </a:r>
            <a:endParaRPr lang="zh-CN" altLang="en-US" sz="2200" dirty="0"/>
          </a:p>
        </p:txBody>
      </p:sp>
      <p:sp>
        <p:nvSpPr>
          <p:cNvPr id="17" name="TextBox 16"/>
          <p:cNvSpPr txBox="1"/>
          <p:nvPr/>
        </p:nvSpPr>
        <p:spPr>
          <a:xfrm>
            <a:off x="5076057" y="4554995"/>
            <a:ext cx="3819262" cy="430887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ea typeface="楷体_GB2312" pitchFamily="49" charset="-122"/>
              </a:rPr>
              <a:t>不用填写</a:t>
            </a:r>
            <a:endParaRPr lang="zh-CN" altLang="en-US" sz="2200" dirty="0"/>
          </a:p>
        </p:txBody>
      </p:sp>
      <p:pic>
        <p:nvPicPr>
          <p:cNvPr id="15" name="图片 14" descr="卷内备考表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523072" y="836712"/>
            <a:ext cx="4408967" cy="5717384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899592" y="1916832"/>
            <a:ext cx="1944216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>
            <a:stCxn id="12" idx="1"/>
            <a:endCxn id="18" idx="3"/>
          </p:cNvCxnSpPr>
          <p:nvPr/>
        </p:nvCxnSpPr>
        <p:spPr>
          <a:xfrm flipH="1">
            <a:off x="2843808" y="1553597"/>
            <a:ext cx="2234683" cy="57925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899592" y="2636912"/>
            <a:ext cx="2232248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1835696" y="3284984"/>
            <a:ext cx="144016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/>
          <p:cNvCxnSpPr>
            <a:stCxn id="13" idx="1"/>
            <a:endCxn id="23" idx="3"/>
          </p:cNvCxnSpPr>
          <p:nvPr/>
        </p:nvCxnSpPr>
        <p:spPr>
          <a:xfrm flipH="1">
            <a:off x="3131840" y="2625878"/>
            <a:ext cx="1944217" cy="2270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stCxn id="14" idx="1"/>
            <a:endCxn id="24" idx="3"/>
          </p:cNvCxnSpPr>
          <p:nvPr/>
        </p:nvCxnSpPr>
        <p:spPr>
          <a:xfrm flipH="1" flipV="1">
            <a:off x="3275856" y="3465004"/>
            <a:ext cx="1800201" cy="2331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899592" y="4221088"/>
            <a:ext cx="1008112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箭头连接符 31"/>
          <p:cNvCxnSpPr>
            <a:stCxn id="17" idx="1"/>
            <a:endCxn id="30" idx="3"/>
          </p:cNvCxnSpPr>
          <p:nvPr/>
        </p:nvCxnSpPr>
        <p:spPr>
          <a:xfrm flipH="1" flipV="1">
            <a:off x="1907704" y="4401108"/>
            <a:ext cx="3168353" cy="3693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2771800" y="5157192"/>
            <a:ext cx="1728192" cy="12241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箭头连接符 36"/>
          <p:cNvCxnSpPr>
            <a:stCxn id="7" idx="1"/>
            <a:endCxn id="34" idx="3"/>
          </p:cNvCxnSpPr>
          <p:nvPr/>
        </p:nvCxnSpPr>
        <p:spPr>
          <a:xfrm flipH="1" flipV="1">
            <a:off x="4499992" y="5769260"/>
            <a:ext cx="576064" cy="2427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2308448" y="128826"/>
            <a:ext cx="44958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latin typeface="+mj-ea"/>
                <a:ea typeface="+mj-ea"/>
              </a:rPr>
              <a:t>——</a:t>
            </a:r>
            <a:r>
              <a:rPr lang="zh-CN" altLang="en-US" sz="4000" dirty="0" smtClean="0">
                <a:latin typeface="+mj-ea"/>
                <a:ea typeface="+mj-ea"/>
              </a:rPr>
              <a:t>正确填写目录</a:t>
            </a:r>
            <a:endParaRPr lang="zh-CN" altLang="en-US" sz="40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3" grpId="0" animBg="1"/>
      <p:bldP spid="24" grpId="0" animBg="1"/>
      <p:bldP spid="30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en-US" altLang="zh-CN" sz="4000" dirty="0" smtClean="0"/>
              <a:t>(</a:t>
            </a:r>
            <a:r>
              <a:rPr lang="zh-CN" altLang="en-US" sz="4000" dirty="0"/>
              <a:t>四</a:t>
            </a:r>
            <a:r>
              <a:rPr lang="zh-CN" altLang="en-US" sz="4000" dirty="0" smtClean="0"/>
              <a:t>）照片档案的整理</a:t>
            </a:r>
            <a:endParaRPr lang="en-US" altLang="zh-CN" sz="4000" dirty="0" smtClean="0"/>
          </a:p>
          <a:p>
            <a:pPr indent="864235">
              <a:lnSpc>
                <a:spcPct val="110000"/>
              </a:lnSpc>
            </a:pPr>
            <a:r>
              <a:rPr lang="zh-CN" altLang="en-US" dirty="0" smtClean="0">
                <a:latin typeface="+mn-ea"/>
              </a:rPr>
              <a:t>照片档案整理按照一件事一个文件夹的原则，将相同事件的照片存放在同一文件夹内。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文件夹名称：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序号</a:t>
            </a:r>
            <a:r>
              <a:rPr lang="en-US" altLang="zh-CN" dirty="0" smtClean="0">
                <a:latin typeface="+mn-ea"/>
              </a:rPr>
              <a:t>+</a:t>
            </a:r>
            <a:r>
              <a:rPr lang="zh-CN" altLang="en-US" dirty="0" smtClean="0">
                <a:latin typeface="+mn-ea"/>
              </a:rPr>
              <a:t>年月日</a:t>
            </a:r>
            <a:r>
              <a:rPr lang="en-US" altLang="zh-CN" dirty="0" smtClean="0">
                <a:latin typeface="+mn-ea"/>
              </a:rPr>
              <a:t>+</a:t>
            </a:r>
            <a:r>
              <a:rPr lang="zh-CN" altLang="en-US" dirty="0" smtClean="0">
                <a:latin typeface="+mn-ea"/>
              </a:rPr>
              <a:t>活动名称</a:t>
            </a:r>
            <a:endParaRPr lang="en-US" altLang="zh-CN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r>
              <a:rPr lang="en-US" altLang="zh-CN" sz="2400" dirty="0" smtClean="0">
                <a:latin typeface="+mn-ea"/>
              </a:rPr>
              <a:t>1.</a:t>
            </a:r>
            <a:r>
              <a:rPr lang="en-US" altLang="zh-CN" sz="2400" dirty="0">
                <a:sym typeface="+mn-ea"/>
              </a:rPr>
              <a:t>2023</a:t>
            </a:r>
            <a:r>
              <a:rPr lang="zh-CN" altLang="en-US" sz="2400" dirty="0">
                <a:sym typeface="+mn-ea"/>
              </a:rPr>
              <a:t>年10月29日</a:t>
            </a:r>
            <a:r>
              <a:rPr lang="en-US" altLang="zh-CN" sz="2400" dirty="0">
                <a:sym typeface="+mn-ea"/>
              </a:rPr>
              <a:t> </a:t>
            </a:r>
            <a:r>
              <a:rPr lang="zh-CN" altLang="en-US" sz="2400" dirty="0">
                <a:sym typeface="+mn-ea"/>
              </a:rPr>
              <a:t>科技赋能体育高质量发展：第三届“一带一路”体育教育论坛在北京体育大学举办</a:t>
            </a:r>
            <a:endParaRPr lang="en-US" altLang="zh-CN" sz="2400" dirty="0" smtClean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4437380"/>
            <a:ext cx="7638415" cy="355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836930"/>
            <a:ext cx="8229600" cy="5742305"/>
          </a:xfrm>
        </p:spPr>
        <p:txBody>
          <a:bodyPr/>
          <a:lstStyle/>
          <a:p>
            <a:r>
              <a:rPr lang="zh-CN" altLang="en-US" dirty="0" smtClean="0">
                <a:latin typeface="+mn-ea"/>
              </a:rPr>
              <a:t>图片名称：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序号</a:t>
            </a:r>
            <a:r>
              <a:rPr lang="en-US" altLang="zh-CN" dirty="0" smtClean="0">
                <a:latin typeface="+mn-ea"/>
              </a:rPr>
              <a:t>+</a:t>
            </a:r>
            <a:r>
              <a:rPr lang="zh-CN" altLang="en-US" dirty="0" smtClean="0">
                <a:latin typeface="+mn-ea"/>
              </a:rPr>
              <a:t>年月日</a:t>
            </a:r>
            <a:r>
              <a:rPr lang="en-US" altLang="zh-CN" dirty="0" smtClean="0">
                <a:latin typeface="+mn-ea"/>
              </a:rPr>
              <a:t>+</a:t>
            </a:r>
            <a:r>
              <a:rPr lang="zh-CN" altLang="en-US" dirty="0" smtClean="0">
                <a:latin typeface="+mn-ea"/>
              </a:rPr>
              <a:t>活动名称</a:t>
            </a:r>
            <a:r>
              <a:rPr lang="en-US" altLang="zh-CN" dirty="0" smtClean="0">
                <a:latin typeface="+mn-ea"/>
              </a:rPr>
              <a:t>+</a:t>
            </a:r>
            <a:r>
              <a:rPr lang="zh-CN" altLang="en-US" dirty="0" smtClean="0">
                <a:latin typeface="+mn-ea"/>
              </a:rPr>
              <a:t>人员姓名</a:t>
            </a:r>
            <a:endParaRPr lang="en-US" altLang="zh-CN" dirty="0" smtClean="0">
              <a:latin typeface="+mn-ea"/>
            </a:endParaRPr>
          </a:p>
          <a:p>
            <a:r>
              <a:rPr lang="en-US" altLang="zh-CN" sz="2000" dirty="0"/>
              <a:t>1.2023</a:t>
            </a:r>
            <a:r>
              <a:rPr lang="zh-CN" altLang="en-US" sz="2000" dirty="0"/>
              <a:t>年10月29日</a:t>
            </a:r>
            <a:r>
              <a:rPr lang="en-US" altLang="zh-CN" sz="2000" dirty="0"/>
              <a:t> </a:t>
            </a:r>
            <a:r>
              <a:rPr lang="zh-CN" altLang="en-US" sz="2000" dirty="0"/>
              <a:t>科技赋能体育高质量发展：第三届“一带一路”体育教育论坛在北京体育大学举办</a:t>
            </a:r>
            <a:r>
              <a:rPr lang="en-US" altLang="zh-CN" sz="2000" dirty="0"/>
              <a:t>  </a:t>
            </a:r>
            <a:r>
              <a:rPr lang="zh-CN" altLang="en-US" sz="2000" dirty="0"/>
              <a:t>张剑校长致辞</a:t>
            </a:r>
            <a:r>
              <a:rPr lang="zh-CN" altLang="en-US" sz="2000" dirty="0">
                <a:sym typeface="+mn-ea"/>
              </a:rPr>
              <a:t>致辞</a:t>
            </a:r>
            <a:endParaRPr lang="zh-CN" altLang="en-US" sz="2000" dirty="0">
              <a:sym typeface="+mn-ea"/>
            </a:endParaRPr>
          </a:p>
          <a:p>
            <a:endParaRPr lang="zh-CN" altLang="en-US" sz="2000" dirty="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2637155"/>
            <a:ext cx="4093210" cy="2891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755" y="2637155"/>
            <a:ext cx="4170680" cy="2819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9115" y="5589270"/>
            <a:ext cx="39604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 dirty="0">
                <a:sym typeface="+mn-ea"/>
              </a:rPr>
              <a:t>1.2023</a:t>
            </a:r>
            <a:r>
              <a:rPr lang="zh-CN" altLang="en-US" sz="1400" dirty="0">
                <a:sym typeface="+mn-ea"/>
              </a:rPr>
              <a:t>年10月29日</a:t>
            </a:r>
            <a:r>
              <a:rPr lang="en-US" altLang="zh-CN" sz="1400" dirty="0">
                <a:sym typeface="+mn-ea"/>
              </a:rPr>
              <a:t> </a:t>
            </a:r>
            <a:r>
              <a:rPr lang="zh-CN" altLang="en-US" sz="1400" dirty="0">
                <a:sym typeface="+mn-ea"/>
              </a:rPr>
              <a:t>科技赋能体育高质量发展：第三届“一带一路”体育教育论坛在北京体育大学举办</a:t>
            </a:r>
            <a:r>
              <a:rPr lang="en-US" altLang="zh-CN" sz="1400" dirty="0">
                <a:sym typeface="+mn-ea"/>
              </a:rPr>
              <a:t>  </a:t>
            </a:r>
            <a:r>
              <a:rPr lang="zh-CN" altLang="en-US" sz="1400" dirty="0">
                <a:sym typeface="+mn-ea"/>
              </a:rPr>
              <a:t>张剑校长致辞</a:t>
            </a:r>
            <a:endParaRPr lang="zh-CN" altLang="en-US" sz="1400" dirty="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73295" y="5661660"/>
            <a:ext cx="37592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sym typeface="+mn-ea"/>
              </a:rPr>
              <a:t>2.2023</a:t>
            </a:r>
            <a:r>
              <a:rPr lang="zh-CN" altLang="en-US" sz="1400" dirty="0">
                <a:sym typeface="+mn-ea"/>
              </a:rPr>
              <a:t>年10月29日</a:t>
            </a:r>
            <a:r>
              <a:rPr lang="en-US" altLang="zh-CN" sz="1400" dirty="0">
                <a:sym typeface="+mn-ea"/>
              </a:rPr>
              <a:t> </a:t>
            </a:r>
            <a:r>
              <a:rPr lang="zh-CN" altLang="en-US" sz="1400" dirty="0">
                <a:sym typeface="+mn-ea"/>
              </a:rPr>
              <a:t>科技赋能体育高质量发展：第三届“一带一路”体育教育论坛在北京体育大学举办</a:t>
            </a:r>
            <a:r>
              <a:rPr lang="en-US" altLang="zh-CN" sz="1400" dirty="0">
                <a:sym typeface="+mn-ea"/>
              </a:rPr>
              <a:t>  </a:t>
            </a:r>
            <a:r>
              <a:rPr lang="zh-CN" altLang="en-US" sz="1400" dirty="0">
                <a:sym typeface="+mn-ea"/>
              </a:rPr>
              <a:t>英国伍斯特大学校长大卫·格林(David Green)在线上致辞</a:t>
            </a:r>
            <a:endParaRPr lang="zh-CN" altLang="en-US" sz="1400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90"/>
            <a:r>
              <a:rPr lang="zh-CN" altLang="en-US" sz="2800" dirty="0" smtClean="0">
                <a:latin typeface="+mn-ea"/>
              </a:rPr>
              <a:t>反应同一内容的若干张照片，应选择主题鲜明、影像清晰、画面完整以及未加修饰剪裁的原版照片归档。数码照片分辨率在</a:t>
            </a:r>
            <a:r>
              <a:rPr lang="en-US" altLang="zh-CN" sz="2800" dirty="0" smtClean="0">
                <a:latin typeface="+mn-ea"/>
              </a:rPr>
              <a:t>500</a:t>
            </a:r>
            <a:r>
              <a:rPr lang="zh-CN" altLang="en-US" sz="2800" dirty="0" smtClean="0">
                <a:latin typeface="+mn-ea"/>
              </a:rPr>
              <a:t>万像素以上；传统照片规格不限。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" name="Picture 4" descr="汉语年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0999" y="3403851"/>
            <a:ext cx="3414937" cy="223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show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173" y="3403851"/>
            <a:ext cx="4465688" cy="223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928992" cy="1143000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（五）档案整理过程中存在主要的问题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1.</a:t>
            </a:r>
            <a:r>
              <a:rPr lang="zh-CN" altLang="en-US" dirty="0" smtClean="0"/>
              <a:t>没有填写卷内目录和卷内备考表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 smtClean="0"/>
              <a:t>实际档案跟档案卷内目录不一致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</a:t>
            </a:r>
            <a:r>
              <a:rPr lang="zh-CN" altLang="en-US" dirty="0" smtClean="0"/>
              <a:t>没有盖归档章，没有填写件号和页数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4.</a:t>
            </a:r>
            <a:r>
              <a:rPr lang="zh-CN" altLang="en-US" dirty="0" smtClean="0"/>
              <a:t>档案件号编写错误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5.</a:t>
            </a:r>
            <a:r>
              <a:rPr lang="zh-CN" altLang="en-US" dirty="0" smtClean="0"/>
              <a:t>页数填写错误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四、档案的移交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84169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dirty="0" smtClean="0"/>
              <a:t> </a:t>
            </a:r>
            <a:r>
              <a:rPr lang="en-US" altLang="zh-CN" dirty="0" smtClean="0"/>
              <a:t>1.</a:t>
            </a:r>
            <a:r>
              <a:rPr lang="zh-CN" altLang="en-US" dirty="0" smtClean="0"/>
              <a:t>移交时间：</a:t>
            </a:r>
            <a:r>
              <a:rPr lang="en-US" altLang="zh-CN" dirty="0" smtClean="0">
                <a:solidFill>
                  <a:srgbClr val="FF0000"/>
                </a:solidFill>
              </a:rPr>
              <a:t>2024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</a:rPr>
              <a:t>月</a:t>
            </a: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zh-CN" altLang="en-US" dirty="0" smtClean="0">
                <a:solidFill>
                  <a:srgbClr val="FF0000"/>
                </a:solidFill>
              </a:rPr>
              <a:t>前</a:t>
            </a:r>
            <a:r>
              <a:rPr lang="zh-CN" altLang="en-US" dirty="0" smtClean="0"/>
              <a:t>，完成</a:t>
            </a:r>
            <a:r>
              <a:rPr lang="en-US" altLang="zh-CN" dirty="0" smtClean="0"/>
              <a:t>2023</a:t>
            </a:r>
            <a:r>
              <a:rPr lang="zh-CN" altLang="en-US" dirty="0" smtClean="0"/>
              <a:t>年度的档案移交工作。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移交流程：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）检查：各部门、各单位档案整理完毕后，请与档案馆联系，档案馆工作人员对档案进行检查，合格后方可移交。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）填写移交目录：一式两份，发送电子版邮件：</a:t>
            </a:r>
            <a:r>
              <a:rPr lang="en-US" altLang="zh-CN" dirty="0" smtClean="0"/>
              <a:t>danganguan@bsu.edu.cn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 fontScale="90000"/>
          </a:bodyPr>
          <a:lstStyle/>
          <a:p>
            <a:endParaRPr lang="en-US" altLang="zh-CN" dirty="0" smtClean="0"/>
          </a:p>
          <a:p>
            <a:r>
              <a:rPr lang="zh-CN" altLang="en-US" sz="4890" dirty="0" smtClean="0"/>
              <a:t>（二）</a:t>
            </a:r>
            <a:r>
              <a:rPr lang="en-US" altLang="zh-CN" sz="4890" dirty="0" smtClean="0"/>
              <a:t>2023</a:t>
            </a:r>
            <a:r>
              <a:rPr lang="zh-CN" altLang="en-US" sz="4890" dirty="0" smtClean="0"/>
              <a:t>年度档案的收集范围：</a:t>
            </a:r>
            <a:endParaRPr lang="en-US" altLang="zh-CN" sz="4890" dirty="0" smtClean="0"/>
          </a:p>
          <a:p>
            <a:pPr indent="647700">
              <a:lnSpc>
                <a:spcPct val="130000"/>
              </a:lnSpc>
            </a:pPr>
            <a:r>
              <a:rPr lang="zh-CN" altLang="zh-CN" sz="3600" dirty="0" smtClean="0"/>
              <a:t>凡是反映</a:t>
            </a:r>
            <a:r>
              <a:rPr lang="zh-CN" altLang="en-US" sz="3600" dirty="0" smtClean="0"/>
              <a:t>本部门、</a:t>
            </a:r>
            <a:r>
              <a:rPr lang="zh-CN" altLang="zh-CN" sz="3600" dirty="0" smtClean="0"/>
              <a:t>本单位主要职能活动和基本历史面貌的，对本单位、</a:t>
            </a:r>
            <a:r>
              <a:rPr lang="zh-CN" altLang="en-US" sz="3600" dirty="0" smtClean="0"/>
              <a:t>学校发展</a:t>
            </a:r>
            <a:r>
              <a:rPr lang="zh-CN" altLang="zh-CN" sz="3600" dirty="0" smtClean="0"/>
              <a:t>和历史研究</a:t>
            </a:r>
            <a:r>
              <a:rPr lang="zh-CN" altLang="en-US" sz="3600" dirty="0" smtClean="0"/>
              <a:t>具</a:t>
            </a:r>
            <a:r>
              <a:rPr lang="zh-CN" altLang="zh-CN" sz="3600" dirty="0" smtClean="0"/>
              <a:t>有保存和利用价值的载体材料，包括</a:t>
            </a:r>
            <a:r>
              <a:rPr lang="zh-CN" altLang="en-US" sz="3600" dirty="0" smtClean="0"/>
              <a:t>文件、</a:t>
            </a:r>
            <a:r>
              <a:rPr lang="zh-CN" altLang="zh-CN" sz="3600" dirty="0" smtClean="0"/>
              <a:t>照片、录音、录像、光盘、印模等材料均属归档范围。</a:t>
            </a:r>
            <a:endParaRPr lang="zh-CN" altLang="en-US" sz="36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6156176" y="5446965"/>
            <a:ext cx="2664296" cy="646331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6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备注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填写需要说明的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内容。</a:t>
            </a:r>
            <a:endParaRPr lang="zh-CN" altLang="en-US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425" y="1794882"/>
            <a:ext cx="2646384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档号：不用填写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1517883"/>
            <a:ext cx="5760640" cy="923330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案卷题名：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填写本卷的题名，如：“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2018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年体育总局文件”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2018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XXXX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处工作文件”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2018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XXXX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学院工作文件”等（与卷内备考表命名一致）。</a:t>
            </a:r>
            <a:endParaRPr lang="zh-CN" altLang="en-US" dirty="0" smtClean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2806170"/>
            <a:ext cx="2664296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年度：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档案形成的年度。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8814" y="3334803"/>
            <a:ext cx="2661658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件数：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卷内总件数。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4364334"/>
            <a:ext cx="2664296" cy="923330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保管期限：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根据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档案保管期限表</a:t>
            </a:r>
            <a:r>
              <a:rPr lang="en-US" altLang="zh-CN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填写“永久”、“长期”等。</a:t>
            </a:r>
            <a:endParaRPr lang="zh-CN" altLang="en-US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" name="图片 15" descr="移交目录00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7425" y="2530095"/>
            <a:ext cx="5832649" cy="405569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156176" y="3839953"/>
            <a:ext cx="2664296" cy="369332"/>
          </a:xfrm>
          <a:prstGeom prst="rect">
            <a:avLst/>
          </a:prstGeom>
          <a:solidFill>
            <a:srgbClr val="FFFFCC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页数：</a:t>
            </a:r>
            <a:r>
              <a:rPr lang="zh-CN" altLang="en-US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卷内总页数。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2609" y="692696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填写文件移交目录注意事项：</a:t>
            </a:r>
            <a:endParaRPr lang="zh-CN" altLang="en-US" sz="36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836712"/>
            <a:ext cx="4824536" cy="792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4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dirty="0">
                <a:solidFill>
                  <a:prstClr val="black"/>
                </a:solidFill>
                <a:latin typeface="+mj-ea"/>
              </a:rPr>
              <a:t>填写照片档案移交目录注意事项</a:t>
            </a:r>
            <a:r>
              <a:rPr lang="zh-CN" altLang="en-US" sz="4000" dirty="0" smtClean="0">
                <a:solidFill>
                  <a:prstClr val="black"/>
                </a:solidFill>
                <a:latin typeface="+mj-ea"/>
              </a:rPr>
              <a:t>：</a:t>
            </a:r>
            <a:endParaRPr lang="zh-CN" altLang="en-US" sz="4000" dirty="0"/>
          </a:p>
        </p:txBody>
      </p:sp>
      <p:sp>
        <p:nvSpPr>
          <p:cNvPr id="16" name="内容占位符 15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244280" cy="4525963"/>
          </a:xfrm>
        </p:spPr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序号：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文件夹的顺序号。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档号：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无需填写。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案卷题名：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文件夹名称。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年度：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图片拍摄年度。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件数：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文件夹内图片数量。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保管期限：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永久。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  <a:p>
            <a:r>
              <a:rPr lang="zh-CN" altLang="en-US" b="1" dirty="0">
                <a:solidFill>
                  <a:prstClr val="black"/>
                </a:solidFill>
                <a:latin typeface="+mn-ea"/>
              </a:rPr>
              <a:t>备注：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填写需要说明的内容，如图片非原片等</a:t>
            </a:r>
            <a:r>
              <a:rPr lang="zh-CN" altLang="en-US" dirty="0" smtClean="0">
                <a:solidFill>
                  <a:prstClr val="black"/>
                </a:solidFill>
                <a:latin typeface="+mn-ea"/>
              </a:rPr>
              <a:t>。</a:t>
            </a:r>
            <a:endParaRPr lang="zh-CN" altLang="en-US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19" name="内容占位符 18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812" y="2150004"/>
            <a:ext cx="4600676" cy="3295220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4248472" cy="1152128"/>
          </a:xfrm>
        </p:spPr>
        <p:txBody>
          <a:bodyPr>
            <a:noAutofit/>
          </a:bodyPr>
          <a:lstStyle/>
          <a:p>
            <a:pPr algn="l"/>
            <a:r>
              <a:rPr lang="zh-CN" altLang="en-US" sz="4000" dirty="0"/>
              <a:t>填写</a:t>
            </a:r>
            <a:r>
              <a:rPr lang="zh-CN" altLang="en-US" sz="4000" dirty="0" smtClean="0"/>
              <a:t>实物档案移交目录注意事项：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179512" y="2276872"/>
            <a:ext cx="424847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 smtClean="0"/>
              <a:t>1.</a:t>
            </a:r>
            <a:r>
              <a:rPr lang="zh-CN" altLang="en-US" sz="3000" dirty="0" smtClean="0"/>
              <a:t>移交档案前需与档案馆杨老师联系</a:t>
            </a:r>
            <a:endParaRPr lang="en-US" altLang="zh-CN" sz="3000" dirty="0" smtClean="0"/>
          </a:p>
          <a:p>
            <a:pPr>
              <a:lnSpc>
                <a:spcPct val="150000"/>
              </a:lnSpc>
            </a:pPr>
            <a:r>
              <a:rPr lang="en-US" altLang="zh-CN" sz="3000" dirty="0" smtClean="0"/>
              <a:t>2.</a:t>
            </a:r>
            <a:r>
              <a:rPr lang="zh-CN" altLang="en-US" sz="3000" dirty="0" smtClean="0"/>
              <a:t>移交清单填写一式两份</a:t>
            </a:r>
            <a:endParaRPr lang="en-US" altLang="zh-CN" sz="3000" dirty="0" smtClean="0"/>
          </a:p>
          <a:p>
            <a:endParaRPr lang="zh-CN" altLang="en-US" sz="1400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208" y="409532"/>
            <a:ext cx="4245559" cy="6120680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31589" y="620688"/>
            <a:ext cx="8229600" cy="236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800" dirty="0" smtClean="0">
                <a:solidFill>
                  <a:prstClr val="black"/>
                </a:solidFill>
                <a:latin typeface="+mn-ea"/>
              </a:rPr>
              <a:t>（</a:t>
            </a:r>
            <a:r>
              <a:rPr lang="en-US" altLang="zh-CN" sz="2800" dirty="0" smtClean="0">
                <a:solidFill>
                  <a:prstClr val="black"/>
                </a:solidFill>
                <a:latin typeface="+mn-ea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+mn-ea"/>
              </a:rPr>
              <a:t>）打印移交目录并签字、盖章  </a:t>
            </a:r>
            <a:endParaRPr lang="en-US" altLang="zh-CN" sz="2800" dirty="0" smtClean="0">
              <a:solidFill>
                <a:prstClr val="black"/>
              </a:solidFill>
              <a:latin typeface="+mn-ea"/>
            </a:endParaRPr>
          </a:p>
          <a:p>
            <a:pPr>
              <a:spcBef>
                <a:spcPct val="20000"/>
              </a:spcBef>
            </a:pPr>
            <a:r>
              <a:rPr lang="zh-CN" altLang="en-US" sz="2600" dirty="0" smtClean="0">
                <a:solidFill>
                  <a:prstClr val="black"/>
                </a:solidFill>
                <a:latin typeface="+mn-ea"/>
              </a:rPr>
              <a:t>打印</a:t>
            </a:r>
            <a:r>
              <a:rPr lang="zh-CN" altLang="en-US" sz="2600" dirty="0">
                <a:solidFill>
                  <a:prstClr val="black"/>
                </a:solidFill>
                <a:latin typeface="+mn-ea"/>
              </a:rPr>
              <a:t>出的移交目录下方，会出现一些需要填写的条目</a:t>
            </a:r>
            <a:r>
              <a:rPr lang="zh-CN" altLang="en-US" sz="2600" dirty="0" smtClean="0">
                <a:solidFill>
                  <a:prstClr val="black"/>
                </a:solidFill>
                <a:latin typeface="+mn-ea"/>
              </a:rPr>
              <a:t>。其中</a:t>
            </a:r>
            <a:r>
              <a:rPr lang="zh-CN" altLang="en-US" sz="2600" dirty="0">
                <a:solidFill>
                  <a:prstClr val="black"/>
                </a:solidFill>
                <a:latin typeface="+mn-ea"/>
              </a:rPr>
              <a:t>，移交</a:t>
            </a:r>
            <a:r>
              <a:rPr lang="zh-CN" altLang="en-US" sz="2600" dirty="0" smtClean="0">
                <a:solidFill>
                  <a:prstClr val="black"/>
                </a:solidFill>
                <a:latin typeface="+mn-ea"/>
              </a:rPr>
              <a:t>单位（盖章）及负责人</a:t>
            </a:r>
            <a:r>
              <a:rPr lang="zh-CN" altLang="en-US" sz="2600" dirty="0">
                <a:solidFill>
                  <a:prstClr val="black"/>
                </a:solidFill>
                <a:latin typeface="+mn-ea"/>
              </a:rPr>
              <a:t>、移交人均由归档单位填写。接收人</a:t>
            </a:r>
            <a:r>
              <a:rPr lang="zh-CN" altLang="en-US" sz="2600" dirty="0" smtClean="0">
                <a:solidFill>
                  <a:prstClr val="black"/>
                </a:solidFill>
                <a:latin typeface="+mn-ea"/>
              </a:rPr>
              <a:t>、移交</a:t>
            </a:r>
            <a:r>
              <a:rPr lang="zh-CN" altLang="en-US" sz="2600" dirty="0">
                <a:solidFill>
                  <a:prstClr val="black"/>
                </a:solidFill>
                <a:latin typeface="+mn-ea"/>
              </a:rPr>
              <a:t>时间待档案移交时</a:t>
            </a:r>
            <a:r>
              <a:rPr lang="zh-CN" altLang="en-US" sz="2600" dirty="0" smtClean="0">
                <a:solidFill>
                  <a:prstClr val="black"/>
                </a:solidFill>
                <a:latin typeface="+mn-ea"/>
              </a:rPr>
              <a:t>由档案馆填写。</a:t>
            </a:r>
            <a:endParaRPr lang="zh-CN" altLang="en-US" sz="2600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4" descr="移交目录00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5656" y="2449020"/>
            <a:ext cx="6120680" cy="4255979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475656" y="6324464"/>
            <a:ext cx="6159305" cy="3973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联系人：梁超梅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实物档案联系人：杨帆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办公地址：图书馆西侧</a:t>
            </a:r>
            <a:r>
              <a:rPr lang="en-US" altLang="zh-CN" dirty="0" smtClean="0"/>
              <a:t>101</a:t>
            </a:r>
            <a:r>
              <a:rPr lang="zh-CN" altLang="en-US" dirty="0" smtClean="0"/>
              <a:t>（求是报告厅对面）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联系电话：</a:t>
            </a:r>
            <a:r>
              <a:rPr lang="en-US" altLang="zh-CN" dirty="0" smtClean="0"/>
              <a:t>62972617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电子邮件：</a:t>
            </a:r>
            <a:r>
              <a:rPr lang="en-US" altLang="zh-CN" dirty="0" smtClean="0"/>
              <a:t>danganguan@bsu.edu.cn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2132856"/>
            <a:ext cx="65527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96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谢 谢 ！</a:t>
            </a:r>
            <a:endParaRPr lang="zh-CN" altLang="en-US" sz="9600" b="1" cap="none" spc="50" dirty="0">
              <a:ln w="11430"/>
              <a:solidFill>
                <a:schemeClr val="accent1">
                  <a:lumMod val="7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lvl="0">
              <a:lnSpc>
                <a:spcPct val="110000"/>
              </a:lnSpc>
            </a:pPr>
            <a:r>
              <a:rPr lang="zh-CN" altLang="en-US" sz="3000" b="1" dirty="0" smtClean="0"/>
              <a:t>（</a:t>
            </a:r>
            <a:r>
              <a:rPr lang="en-US" altLang="zh-CN" sz="3000" b="1" dirty="0" smtClean="0"/>
              <a:t>1</a:t>
            </a:r>
            <a:r>
              <a:rPr lang="zh-CN" altLang="en-US" sz="3000" b="1" dirty="0" smtClean="0"/>
              <a:t>）</a:t>
            </a:r>
            <a:r>
              <a:rPr lang="zh-CN" altLang="zh-CN" sz="3000" b="1" dirty="0" smtClean="0"/>
              <a:t>上级机关下发给本级机关的文件材料　</a:t>
            </a:r>
            <a:endParaRPr lang="zh-CN" altLang="zh-CN" sz="3000" b="1" dirty="0" smtClean="0"/>
          </a:p>
          <a:p>
            <a:pPr>
              <a:lnSpc>
                <a:spcPct val="110000"/>
              </a:lnSpc>
            </a:pPr>
            <a:r>
              <a:rPr lang="zh-CN" altLang="en-US" sz="2800" dirty="0" smtClean="0"/>
              <a:t>①</a:t>
            </a:r>
            <a:r>
              <a:rPr lang="zh-CN" altLang="zh-CN" sz="2800" dirty="0" smtClean="0"/>
              <a:t>上级机关颁发的属于本单位主管业务并需要执行的文件，以及普发的，非机关主管业务但需要贯彻执行的法规性文件。 </a:t>
            </a:r>
            <a:r>
              <a:rPr lang="en-US" altLang="zh-CN" sz="2800" dirty="0" smtClean="0"/>
              <a:t> </a:t>
            </a:r>
            <a:endParaRPr lang="zh-CN" altLang="zh-CN" sz="2800" dirty="0" smtClean="0"/>
          </a:p>
          <a:p>
            <a:pPr>
              <a:lnSpc>
                <a:spcPct val="110000"/>
              </a:lnSpc>
            </a:pPr>
            <a:r>
              <a:rPr lang="zh-CN" altLang="en-US" sz="2800" dirty="0" smtClean="0"/>
              <a:t>②</a:t>
            </a:r>
            <a:r>
              <a:rPr lang="zh-CN" altLang="zh-CN" sz="2800" dirty="0" smtClean="0"/>
              <a:t>上级机关召开的会议，并需要贯彻执行的会议主要文件材料。</a:t>
            </a:r>
            <a:endParaRPr lang="zh-CN" altLang="zh-CN" sz="2800" dirty="0" smtClean="0"/>
          </a:p>
          <a:p>
            <a:pPr>
              <a:lnSpc>
                <a:spcPct val="110000"/>
              </a:lnSpc>
            </a:pPr>
            <a:r>
              <a:rPr lang="zh-CN" altLang="en-US" sz="2800" dirty="0" smtClean="0"/>
              <a:t>③</a:t>
            </a:r>
            <a:r>
              <a:rPr lang="zh-CN" altLang="zh-CN" sz="2800" dirty="0" smtClean="0"/>
              <a:t>上级机关领导检查本单位工作的重要批示、讲话稿、题词、照片和声像资料。</a:t>
            </a:r>
            <a:endParaRPr lang="zh-CN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83264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4300" b="1" dirty="0" smtClean="0"/>
              <a:t>（</a:t>
            </a:r>
            <a:r>
              <a:rPr lang="en-US" altLang="zh-CN" sz="4300" b="1" dirty="0" smtClean="0"/>
              <a:t>2</a:t>
            </a:r>
            <a:r>
              <a:rPr lang="zh-CN" altLang="en-US" sz="4300" b="1" dirty="0" smtClean="0"/>
              <a:t>）</a:t>
            </a:r>
            <a:r>
              <a:rPr lang="zh-CN" altLang="zh-CN" sz="4300" b="1" dirty="0" smtClean="0"/>
              <a:t>本单位在工作中形成的文件材料</a:t>
            </a:r>
            <a:r>
              <a:rPr lang="en-US" altLang="zh-CN" sz="4300" b="1" dirty="0" smtClean="0"/>
              <a:t> </a:t>
            </a:r>
            <a:endParaRPr lang="zh-CN" altLang="zh-CN" sz="4300" b="1" dirty="0" smtClean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en-US" altLang="zh-CN" sz="4000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zh-CN" sz="4000" dirty="0" smtClean="0"/>
              <a:t>本单位会议纪要、原始记录等材料；</a:t>
            </a:r>
            <a:endParaRPr lang="zh-CN" altLang="zh-CN" sz="4000" dirty="0" smtClean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4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zh-CN" sz="4000" dirty="0" smtClean="0"/>
              <a:t>本单位负责召开的各种工作会议的文件</a:t>
            </a:r>
            <a:r>
              <a:rPr lang="zh-CN" altLang="en-US" sz="4000" dirty="0" smtClean="0"/>
              <a:t>、</a:t>
            </a:r>
            <a:r>
              <a:rPr lang="zh-CN" altLang="zh-CN" sz="4000" dirty="0" smtClean="0"/>
              <a:t>照片和声像资料；</a:t>
            </a:r>
            <a:endParaRPr lang="zh-CN" altLang="zh-CN" sz="4000" dirty="0" smtClean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4000" dirty="0"/>
              <a:t>③</a:t>
            </a:r>
            <a:r>
              <a:rPr lang="zh-CN" altLang="zh-CN" sz="4000" dirty="0" smtClean="0"/>
              <a:t>本单位颁发的各种正式文件； </a:t>
            </a:r>
            <a:endParaRPr lang="zh-CN" altLang="zh-CN" sz="4000" dirty="0" smtClean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4000" dirty="0" smtClean="0"/>
              <a:t>④</a:t>
            </a:r>
            <a:r>
              <a:rPr lang="zh-CN" altLang="zh-CN" sz="4000" dirty="0" smtClean="0"/>
              <a:t>本单位的请示与上级机关的批复件</a:t>
            </a:r>
            <a:r>
              <a:rPr lang="zh-CN" altLang="en-US" sz="4000" dirty="0" smtClean="0"/>
              <a:t>；</a:t>
            </a:r>
            <a:endParaRPr lang="zh-CN" altLang="zh-CN" sz="4000" dirty="0" smtClean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4000" dirty="0"/>
              <a:t>⑤</a:t>
            </a:r>
            <a:r>
              <a:rPr lang="zh-CN" altLang="zh-CN" sz="4000" dirty="0" smtClean="0"/>
              <a:t>本单位形成的工作计划、总结、报告、统计表及反映业务活动和科研管理的专业性文件材料；</a:t>
            </a:r>
            <a:endParaRPr lang="zh-CN" altLang="zh-CN" sz="4000" dirty="0" smtClean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4000" dirty="0"/>
              <a:t>⑥</a:t>
            </a:r>
            <a:r>
              <a:rPr lang="zh-CN" altLang="zh-CN" sz="4000" dirty="0" smtClean="0"/>
              <a:t>本单位领导人在公务活动中形成的重要信件、电话记录、讲话等。</a:t>
            </a:r>
            <a:endParaRPr lang="zh-CN" altLang="zh-CN" sz="40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3000" dirty="0"/>
              <a:t>⑦</a:t>
            </a:r>
            <a:r>
              <a:rPr lang="zh-CN" altLang="zh-CN" sz="3000" dirty="0" smtClean="0"/>
              <a:t>本单位形成的各项规章制度，历史沿革、大事记等；</a:t>
            </a:r>
            <a:endParaRPr lang="zh-CN" altLang="zh-CN" sz="3000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3000" dirty="0"/>
              <a:t>⑧</a:t>
            </a:r>
            <a:r>
              <a:rPr lang="zh-CN" altLang="zh-CN" sz="3000" dirty="0" smtClean="0"/>
              <a:t>本单位干部任免、调配、职称评定、职工录用、调资转正、人员编制、机构设置、竞聘材料等文件；</a:t>
            </a:r>
            <a:endParaRPr lang="zh-CN" altLang="zh-CN" sz="3000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3000" dirty="0"/>
              <a:t>⑨</a:t>
            </a:r>
            <a:r>
              <a:rPr lang="zh-CN" altLang="zh-CN" sz="3000" dirty="0" smtClean="0"/>
              <a:t>本单位财产、物资、档案等交接凭证、清册等，本单位与有关单位签定的各种合同、协议书等材料</a:t>
            </a:r>
            <a:r>
              <a:rPr lang="zh-CN" altLang="en-US" sz="3000" dirty="0" smtClean="0"/>
              <a:t>；</a:t>
            </a:r>
            <a:endParaRPr lang="en-US" altLang="zh-CN" sz="3000" dirty="0" smtClean="0"/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3000" dirty="0"/>
              <a:t>⑩</a:t>
            </a:r>
            <a:r>
              <a:rPr lang="zh-CN" altLang="zh-CN" sz="3000" dirty="0" smtClean="0"/>
              <a:t>本单位基本建设工程施工图纸、竣工图纸、设计书、协议书、签订的各种合同、购置的大中型设备的文件材料等</a:t>
            </a:r>
            <a:r>
              <a:rPr lang="zh-CN" altLang="en-US" sz="3000" dirty="0" smtClean="0"/>
              <a:t>；</a:t>
            </a:r>
            <a:endParaRPr lang="zh-CN" altLang="zh-CN" sz="30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764704"/>
            <a:ext cx="8229600" cy="5472608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zh-CN" altLang="en-US" sz="2800" dirty="0" smtClean="0"/>
              <a:t>⑪</a:t>
            </a:r>
            <a:r>
              <a:rPr lang="zh-CN" altLang="zh-CN" sz="2800" dirty="0" smtClean="0"/>
              <a:t>本</a:t>
            </a:r>
            <a:r>
              <a:rPr lang="zh-CN" altLang="zh-CN" sz="2800" dirty="0"/>
              <a:t>单位形成的财务预算、决算、凭证、帐簿</a:t>
            </a:r>
            <a:r>
              <a:rPr lang="zh-CN" altLang="en-US" sz="2800" dirty="0"/>
              <a:t>；</a:t>
            </a:r>
            <a:endParaRPr lang="zh-CN" altLang="zh-CN" sz="2800" dirty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en-US" altLang="zh-CN" sz="2800" dirty="0" smtClean="0"/>
              <a:t>⑫</a:t>
            </a:r>
            <a:r>
              <a:rPr lang="zh-CN" altLang="zh-CN" sz="2800" dirty="0" smtClean="0"/>
              <a:t>本</a:t>
            </a:r>
            <a:r>
              <a:rPr lang="zh-CN" altLang="zh-CN" sz="2800" dirty="0"/>
              <a:t>单位在外事活动中形成的请示、报告、接待计划、总结、会议纪要、简报、邀请函、组队方案、参加会议的文件材料等；</a:t>
            </a:r>
            <a:r>
              <a:rPr lang="en-US" altLang="zh-CN" sz="2800" dirty="0"/>
              <a:t> </a:t>
            </a:r>
            <a:endParaRPr lang="en-US" altLang="zh-CN" sz="2800" dirty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en-US" altLang="zh-CN" sz="2800" dirty="0" smtClean="0"/>
              <a:t>⑬</a:t>
            </a:r>
            <a:r>
              <a:rPr lang="zh-CN" altLang="en-US" sz="2800" dirty="0" smtClean="0"/>
              <a:t>本</a:t>
            </a:r>
            <a:r>
              <a:rPr lang="zh-CN" altLang="en-US" sz="2800" dirty="0"/>
              <a:t>单位在教学活动中形成学科建设、招生、学籍成绩、教学大纲、学位、毕业、教材、学生管理等文件材料；</a:t>
            </a:r>
            <a:endParaRPr lang="zh-CN" altLang="zh-CN" sz="2800" dirty="0"/>
          </a:p>
          <a:p>
            <a:pPr>
              <a:lnSpc>
                <a:spcPct val="130000"/>
              </a:lnSpc>
              <a:spcBef>
                <a:spcPts val="300"/>
              </a:spcBef>
            </a:pPr>
            <a:r>
              <a:rPr lang="en-US" altLang="zh-CN" sz="2800" dirty="0" smtClean="0"/>
              <a:t>⑭</a:t>
            </a:r>
            <a:r>
              <a:rPr lang="zh-CN" altLang="zh-CN" sz="2800" dirty="0" smtClean="0"/>
              <a:t>重要</a:t>
            </a:r>
            <a:r>
              <a:rPr lang="zh-CN" altLang="zh-CN" sz="2800" dirty="0"/>
              <a:t>的人民群众来信、来访、摘要及处理结果等材料。</a:t>
            </a:r>
            <a:endParaRPr lang="zh-CN" altLang="zh-CN" sz="28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zh-CN" altLang="zh-CN" sz="3600" dirty="0" smtClean="0"/>
              <a:t>（</a:t>
            </a:r>
            <a:r>
              <a:rPr lang="zh-CN" altLang="en-US" sz="3600" dirty="0" smtClean="0"/>
              <a:t>三</a:t>
            </a:r>
            <a:r>
              <a:rPr lang="zh-CN" altLang="zh-CN" sz="3600" dirty="0" smtClean="0"/>
              <a:t>）不需归档的文件</a:t>
            </a:r>
            <a:endParaRPr lang="en-US" altLang="zh-CN" sz="36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1.</a:t>
            </a:r>
            <a:r>
              <a:rPr lang="zh-CN" altLang="zh-CN" sz="3000" dirty="0" smtClean="0"/>
              <a:t>重份文件</a:t>
            </a:r>
            <a:endParaRPr lang="zh-CN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2.</a:t>
            </a:r>
            <a:r>
              <a:rPr lang="zh-CN" altLang="zh-CN" sz="3000" dirty="0" smtClean="0"/>
              <a:t>仅供参阅、参考</a:t>
            </a:r>
            <a:r>
              <a:rPr lang="zh-CN" altLang="en-US" sz="3000" dirty="0" smtClean="0"/>
              <a:t>、</a:t>
            </a:r>
            <a:r>
              <a:rPr lang="zh-CN" altLang="zh-CN" sz="3000" dirty="0" smtClean="0"/>
              <a:t>征求意见，不需办理的文件</a:t>
            </a:r>
            <a:endParaRPr lang="zh-CN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3.</a:t>
            </a:r>
            <a:r>
              <a:rPr lang="zh-CN" altLang="zh-CN" sz="3000" dirty="0" smtClean="0"/>
              <a:t>未经领导审阅</a:t>
            </a:r>
            <a:r>
              <a:rPr lang="zh-CN" altLang="en-US" sz="3000" dirty="0" smtClean="0"/>
              <a:t>、</a:t>
            </a:r>
            <a:r>
              <a:rPr lang="zh-CN" altLang="zh-CN" sz="3000" dirty="0" smtClean="0"/>
              <a:t>签发的文件</a:t>
            </a:r>
            <a:endParaRPr lang="en-US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4.</a:t>
            </a:r>
            <a:r>
              <a:rPr lang="zh-CN" altLang="en-US" sz="3000" dirty="0" smtClean="0"/>
              <a:t>一般文件的修改稿</a:t>
            </a:r>
            <a:endParaRPr lang="zh-CN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 smtClean="0"/>
              <a:t>5.</a:t>
            </a:r>
            <a:r>
              <a:rPr lang="zh-CN" altLang="en-US" sz="3000" dirty="0" smtClean="0"/>
              <a:t>未办理、未成行或正在办理的文件</a:t>
            </a:r>
            <a:endParaRPr lang="zh-CN" altLang="zh-CN" sz="3000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dirty="0" smtClean="0"/>
              <a:t>（四）实物档案接收标准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 smtClean="0">
                <a:latin typeface="+mn-ea"/>
              </a:rPr>
              <a:t>1.</a:t>
            </a:r>
            <a:r>
              <a:rPr lang="zh-CN" altLang="en-US" dirty="0" smtClean="0">
                <a:latin typeface="+mn-ea"/>
              </a:rPr>
              <a:t>奖杯、牌匾、证书类：颁发单位达到北京市、省、部级以上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dirty="0" smtClean="0">
                <a:latin typeface="+mn-ea"/>
              </a:rPr>
              <a:t>2.</a:t>
            </a:r>
            <a:r>
              <a:rPr lang="zh-CN" altLang="en-US" dirty="0" smtClean="0">
                <a:latin typeface="+mn-ea"/>
              </a:rPr>
              <a:t>照片类：具有重要意义的活动照片</a:t>
            </a:r>
            <a:endParaRPr lang="en-US" altLang="zh-CN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latin typeface="+mn-ea"/>
              </a:rPr>
              <a:t>3.</a:t>
            </a:r>
            <a:r>
              <a:rPr lang="zh-CN" altLang="en-US" dirty="0" smtClean="0">
                <a:latin typeface="+mn-ea"/>
              </a:rPr>
              <a:t>纪念品（字画）：重大校际之间或重大活动产生的校际纪念品</a:t>
            </a:r>
            <a:endParaRPr lang="en-US" altLang="zh-CN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9003.754330708662,&quot;width&quot;:6943.255118110236}"/>
</p:tagLst>
</file>

<file path=ppt/tags/tag2.xml><?xml version="1.0" encoding="utf-8"?>
<p:tagLst xmlns:p="http://schemas.openxmlformats.org/presentationml/2006/main">
  <p:tag name="COMMONDATA" val="eyJoZGlkIjoiN2M1MzYwMzM3OWM5NWMyMjMwNDA4NTQ3MmVjZGU3MzYifQ=="/>
  <p:tag name="KSO_WPP_MARK_KEY" val="2830221a-e1cc-4b00-b3a5-5ac85053ffb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6">
      <a:majorFont>
        <a:latin typeface="Calibri"/>
        <a:ea typeface="楷体"/>
        <a:cs typeface=""/>
      </a:majorFont>
      <a:minorFont>
        <a:latin typeface="Calibri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3611</Words>
  <Application>WPS 演示</Application>
  <PresentationFormat>全屏显示(4:3)</PresentationFormat>
  <Paragraphs>237</Paragraphs>
  <Slides>35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仿宋</vt:lpstr>
      <vt:lpstr>楷体</vt:lpstr>
      <vt:lpstr>Calibri</vt:lpstr>
      <vt:lpstr>微软雅黑</vt:lpstr>
      <vt:lpstr>Arial Unicode MS</vt:lpstr>
      <vt:lpstr>楷体_GB2312</vt:lpstr>
      <vt:lpstr>新宋体</vt:lpstr>
      <vt:lpstr>隶书</vt:lpstr>
      <vt:lpstr>Office 主题</vt:lpstr>
      <vt:lpstr>档案收集、整理办法</vt:lpstr>
      <vt:lpstr>一、档案的收集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（四）实物档案接收标准</vt:lpstr>
      <vt:lpstr>（五）档案收集的优秀案例</vt:lpstr>
      <vt:lpstr>（五）档案收集的优秀案例</vt:lpstr>
      <vt:lpstr>二、档案的整理</vt:lpstr>
      <vt:lpstr>（二）纸质档案的整理方法：</vt:lpstr>
      <vt:lpstr>PowerPoint 演示文稿</vt:lpstr>
      <vt:lpstr>（三）档案整理流程：</vt:lpstr>
      <vt:lpstr>PowerPoint 演示文稿</vt:lpstr>
      <vt:lpstr>——装订方法要规范</vt:lpstr>
      <vt:lpstr>——装订方法要规范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（五）档案整理过程中存在主要的问题</vt:lpstr>
      <vt:lpstr>四、档案的移交</vt:lpstr>
      <vt:lpstr>PowerPoint 演示文稿</vt:lpstr>
      <vt:lpstr>填写照片档案移交目录注意事项：</vt:lpstr>
      <vt:lpstr>填写实物档案移交目录注意事项：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档案工作培训</dc:title>
  <dc:creator>dong</dc:creator>
  <cp:lastModifiedBy>123</cp:lastModifiedBy>
  <cp:revision>331</cp:revision>
  <dcterms:created xsi:type="dcterms:W3CDTF">2013-06-03T01:26:00Z</dcterms:created>
  <dcterms:modified xsi:type="dcterms:W3CDTF">2024-04-12T07:54:06Z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CF7D3DCC7FD04AA69114751B81D7186E</vt:lpwstr>
  </property>
  <property fmtid="{D5CDD505-2E9C-101B-9397-08002B2CF9AE}" pid="3" name="KSOProductBuildVer">
    <vt:lpwstr>2052-12.1.0.16417</vt:lpwstr>
  </property>
</Properties>
</file>