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tags/tag29.xml" ContentType="application/vnd.openxmlformats-officedocument.presentationml.tags+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ags/tag26.xml" ContentType="application/vnd.openxmlformats-officedocument.presentationml.tags+xml"/>
  <Override PartName="/ppt/notesSlides/notesSlide5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Layouts/slideLayout97.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tags/tag34.xml" ContentType="application/vnd.openxmlformats-officedocument.presentationml.tags+xml"/>
  <Override PartName="/ppt/slides/slide118.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heme/themeOverride2.xml" ContentType="application/vnd.openxmlformats-officedocument.themeOverride+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notesSlides/notesSlide42.xml" ContentType="application/vnd.openxmlformats-officedocument.presentationml.notesSlide+xml"/>
  <Override PartName="/ppt/slideMasters/slideMaster9.xml" ContentType="application/vnd.openxmlformats-officedocument.presentationml.slideMaster+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Layouts/slideLayout99.xml" ContentType="application/vnd.openxmlformats-officedocument.presentationml.slideLayout+xml"/>
  <Override PartName="/ppt/tags/tag31.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tags/tag14.xml" ContentType="application/vnd.openxmlformats-officedocument.presentationml.tags+xml"/>
  <Override PartName="/ppt/tags/tag25.xml" ContentType="application/vnd.openxmlformats-officedocument.presentationml.tags+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9.xml" ContentType="application/vnd.openxmlformats-officedocument.presentationml.tags+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tags/tag33.xml" ContentType="application/vnd.openxmlformats-officedocument.presentationml.tags+xml"/>
  <Override PartName="/ppt/slides/slide117.xml" ContentType="application/vnd.openxmlformats-officedocument.presentationml.slide+xml"/>
  <Override PartName="/ppt/slides/slide128.xml" ContentType="application/vnd.openxmlformats-officedocument.presentationml.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ags/tag11.xml" ContentType="application/vnd.openxmlformats-officedocument.presentationml.tags+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987" r:id="rId1"/>
    <p:sldMasterId id="2147483711" r:id="rId2"/>
    <p:sldMasterId id="2147483723" r:id="rId3"/>
    <p:sldMasterId id="2147483735" r:id="rId4"/>
    <p:sldMasterId id="2147483747" r:id="rId5"/>
    <p:sldMasterId id="2147483759" r:id="rId6"/>
    <p:sldMasterId id="2147483771" r:id="rId7"/>
    <p:sldMasterId id="2147484635" r:id="rId8"/>
    <p:sldMasterId id="2147484975" r:id="rId9"/>
  </p:sldMasterIdLst>
  <p:notesMasterIdLst>
    <p:notesMasterId r:id="rId142"/>
  </p:notesMasterIdLst>
  <p:sldIdLst>
    <p:sldId id="1143" r:id="rId10"/>
    <p:sldId id="1360" r:id="rId11"/>
    <p:sldId id="1361" r:id="rId12"/>
    <p:sldId id="1362" r:id="rId13"/>
    <p:sldId id="1363" r:id="rId14"/>
    <p:sldId id="1364" r:id="rId15"/>
    <p:sldId id="1365" r:id="rId16"/>
    <p:sldId id="1330" r:id="rId17"/>
    <p:sldId id="1335" r:id="rId18"/>
    <p:sldId id="1297" r:id="rId19"/>
    <p:sldId id="1284" r:id="rId20"/>
    <p:sldId id="1151" r:id="rId21"/>
    <p:sldId id="1152" r:id="rId22"/>
    <p:sldId id="1336" r:id="rId23"/>
    <p:sldId id="1337" r:id="rId24"/>
    <p:sldId id="1325" r:id="rId25"/>
    <p:sldId id="1326" r:id="rId26"/>
    <p:sldId id="1287" r:id="rId27"/>
    <p:sldId id="1339" r:id="rId28"/>
    <p:sldId id="1182" r:id="rId29"/>
    <p:sldId id="1317" r:id="rId30"/>
    <p:sldId id="1179" r:id="rId31"/>
    <p:sldId id="1305" r:id="rId32"/>
    <p:sldId id="1183" r:id="rId33"/>
    <p:sldId id="1187" r:id="rId34"/>
    <p:sldId id="1190" r:id="rId35"/>
    <p:sldId id="1340" r:id="rId36"/>
    <p:sldId id="1188" r:id="rId37"/>
    <p:sldId id="1288" r:id="rId38"/>
    <p:sldId id="1175" r:id="rId39"/>
    <p:sldId id="1299" r:id="rId40"/>
    <p:sldId id="1155" r:id="rId41"/>
    <p:sldId id="1157" r:id="rId42"/>
    <p:sldId id="1228" r:id="rId43"/>
    <p:sldId id="1158" r:id="rId44"/>
    <p:sldId id="1160" r:id="rId45"/>
    <p:sldId id="1159" r:id="rId46"/>
    <p:sldId id="1161" r:id="rId47"/>
    <p:sldId id="1162" r:id="rId48"/>
    <p:sldId id="1321" r:id="rId49"/>
    <p:sldId id="1322" r:id="rId50"/>
    <p:sldId id="1212" r:id="rId51"/>
    <p:sldId id="1164" r:id="rId52"/>
    <p:sldId id="1217" r:id="rId53"/>
    <p:sldId id="1218" r:id="rId54"/>
    <p:sldId id="1219" r:id="rId55"/>
    <p:sldId id="1323" r:id="rId56"/>
    <p:sldId id="1221" r:id="rId57"/>
    <p:sldId id="1220" r:id="rId58"/>
    <p:sldId id="1302" r:id="rId59"/>
    <p:sldId id="1303" r:id="rId60"/>
    <p:sldId id="1304" r:id="rId61"/>
    <p:sldId id="1214" r:id="rId62"/>
    <p:sldId id="1195" r:id="rId63"/>
    <p:sldId id="1230" r:id="rId64"/>
    <p:sldId id="1232" r:id="rId65"/>
    <p:sldId id="1233" r:id="rId66"/>
    <p:sldId id="1234" r:id="rId67"/>
    <p:sldId id="1231" r:id="rId68"/>
    <p:sldId id="1235" r:id="rId69"/>
    <p:sldId id="1236" r:id="rId70"/>
    <p:sldId id="1354" r:id="rId71"/>
    <p:sldId id="1341" r:id="rId72"/>
    <p:sldId id="1342" r:id="rId73"/>
    <p:sldId id="1343" r:id="rId74"/>
    <p:sldId id="1344" r:id="rId75"/>
    <p:sldId id="1346" r:id="rId76"/>
    <p:sldId id="1347" r:id="rId77"/>
    <p:sldId id="1348" r:id="rId78"/>
    <p:sldId id="1350" r:id="rId79"/>
    <p:sldId id="1351" r:id="rId80"/>
    <p:sldId id="1352" r:id="rId81"/>
    <p:sldId id="1204" r:id="rId82"/>
    <p:sldId id="1205" r:id="rId83"/>
    <p:sldId id="1206" r:id="rId84"/>
    <p:sldId id="1207" r:id="rId85"/>
    <p:sldId id="1208" r:id="rId86"/>
    <p:sldId id="1209" r:id="rId87"/>
    <p:sldId id="1210" r:id="rId88"/>
    <p:sldId id="1211" r:id="rId89"/>
    <p:sldId id="1293" r:id="rId90"/>
    <p:sldId id="1295" r:id="rId91"/>
    <p:sldId id="1313" r:id="rId92"/>
    <p:sldId id="1294" r:id="rId93"/>
    <p:sldId id="1243" r:id="rId94"/>
    <p:sldId id="1198" r:id="rId95"/>
    <p:sldId id="1268" r:id="rId96"/>
    <p:sldId id="1269" r:id="rId97"/>
    <p:sldId id="1320" r:id="rId98"/>
    <p:sldId id="1270" r:id="rId99"/>
    <p:sldId id="1196" r:id="rId100"/>
    <p:sldId id="1271" r:id="rId101"/>
    <p:sldId id="1314" r:id="rId102"/>
    <p:sldId id="1246" r:id="rId103"/>
    <p:sldId id="1248" r:id="rId104"/>
    <p:sldId id="1249" r:id="rId105"/>
    <p:sldId id="1250" r:id="rId106"/>
    <p:sldId id="1307" r:id="rId107"/>
    <p:sldId id="1308" r:id="rId108"/>
    <p:sldId id="1316" r:id="rId109"/>
    <p:sldId id="1315" r:id="rId110"/>
    <p:sldId id="1309" r:id="rId111"/>
    <p:sldId id="1310" r:id="rId112"/>
    <p:sldId id="1203" r:id="rId113"/>
    <p:sldId id="1272" r:id="rId114"/>
    <p:sldId id="1257" r:id="rId115"/>
    <p:sldId id="1258" r:id="rId116"/>
    <p:sldId id="1259" r:id="rId117"/>
    <p:sldId id="1260" r:id="rId118"/>
    <p:sldId id="1261" r:id="rId119"/>
    <p:sldId id="1262" r:id="rId120"/>
    <p:sldId id="1263" r:id="rId121"/>
    <p:sldId id="1264" r:id="rId122"/>
    <p:sldId id="1265" r:id="rId123"/>
    <p:sldId id="1266" r:id="rId124"/>
    <p:sldId id="1267" r:id="rId125"/>
    <p:sldId id="1300" r:id="rId126"/>
    <p:sldId id="1256" r:id="rId127"/>
    <p:sldId id="1290" r:id="rId128"/>
    <p:sldId id="1275" r:id="rId129"/>
    <p:sldId id="1276" r:id="rId130"/>
    <p:sldId id="1306" r:id="rId131"/>
    <p:sldId id="1277" r:id="rId132"/>
    <p:sldId id="1301" r:id="rId133"/>
    <p:sldId id="1319" r:id="rId134"/>
    <p:sldId id="1289" r:id="rId135"/>
    <p:sldId id="1311" r:id="rId136"/>
    <p:sldId id="1312" r:id="rId137"/>
    <p:sldId id="1356" r:id="rId138"/>
    <p:sldId id="1355" r:id="rId139"/>
    <p:sldId id="1021" r:id="rId140"/>
    <p:sldId id="1296" r:id="rId141"/>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Arial" pitchFamily="34" charset="0"/>
      </a:defRPr>
    </a:lvl1pPr>
    <a:lvl2pPr marL="457200" algn="l" rtl="0" fontAlgn="base">
      <a:spcBef>
        <a:spcPct val="0"/>
      </a:spcBef>
      <a:spcAft>
        <a:spcPct val="0"/>
      </a:spcAft>
      <a:defRPr kern="1200">
        <a:solidFill>
          <a:schemeClr val="tx1"/>
        </a:solidFill>
        <a:latin typeface="Arial" pitchFamily="34" charset="0"/>
        <a:ea typeface="宋体" pitchFamily="2" charset="-122"/>
        <a:cs typeface="Arial" pitchFamily="34" charset="0"/>
      </a:defRPr>
    </a:lvl2pPr>
    <a:lvl3pPr marL="914400" algn="l" rtl="0" fontAlgn="base">
      <a:spcBef>
        <a:spcPct val="0"/>
      </a:spcBef>
      <a:spcAft>
        <a:spcPct val="0"/>
      </a:spcAft>
      <a:defRPr kern="1200">
        <a:solidFill>
          <a:schemeClr val="tx1"/>
        </a:solidFill>
        <a:latin typeface="Arial" pitchFamily="34" charset="0"/>
        <a:ea typeface="宋体" pitchFamily="2" charset="-122"/>
        <a:cs typeface="Arial" pitchFamily="34" charset="0"/>
      </a:defRPr>
    </a:lvl3pPr>
    <a:lvl4pPr marL="1371600" algn="l" rtl="0" fontAlgn="base">
      <a:spcBef>
        <a:spcPct val="0"/>
      </a:spcBef>
      <a:spcAft>
        <a:spcPct val="0"/>
      </a:spcAft>
      <a:defRPr kern="1200">
        <a:solidFill>
          <a:schemeClr val="tx1"/>
        </a:solidFill>
        <a:latin typeface="Arial" pitchFamily="34" charset="0"/>
        <a:ea typeface="宋体" pitchFamily="2" charset="-122"/>
        <a:cs typeface="Arial" pitchFamily="34" charset="0"/>
      </a:defRPr>
    </a:lvl4pPr>
    <a:lvl5pPr marL="1828800" algn="l" rtl="0" fontAlgn="base">
      <a:spcBef>
        <a:spcPct val="0"/>
      </a:spcBef>
      <a:spcAft>
        <a:spcPct val="0"/>
      </a:spcAft>
      <a:defRPr kern="1200">
        <a:solidFill>
          <a:schemeClr val="tx1"/>
        </a:solidFill>
        <a:latin typeface="Arial" pitchFamily="34" charset="0"/>
        <a:ea typeface="宋体" pitchFamily="2" charset="-122"/>
        <a:cs typeface="Arial" pitchFamily="34" charset="0"/>
      </a:defRPr>
    </a:lvl5pPr>
    <a:lvl6pPr marL="2286000" algn="l" defTabSz="914400" rtl="0" eaLnBrk="1" latinLnBrk="0" hangingPunct="1">
      <a:defRPr kern="1200">
        <a:solidFill>
          <a:schemeClr val="tx1"/>
        </a:solidFill>
        <a:latin typeface="Arial" pitchFamily="34" charset="0"/>
        <a:ea typeface="宋体" pitchFamily="2" charset="-122"/>
        <a:cs typeface="Arial" pitchFamily="34" charset="0"/>
      </a:defRPr>
    </a:lvl6pPr>
    <a:lvl7pPr marL="2743200" algn="l" defTabSz="914400" rtl="0" eaLnBrk="1" latinLnBrk="0" hangingPunct="1">
      <a:defRPr kern="1200">
        <a:solidFill>
          <a:schemeClr val="tx1"/>
        </a:solidFill>
        <a:latin typeface="Arial" pitchFamily="34" charset="0"/>
        <a:ea typeface="宋体" pitchFamily="2" charset="-122"/>
        <a:cs typeface="Arial" pitchFamily="34" charset="0"/>
      </a:defRPr>
    </a:lvl7pPr>
    <a:lvl8pPr marL="3200400" algn="l" defTabSz="914400" rtl="0" eaLnBrk="1" latinLnBrk="0" hangingPunct="1">
      <a:defRPr kern="1200">
        <a:solidFill>
          <a:schemeClr val="tx1"/>
        </a:solidFill>
        <a:latin typeface="Arial" pitchFamily="34" charset="0"/>
        <a:ea typeface="宋体" pitchFamily="2" charset="-122"/>
        <a:cs typeface="Arial" pitchFamily="34" charset="0"/>
      </a:defRPr>
    </a:lvl8pPr>
    <a:lvl9pPr marL="3657600" algn="l" defTabSz="914400" rtl="0" eaLnBrk="1" latinLnBrk="0" hangingPunct="1">
      <a:defRPr kern="1200">
        <a:solidFill>
          <a:schemeClr val="tx1"/>
        </a:solidFill>
        <a:latin typeface="Arial" pitchFamily="34" charset="0"/>
        <a:ea typeface="宋体" pitchFamily="2" charset="-122"/>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9900"/>
    <a:srgbClr val="FFFFFF"/>
    <a:srgbClr val="FF9933"/>
    <a:srgbClr val="00CC00"/>
    <a:srgbClr val="CC0066"/>
    <a:srgbClr val="CCCC00"/>
    <a:srgbClr val="009999"/>
    <a:srgbClr val="33CC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463" autoAdjust="0"/>
    <p:restoredTop sz="93034" autoAdjust="0"/>
  </p:normalViewPr>
  <p:slideViewPr>
    <p:cSldViewPr>
      <p:cViewPr>
        <p:scale>
          <a:sx n="69" d="100"/>
          <a:sy n="69" d="100"/>
        </p:scale>
        <p:origin x="-1542" y="-318"/>
      </p:cViewPr>
      <p:guideLst>
        <p:guide orient="horz" pos="2160"/>
        <p:guide pos="2880"/>
      </p:guideLst>
    </p:cSldViewPr>
  </p:slideViewPr>
  <p:outlineViewPr>
    <p:cViewPr>
      <p:scale>
        <a:sx n="33" d="100"/>
        <a:sy n="33" d="100"/>
      </p:scale>
      <p:origin x="0" y="17346"/>
    </p:cViewPr>
  </p:outlineViewPr>
  <p:notesTextViewPr>
    <p:cViewPr>
      <p:scale>
        <a:sx n="100" d="100"/>
        <a:sy n="100" d="100"/>
      </p:scale>
      <p:origin x="0" y="0"/>
    </p:cViewPr>
  </p:notesTextViewPr>
  <p:sorterViewPr>
    <p:cViewPr>
      <p:scale>
        <a:sx n="66" d="100"/>
        <a:sy n="66" d="100"/>
      </p:scale>
      <p:origin x="0" y="364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38" Type="http://schemas.openxmlformats.org/officeDocument/2006/relationships/slide" Target="slides/slide129.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slide" Target="slides/slide120.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slide" Target="slides/slide123.xml"/><Relationship Id="rId140" Type="http://schemas.openxmlformats.org/officeDocument/2006/relationships/slide" Target="slides/slide131.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slide" Target="slides/slide121.xml"/><Relationship Id="rId135" Type="http://schemas.openxmlformats.org/officeDocument/2006/relationships/slide" Target="slides/slide126.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
  <c:clrMapOvr bg1="lt1" tx1="dk1" bg2="lt2" tx2="dk2" accent1="accent1" accent2="accent2" accent3="accent3" accent4="accent4" accent5="accent5" accent6="accent6" hlink="hlink" folHlink="folHlink"/>
  <c:chart>
    <c:title>
      <c:tx>
        <c:rich>
          <a:bodyPr/>
          <a:lstStyle/>
          <a:p>
            <a:pPr>
              <a:defRPr/>
            </a:pPr>
            <a:r>
              <a:rPr lang="zh-CN"/>
              <a:t>出版年份分析</a:t>
            </a:r>
          </a:p>
        </c:rich>
      </c:tx>
      <c:layout/>
    </c:title>
    <c:plotArea>
      <c:layout/>
      <c:lineChart>
        <c:grouping val="stacked"/>
        <c:ser>
          <c:idx val="0"/>
          <c:order val="0"/>
          <c:tx>
            <c:strRef>
              <c:f>Sheet1!$K$2</c:f>
              <c:strCache>
                <c:ptCount val="1"/>
                <c:pt idx="0">
                  <c:v>出版数量</c:v>
                </c:pt>
              </c:strCache>
            </c:strRef>
          </c:tx>
          <c:cat>
            <c:numRef>
              <c:f>Sheet1!$J$3:$J$27</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Sheet1!$K$3:$K$27</c:f>
              <c:numCache>
                <c:formatCode>General</c:formatCode>
                <c:ptCount val="25"/>
                <c:pt idx="0">
                  <c:v>243</c:v>
                </c:pt>
                <c:pt idx="1">
                  <c:v>2229</c:v>
                </c:pt>
                <c:pt idx="2">
                  <c:v>2394</c:v>
                </c:pt>
                <c:pt idx="3">
                  <c:v>2434</c:v>
                </c:pt>
                <c:pt idx="4">
                  <c:v>2796</c:v>
                </c:pt>
                <c:pt idx="5">
                  <c:v>3047</c:v>
                </c:pt>
                <c:pt idx="6">
                  <c:v>3087</c:v>
                </c:pt>
                <c:pt idx="7">
                  <c:v>3353</c:v>
                </c:pt>
                <c:pt idx="8">
                  <c:v>3555</c:v>
                </c:pt>
                <c:pt idx="9">
                  <c:v>4051</c:v>
                </c:pt>
                <c:pt idx="10">
                  <c:v>4396</c:v>
                </c:pt>
                <c:pt idx="11">
                  <c:v>4988</c:v>
                </c:pt>
                <c:pt idx="12">
                  <c:v>5557</c:v>
                </c:pt>
                <c:pt idx="13">
                  <c:v>6163</c:v>
                </c:pt>
                <c:pt idx="14">
                  <c:v>7022</c:v>
                </c:pt>
                <c:pt idx="15">
                  <c:v>7509</c:v>
                </c:pt>
                <c:pt idx="16">
                  <c:v>7602</c:v>
                </c:pt>
                <c:pt idx="17">
                  <c:v>8001</c:v>
                </c:pt>
                <c:pt idx="18">
                  <c:v>8311</c:v>
                </c:pt>
                <c:pt idx="19">
                  <c:v>8632</c:v>
                </c:pt>
                <c:pt idx="20">
                  <c:v>9388</c:v>
                </c:pt>
                <c:pt idx="21">
                  <c:v>10860</c:v>
                </c:pt>
                <c:pt idx="22">
                  <c:v>12703</c:v>
                </c:pt>
                <c:pt idx="23">
                  <c:v>13006</c:v>
                </c:pt>
                <c:pt idx="24">
                  <c:v>10191</c:v>
                </c:pt>
              </c:numCache>
            </c:numRef>
          </c:val>
        </c:ser>
        <c:marker val="1"/>
        <c:axId val="183670272"/>
        <c:axId val="183671808"/>
      </c:lineChart>
      <c:catAx>
        <c:axId val="183670272"/>
        <c:scaling>
          <c:orientation val="minMax"/>
        </c:scaling>
        <c:axPos val="b"/>
        <c:numFmt formatCode="General" sourceLinked="1"/>
        <c:majorTickMark val="none"/>
        <c:tickLblPos val="nextTo"/>
        <c:txPr>
          <a:bodyPr/>
          <a:lstStyle/>
          <a:p>
            <a:pPr>
              <a:defRPr sz="1200"/>
            </a:pPr>
            <a:endParaRPr lang="en-US"/>
          </a:p>
        </c:txPr>
        <c:crossAx val="183671808"/>
        <c:crosses val="autoZero"/>
        <c:auto val="1"/>
        <c:lblAlgn val="ctr"/>
        <c:lblOffset val="100"/>
      </c:catAx>
      <c:valAx>
        <c:axId val="183671808"/>
        <c:scaling>
          <c:orientation val="minMax"/>
        </c:scaling>
        <c:axPos val="l"/>
        <c:majorGridlines/>
        <c:numFmt formatCode="General" sourceLinked="1"/>
        <c:majorTickMark val="none"/>
        <c:tickLblPos val="nextTo"/>
        <c:txPr>
          <a:bodyPr/>
          <a:lstStyle/>
          <a:p>
            <a:pPr>
              <a:defRPr sz="1400"/>
            </a:pPr>
            <a:endParaRPr lang="en-US"/>
          </a:p>
        </c:txPr>
        <c:crossAx val="183670272"/>
        <c:crosses val="autoZero"/>
        <c:crossBetween val="between"/>
      </c:valAx>
    </c:plotArea>
    <c:legend>
      <c:legendPos val="b"/>
      <c:layout/>
    </c:legend>
    <c:plotVisOnly val="1"/>
  </c:chart>
  <c:spPr>
    <a:solidFill>
      <a:schemeClr val="bg1"/>
    </a:solidFill>
    <a:ln>
      <a:solidFill>
        <a:schemeClr val="bg1">
          <a:lumMod val="65000"/>
        </a:schemeClr>
      </a:solidFill>
    </a:ln>
    <a:effectLst>
      <a:outerShdw blurRad="50800" dist="38100" dir="10800000" algn="r" rotWithShape="0">
        <a:prstClr val="black">
          <a:alpha val="40000"/>
        </a:prstClr>
      </a:outerShdw>
    </a:effectLst>
  </c:spPr>
  <c:txPr>
    <a:bodyPr/>
    <a:lstStyle/>
    <a:p>
      <a:pPr>
        <a:defRPr sz="1800"/>
      </a:pPr>
      <a:endParaRPr lang="en-US"/>
    </a:p>
  </c:txPr>
  <c:externalData r:id="rId2"/>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9F7C80-41F1-4BFA-BC76-2FA25D75CEF1}" type="doc">
      <dgm:prSet loTypeId="urn:microsoft.com/office/officeart/2005/8/layout/hChevron3" loCatId="process" qsTypeId="urn:microsoft.com/office/officeart/2005/8/quickstyle/3d1" qsCatId="3D" csTypeId="urn:microsoft.com/office/officeart/2005/8/colors/colorful4" csCatId="colorful" phldr="1"/>
      <dgm:spPr/>
    </dgm:pt>
    <dgm:pt modelId="{2BBB8487-DA4C-41DA-9DD9-FEE735051B34}">
      <dgm:prSet phldrT="[Text]"/>
      <dgm:spPr/>
      <dgm:t>
        <a:bodyPr/>
        <a:lstStyle/>
        <a:p>
          <a:r>
            <a:rPr lang="en-US" altLang="zh-CN" b="1" dirty="0" smtClean="0"/>
            <a:t>Questions &amp; Hypotheses</a:t>
          </a:r>
          <a:endParaRPr lang="en-US" b="1" dirty="0"/>
        </a:p>
      </dgm:t>
    </dgm:pt>
    <dgm:pt modelId="{C535C5DA-A94B-4AE5-A8C5-93E2D406E96B}" type="parTrans" cxnId="{DC3541E2-B53A-486D-8F1B-7D727D691B58}">
      <dgm:prSet/>
      <dgm:spPr/>
      <dgm:t>
        <a:bodyPr/>
        <a:lstStyle/>
        <a:p>
          <a:endParaRPr lang="en-US"/>
        </a:p>
      </dgm:t>
    </dgm:pt>
    <dgm:pt modelId="{A0AE8E83-F4A0-4DEA-B647-9D98A55A529A}" type="sibTrans" cxnId="{DC3541E2-B53A-486D-8F1B-7D727D691B58}">
      <dgm:prSet/>
      <dgm:spPr/>
      <dgm:t>
        <a:bodyPr/>
        <a:lstStyle/>
        <a:p>
          <a:endParaRPr lang="en-US"/>
        </a:p>
      </dgm:t>
    </dgm:pt>
    <dgm:pt modelId="{C80ECE09-7053-4718-8461-DAF1D29D84F7}">
      <dgm:prSet phldrT="[Text]"/>
      <dgm:spPr/>
      <dgm:t>
        <a:bodyPr/>
        <a:lstStyle/>
        <a:p>
          <a:r>
            <a:rPr lang="en-US" altLang="zh-CN" b="1" dirty="0" smtClean="0"/>
            <a:t>Experiments</a:t>
          </a:r>
          <a:endParaRPr lang="en-US" b="1" dirty="0"/>
        </a:p>
      </dgm:t>
    </dgm:pt>
    <dgm:pt modelId="{CA98EDE2-7C65-4327-A771-7C27E3D2C28C}" type="parTrans" cxnId="{CFD390CD-E0DB-46B0-A250-63B0E19ADDB2}">
      <dgm:prSet/>
      <dgm:spPr/>
      <dgm:t>
        <a:bodyPr/>
        <a:lstStyle/>
        <a:p>
          <a:endParaRPr lang="en-US"/>
        </a:p>
      </dgm:t>
    </dgm:pt>
    <dgm:pt modelId="{46EA34C2-D9B9-4FB5-8309-69011D6FB91A}" type="sibTrans" cxnId="{CFD390CD-E0DB-46B0-A250-63B0E19ADDB2}">
      <dgm:prSet/>
      <dgm:spPr/>
      <dgm:t>
        <a:bodyPr/>
        <a:lstStyle/>
        <a:p>
          <a:endParaRPr lang="en-US"/>
        </a:p>
      </dgm:t>
    </dgm:pt>
    <dgm:pt modelId="{7B63A346-C27B-486A-8AC1-C8A23D79B4BB}">
      <dgm:prSet phldrT="[Text]"/>
      <dgm:spPr/>
      <dgm:t>
        <a:bodyPr/>
        <a:lstStyle/>
        <a:p>
          <a:r>
            <a:rPr lang="en-US" altLang="zh-CN" b="1" dirty="0" smtClean="0"/>
            <a:t>Data Analysis</a:t>
          </a:r>
          <a:endParaRPr lang="en-US" b="1" dirty="0"/>
        </a:p>
      </dgm:t>
    </dgm:pt>
    <dgm:pt modelId="{2389C65A-1D8E-4495-A070-E39CCC8CA2C6}" type="parTrans" cxnId="{B7BFF4FD-5089-4941-966F-AA5C3BC0BBD4}">
      <dgm:prSet/>
      <dgm:spPr/>
      <dgm:t>
        <a:bodyPr/>
        <a:lstStyle/>
        <a:p>
          <a:endParaRPr lang="en-US"/>
        </a:p>
      </dgm:t>
    </dgm:pt>
    <dgm:pt modelId="{4247B2F6-24AA-4396-862F-2B4B65A7E67B}" type="sibTrans" cxnId="{B7BFF4FD-5089-4941-966F-AA5C3BC0BBD4}">
      <dgm:prSet/>
      <dgm:spPr/>
      <dgm:t>
        <a:bodyPr/>
        <a:lstStyle/>
        <a:p>
          <a:endParaRPr lang="en-US"/>
        </a:p>
      </dgm:t>
    </dgm:pt>
    <dgm:pt modelId="{CA22BBBA-DF37-4A57-B07F-68DD6FB3B42B}">
      <dgm:prSet phldrT="[Text]"/>
      <dgm:spPr/>
      <dgm:t>
        <a:bodyPr/>
        <a:lstStyle/>
        <a:p>
          <a:r>
            <a:rPr lang="en-US" b="1" dirty="0" smtClean="0"/>
            <a:t>D</a:t>
          </a:r>
          <a:r>
            <a:rPr lang="en-US" altLang="zh-CN" b="1" dirty="0" smtClean="0"/>
            <a:t>iscovery </a:t>
          </a:r>
          <a:endParaRPr lang="en-US" b="1" dirty="0"/>
        </a:p>
      </dgm:t>
    </dgm:pt>
    <dgm:pt modelId="{93B68D62-66CE-4BD0-A03A-6D3E9D10408B}" type="parTrans" cxnId="{663465F6-0720-4EBB-9D58-5A985F64F664}">
      <dgm:prSet/>
      <dgm:spPr/>
      <dgm:t>
        <a:bodyPr/>
        <a:lstStyle/>
        <a:p>
          <a:endParaRPr lang="en-US"/>
        </a:p>
      </dgm:t>
    </dgm:pt>
    <dgm:pt modelId="{4C3BFB17-48D0-4408-92D1-01F240893D13}" type="sibTrans" cxnId="{663465F6-0720-4EBB-9D58-5A985F64F664}">
      <dgm:prSet/>
      <dgm:spPr/>
      <dgm:t>
        <a:bodyPr/>
        <a:lstStyle/>
        <a:p>
          <a:endParaRPr lang="en-US"/>
        </a:p>
      </dgm:t>
    </dgm:pt>
    <dgm:pt modelId="{F784D232-3BE2-4E36-B709-03A74D43D4EA}" type="pres">
      <dgm:prSet presAssocID="{649F7C80-41F1-4BFA-BC76-2FA25D75CEF1}" presName="Name0" presStyleCnt="0">
        <dgm:presLayoutVars>
          <dgm:dir/>
          <dgm:resizeHandles val="exact"/>
        </dgm:presLayoutVars>
      </dgm:prSet>
      <dgm:spPr/>
    </dgm:pt>
    <dgm:pt modelId="{572A130B-E285-4A18-B77C-22EC5D9F8DFA}" type="pres">
      <dgm:prSet presAssocID="{2BBB8487-DA4C-41DA-9DD9-FEE735051B34}" presName="parTxOnly" presStyleLbl="node1" presStyleIdx="0" presStyleCnt="4">
        <dgm:presLayoutVars>
          <dgm:bulletEnabled val="1"/>
        </dgm:presLayoutVars>
      </dgm:prSet>
      <dgm:spPr/>
      <dgm:t>
        <a:bodyPr/>
        <a:lstStyle/>
        <a:p>
          <a:endParaRPr lang="en-US"/>
        </a:p>
      </dgm:t>
    </dgm:pt>
    <dgm:pt modelId="{2045DC96-0C4A-4035-A623-DE6D6045442C}" type="pres">
      <dgm:prSet presAssocID="{A0AE8E83-F4A0-4DEA-B647-9D98A55A529A}" presName="parSpace" presStyleCnt="0"/>
      <dgm:spPr/>
    </dgm:pt>
    <dgm:pt modelId="{ECBDB5B6-5AB9-42B2-AB9D-BAA530E9FEF2}" type="pres">
      <dgm:prSet presAssocID="{C80ECE09-7053-4718-8461-DAF1D29D84F7}" presName="parTxOnly" presStyleLbl="node1" presStyleIdx="1" presStyleCnt="4">
        <dgm:presLayoutVars>
          <dgm:bulletEnabled val="1"/>
        </dgm:presLayoutVars>
      </dgm:prSet>
      <dgm:spPr/>
      <dgm:t>
        <a:bodyPr/>
        <a:lstStyle/>
        <a:p>
          <a:endParaRPr lang="en-US"/>
        </a:p>
      </dgm:t>
    </dgm:pt>
    <dgm:pt modelId="{95BCC052-5FE3-4D1D-917B-0CA8F68D1EA4}" type="pres">
      <dgm:prSet presAssocID="{46EA34C2-D9B9-4FB5-8309-69011D6FB91A}" presName="parSpace" presStyleCnt="0"/>
      <dgm:spPr/>
    </dgm:pt>
    <dgm:pt modelId="{309A83AC-CDD2-434F-B1EC-913554F14B36}" type="pres">
      <dgm:prSet presAssocID="{7B63A346-C27B-486A-8AC1-C8A23D79B4BB}" presName="parTxOnly" presStyleLbl="node1" presStyleIdx="2" presStyleCnt="4">
        <dgm:presLayoutVars>
          <dgm:bulletEnabled val="1"/>
        </dgm:presLayoutVars>
      </dgm:prSet>
      <dgm:spPr/>
      <dgm:t>
        <a:bodyPr/>
        <a:lstStyle/>
        <a:p>
          <a:endParaRPr lang="en-US"/>
        </a:p>
      </dgm:t>
    </dgm:pt>
    <dgm:pt modelId="{9838F4F9-CFB8-40A1-BBD9-3209F402C022}" type="pres">
      <dgm:prSet presAssocID="{4247B2F6-24AA-4396-862F-2B4B65A7E67B}" presName="parSpace" presStyleCnt="0"/>
      <dgm:spPr/>
    </dgm:pt>
    <dgm:pt modelId="{69F29301-A58C-43BA-B2FE-69BDCBD64DAD}" type="pres">
      <dgm:prSet presAssocID="{CA22BBBA-DF37-4A57-B07F-68DD6FB3B42B}" presName="parTxOnly" presStyleLbl="node1" presStyleIdx="3" presStyleCnt="4">
        <dgm:presLayoutVars>
          <dgm:bulletEnabled val="1"/>
        </dgm:presLayoutVars>
      </dgm:prSet>
      <dgm:spPr/>
      <dgm:t>
        <a:bodyPr/>
        <a:lstStyle/>
        <a:p>
          <a:endParaRPr lang="en-US"/>
        </a:p>
      </dgm:t>
    </dgm:pt>
  </dgm:ptLst>
  <dgm:cxnLst>
    <dgm:cxn modelId="{17F1D194-9BE1-42E6-977B-7AC034711529}" type="presOf" srcId="{649F7C80-41F1-4BFA-BC76-2FA25D75CEF1}" destId="{F784D232-3BE2-4E36-B709-03A74D43D4EA}" srcOrd="0" destOrd="0" presId="urn:microsoft.com/office/officeart/2005/8/layout/hChevron3"/>
    <dgm:cxn modelId="{F1A0176A-2125-4FD9-9935-3B8A1749A5D1}" type="presOf" srcId="{C80ECE09-7053-4718-8461-DAF1D29D84F7}" destId="{ECBDB5B6-5AB9-42B2-AB9D-BAA530E9FEF2}" srcOrd="0" destOrd="0" presId="urn:microsoft.com/office/officeart/2005/8/layout/hChevron3"/>
    <dgm:cxn modelId="{CFD390CD-E0DB-46B0-A250-63B0E19ADDB2}" srcId="{649F7C80-41F1-4BFA-BC76-2FA25D75CEF1}" destId="{C80ECE09-7053-4718-8461-DAF1D29D84F7}" srcOrd="1" destOrd="0" parTransId="{CA98EDE2-7C65-4327-A771-7C27E3D2C28C}" sibTransId="{46EA34C2-D9B9-4FB5-8309-69011D6FB91A}"/>
    <dgm:cxn modelId="{DC3541E2-B53A-486D-8F1B-7D727D691B58}" srcId="{649F7C80-41F1-4BFA-BC76-2FA25D75CEF1}" destId="{2BBB8487-DA4C-41DA-9DD9-FEE735051B34}" srcOrd="0" destOrd="0" parTransId="{C535C5DA-A94B-4AE5-A8C5-93E2D406E96B}" sibTransId="{A0AE8E83-F4A0-4DEA-B647-9D98A55A529A}"/>
    <dgm:cxn modelId="{B7BFF4FD-5089-4941-966F-AA5C3BC0BBD4}" srcId="{649F7C80-41F1-4BFA-BC76-2FA25D75CEF1}" destId="{7B63A346-C27B-486A-8AC1-C8A23D79B4BB}" srcOrd="2" destOrd="0" parTransId="{2389C65A-1D8E-4495-A070-E39CCC8CA2C6}" sibTransId="{4247B2F6-24AA-4396-862F-2B4B65A7E67B}"/>
    <dgm:cxn modelId="{A14CCB65-47FD-4D28-AC63-F077B8DEFBCE}" type="presOf" srcId="{2BBB8487-DA4C-41DA-9DD9-FEE735051B34}" destId="{572A130B-E285-4A18-B77C-22EC5D9F8DFA}" srcOrd="0" destOrd="0" presId="urn:microsoft.com/office/officeart/2005/8/layout/hChevron3"/>
    <dgm:cxn modelId="{4994606B-678D-4EFE-8DC2-43B5A3E5C0BB}" type="presOf" srcId="{CA22BBBA-DF37-4A57-B07F-68DD6FB3B42B}" destId="{69F29301-A58C-43BA-B2FE-69BDCBD64DAD}" srcOrd="0" destOrd="0" presId="urn:microsoft.com/office/officeart/2005/8/layout/hChevron3"/>
    <dgm:cxn modelId="{E71F02D5-345A-47F6-8A70-814C0EC70F8A}" type="presOf" srcId="{7B63A346-C27B-486A-8AC1-C8A23D79B4BB}" destId="{309A83AC-CDD2-434F-B1EC-913554F14B36}" srcOrd="0" destOrd="0" presId="urn:microsoft.com/office/officeart/2005/8/layout/hChevron3"/>
    <dgm:cxn modelId="{663465F6-0720-4EBB-9D58-5A985F64F664}" srcId="{649F7C80-41F1-4BFA-BC76-2FA25D75CEF1}" destId="{CA22BBBA-DF37-4A57-B07F-68DD6FB3B42B}" srcOrd="3" destOrd="0" parTransId="{93B68D62-66CE-4BD0-A03A-6D3E9D10408B}" sibTransId="{4C3BFB17-48D0-4408-92D1-01F240893D13}"/>
    <dgm:cxn modelId="{FE7DCD9E-6463-4D37-8196-DB3C57A7BE5E}" type="presParOf" srcId="{F784D232-3BE2-4E36-B709-03A74D43D4EA}" destId="{572A130B-E285-4A18-B77C-22EC5D9F8DFA}" srcOrd="0" destOrd="0" presId="urn:microsoft.com/office/officeart/2005/8/layout/hChevron3"/>
    <dgm:cxn modelId="{9EFD2078-3FEF-4724-AF0E-CE15DB9F158E}" type="presParOf" srcId="{F784D232-3BE2-4E36-B709-03A74D43D4EA}" destId="{2045DC96-0C4A-4035-A623-DE6D6045442C}" srcOrd="1" destOrd="0" presId="urn:microsoft.com/office/officeart/2005/8/layout/hChevron3"/>
    <dgm:cxn modelId="{B76C7DD3-29F1-4774-BB6D-61A55686A8D8}" type="presParOf" srcId="{F784D232-3BE2-4E36-B709-03A74D43D4EA}" destId="{ECBDB5B6-5AB9-42B2-AB9D-BAA530E9FEF2}" srcOrd="2" destOrd="0" presId="urn:microsoft.com/office/officeart/2005/8/layout/hChevron3"/>
    <dgm:cxn modelId="{03A51F2D-5036-494C-BCDE-70A9A4394434}" type="presParOf" srcId="{F784D232-3BE2-4E36-B709-03A74D43D4EA}" destId="{95BCC052-5FE3-4D1D-917B-0CA8F68D1EA4}" srcOrd="3" destOrd="0" presId="urn:microsoft.com/office/officeart/2005/8/layout/hChevron3"/>
    <dgm:cxn modelId="{02468F91-8A9A-4278-A913-5EACEF71E80E}" type="presParOf" srcId="{F784D232-3BE2-4E36-B709-03A74D43D4EA}" destId="{309A83AC-CDD2-434F-B1EC-913554F14B36}" srcOrd="4" destOrd="0" presId="urn:microsoft.com/office/officeart/2005/8/layout/hChevron3"/>
    <dgm:cxn modelId="{A2AED718-7261-4C32-A8D8-E450C8B1EE5D}" type="presParOf" srcId="{F784D232-3BE2-4E36-B709-03A74D43D4EA}" destId="{9838F4F9-CFB8-40A1-BBD9-3209F402C022}" srcOrd="5" destOrd="0" presId="urn:microsoft.com/office/officeart/2005/8/layout/hChevron3"/>
    <dgm:cxn modelId="{041D600D-2738-4CBA-AEB4-087AA80D526D}" type="presParOf" srcId="{F784D232-3BE2-4E36-B709-03A74D43D4EA}" destId="{69F29301-A58C-43BA-B2FE-69BDCBD64DAD}" srcOrd="6" destOrd="0" presId="urn:microsoft.com/office/officeart/2005/8/layout/hChevron3"/>
  </dgm:cxnLst>
  <dgm:bg/>
  <dgm:whole/>
</dgm:dataModel>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宋体" pitchFamily="2" charset="-122"/>
                <a:cs typeface="+mn-cs"/>
              </a:defRPr>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宋体" pitchFamily="2" charset="-122"/>
                <a:cs typeface="+mn-cs"/>
              </a:defRPr>
            </a:lvl1pPr>
          </a:lstStyle>
          <a:p>
            <a:pPr>
              <a:defRPr/>
            </a:pPr>
            <a:endParaRPr lang="en-US" altLang="zh-CN"/>
          </a:p>
        </p:txBody>
      </p:sp>
      <p:sp>
        <p:nvSpPr>
          <p:cNvPr id="158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宋体" pitchFamily="2" charset="-122"/>
                <a:cs typeface="+mn-cs"/>
              </a:defRPr>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宋体" pitchFamily="2" charset="-122"/>
                <a:cs typeface="+mn-cs"/>
              </a:defRPr>
            </a:lvl1pPr>
          </a:lstStyle>
          <a:p>
            <a:pPr>
              <a:defRPr/>
            </a:pPr>
            <a:fld id="{1176A140-DAA4-4A10-8A8C-CD18619AAFBF}"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幻灯片图像占位符 1"/>
          <p:cNvSpPr>
            <a:spLocks noGrp="1" noRot="1" noChangeAspect="1" noTextEdit="1"/>
          </p:cNvSpPr>
          <p:nvPr>
            <p:ph type="sldImg"/>
          </p:nvPr>
        </p:nvSpPr>
        <p:spPr>
          <a:ln/>
        </p:spPr>
      </p:sp>
      <p:sp>
        <p:nvSpPr>
          <p:cNvPr id="159747" name="备注占位符 2"/>
          <p:cNvSpPr>
            <a:spLocks noGrp="1"/>
          </p:cNvSpPr>
          <p:nvPr>
            <p:ph type="body" idx="1"/>
          </p:nvPr>
        </p:nvSpPr>
        <p:spPr>
          <a:noFill/>
          <a:ln/>
        </p:spPr>
        <p:txBody>
          <a:bodyPr/>
          <a:lstStyle/>
          <a:p>
            <a:r>
              <a:rPr lang="en-US" altLang="zh-CN" smtClean="0">
                <a:latin typeface="Arial" pitchFamily="34" charset="0"/>
              </a:rPr>
              <a:t>SCI</a:t>
            </a:r>
            <a:r>
              <a:rPr lang="zh-CN" altLang="en-US" smtClean="0">
                <a:latin typeface="Arial" pitchFamily="34" charset="0"/>
              </a:rPr>
              <a:t>和</a:t>
            </a:r>
            <a:r>
              <a:rPr lang="en-US" altLang="zh-CN" smtClean="0">
                <a:latin typeface="Arial" pitchFamily="34" charset="0"/>
              </a:rPr>
              <a:t>wos</a:t>
            </a:r>
            <a:r>
              <a:rPr lang="zh-CN" altLang="en-US" smtClean="0">
                <a:latin typeface="Arial" pitchFamily="34" charset="0"/>
              </a:rPr>
              <a:t>是一个什么关系呢？在过去很长的一段时间里，</a:t>
            </a:r>
            <a:r>
              <a:rPr lang="en-US" altLang="zh-CN" smtClean="0">
                <a:latin typeface="Arial" pitchFamily="34" charset="0"/>
              </a:rPr>
              <a:t>SCI</a:t>
            </a:r>
            <a:r>
              <a:rPr lang="zh-CN" altLang="en-US" smtClean="0">
                <a:latin typeface="Arial" pitchFamily="34" charset="0"/>
              </a:rPr>
              <a:t>都是被许多科研机构、高校等单位用来作为评价科研成绩的参考标准之一，也是很多老师用来查收查引的一个工具，但实际上</a:t>
            </a:r>
            <a:r>
              <a:rPr lang="en-US" altLang="zh-CN" smtClean="0">
                <a:latin typeface="Arial" pitchFamily="34" charset="0"/>
              </a:rPr>
              <a:t>sci</a:t>
            </a:r>
            <a:r>
              <a:rPr lang="zh-CN" altLang="en-US" smtClean="0">
                <a:latin typeface="Arial" pitchFamily="34" charset="0"/>
              </a:rPr>
              <a:t>数据库还可以帮我们的科研工作提供很多帮助，比如分析，</a:t>
            </a:r>
            <a:endParaRPr lang="en-US" altLang="zh-CN" smtClean="0">
              <a:latin typeface="Arial" pitchFamily="34" charset="0"/>
            </a:endParaRPr>
          </a:p>
          <a:p>
            <a:endParaRPr lang="zh-CN" altLang="en-US" smtClean="0">
              <a:latin typeface="Arial" pitchFamily="34" charset="0"/>
            </a:endParaRPr>
          </a:p>
        </p:txBody>
      </p:sp>
      <p:sp>
        <p:nvSpPr>
          <p:cNvPr id="159748" name="灯片编号占位符 3"/>
          <p:cNvSpPr>
            <a:spLocks noGrp="1"/>
          </p:cNvSpPr>
          <p:nvPr>
            <p:ph type="sldNum" sz="quarter" idx="5"/>
          </p:nvPr>
        </p:nvSpPr>
        <p:spPr>
          <a:noFill/>
        </p:spPr>
        <p:txBody>
          <a:bodyPr/>
          <a:lstStyle/>
          <a:p>
            <a:fld id="{C630F9BD-B126-4E8E-9C5F-BD6F52CC58CA}" type="slidenum">
              <a:rPr lang="en-US" altLang="zh-CN" smtClean="0">
                <a:latin typeface="Arial" pitchFamily="34" charset="0"/>
              </a:rPr>
              <a:pPr/>
              <a:t>1</a:t>
            </a:fld>
            <a:endParaRPr lang="en-US" altLang="zh-CN"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r>
              <a:rPr lang="zh-CN" altLang="en-US" smtClean="0">
                <a:latin typeface="Arial" pitchFamily="34" charset="0"/>
              </a:rPr>
              <a:t>一个数据库如果没有足够的回溯历史就无从谈起它的深度。</a:t>
            </a:r>
            <a:r>
              <a:rPr lang="en-US" altLang="zh-CN" smtClean="0">
                <a:latin typeface="Arial" pitchFamily="34" charset="0"/>
              </a:rPr>
              <a:t>Wos</a:t>
            </a:r>
            <a:r>
              <a:rPr lang="zh-CN" altLang="en-US" smtClean="0">
                <a:latin typeface="Arial" pitchFamily="34" charset="0"/>
              </a:rPr>
              <a:t>数据库</a:t>
            </a:r>
            <a:r>
              <a:rPr lang="en-US" altLang="zh-CN" smtClean="0">
                <a:latin typeface="Arial" pitchFamily="34" charset="0"/>
              </a:rPr>
              <a:t>sci</a:t>
            </a:r>
            <a:r>
              <a:rPr lang="zh-CN" altLang="en-US" smtClean="0">
                <a:latin typeface="Arial" pitchFamily="34" charset="0"/>
              </a:rPr>
              <a:t>，</a:t>
            </a:r>
            <a:r>
              <a:rPr lang="en-US" altLang="zh-CN" smtClean="0">
                <a:latin typeface="Arial" pitchFamily="34" charset="0"/>
              </a:rPr>
              <a:t>ssci</a:t>
            </a:r>
            <a:r>
              <a:rPr lang="zh-CN" altLang="en-US" smtClean="0">
                <a:latin typeface="Arial" pitchFamily="34" charset="0"/>
              </a:rPr>
              <a:t>的回溯年限从</a:t>
            </a:r>
            <a:r>
              <a:rPr lang="en-US" altLang="zh-CN" smtClean="0">
                <a:latin typeface="Arial" pitchFamily="34" charset="0"/>
              </a:rPr>
              <a:t>1900</a:t>
            </a:r>
            <a:r>
              <a:rPr lang="zh-CN" altLang="en-US" smtClean="0">
                <a:latin typeface="Arial" pitchFamily="34" charset="0"/>
              </a:rPr>
              <a:t>年开始，</a:t>
            </a:r>
            <a:r>
              <a:rPr lang="en-US" altLang="zh-CN" smtClean="0">
                <a:latin typeface="Arial" pitchFamily="34" charset="0"/>
              </a:rPr>
              <a:t>a&amp;hci</a:t>
            </a:r>
            <a:r>
              <a:rPr lang="zh-CN" altLang="en-US" smtClean="0">
                <a:latin typeface="Arial" pitchFamily="34" charset="0"/>
              </a:rPr>
              <a:t>从</a:t>
            </a:r>
            <a:r>
              <a:rPr lang="en-US" altLang="zh-CN" smtClean="0">
                <a:latin typeface="Arial" pitchFamily="34" charset="0"/>
              </a:rPr>
              <a:t>1975</a:t>
            </a:r>
            <a:r>
              <a:rPr lang="zh-CN" altLang="en-US" smtClean="0">
                <a:latin typeface="Arial" pitchFamily="34" charset="0"/>
              </a:rPr>
              <a:t>年，会议引文索引是</a:t>
            </a:r>
            <a:r>
              <a:rPr lang="en-US" altLang="zh-CN" smtClean="0">
                <a:latin typeface="Arial" pitchFamily="34" charset="0"/>
              </a:rPr>
              <a:t>1990</a:t>
            </a:r>
            <a:r>
              <a:rPr lang="zh-CN" altLang="en-US" smtClean="0">
                <a:latin typeface="Arial" pitchFamily="34" charset="0"/>
              </a:rPr>
              <a:t>年，图书引文索引是</a:t>
            </a:r>
            <a:r>
              <a:rPr lang="en-US" altLang="zh-CN" smtClean="0">
                <a:latin typeface="Arial" pitchFamily="34" charset="0"/>
              </a:rPr>
              <a:t>2005</a:t>
            </a:r>
            <a:r>
              <a:rPr lang="zh-CN" altLang="en-US" smtClean="0">
                <a:latin typeface="Arial" pitchFamily="34" charset="0"/>
              </a:rPr>
              <a:t>年。拥有足够的回溯历史，我们可以基于早期的期刊、报告、出版物来定位当前研究，追溯某一观点从首次提出至今的历史脉络与方法论。因此您能够进行更深入、更全面的检索，并跟踪百年的研究发展趋势。</a:t>
            </a:r>
            <a:endParaRPr lang="en-US" smtClean="0">
              <a:latin typeface="Arial" pitchFamily="34" charset="0"/>
            </a:endParaRPr>
          </a:p>
        </p:txBody>
      </p:sp>
      <p:sp>
        <p:nvSpPr>
          <p:cNvPr id="169988" name="Slide Number Placeholder 3"/>
          <p:cNvSpPr>
            <a:spLocks noGrp="1"/>
          </p:cNvSpPr>
          <p:nvPr>
            <p:ph type="sldNum" sz="quarter" idx="5"/>
          </p:nvPr>
        </p:nvSpPr>
        <p:spPr>
          <a:noFill/>
        </p:spPr>
        <p:txBody>
          <a:bodyPr/>
          <a:lstStyle/>
          <a:p>
            <a:fld id="{AB26C7F8-FECB-4AC0-817B-0D1E36739DF3}" type="slidenum">
              <a:rPr lang="en-US" altLang="zh-CN" smtClean="0">
                <a:latin typeface="Arial" pitchFamily="34" charset="0"/>
              </a:rPr>
              <a:pPr/>
              <a:t>23</a:t>
            </a:fld>
            <a:endParaRPr lang="en-US" altLang="zh-CN"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pPr>
              <a:lnSpc>
                <a:spcPct val="80000"/>
              </a:lnSpc>
            </a:pPr>
            <a:r>
              <a:rPr lang="zh-CN" altLang="en-US" sz="1100" smtClean="0">
                <a:latin typeface="Arial" pitchFamily="34" charset="0"/>
              </a:rPr>
              <a:t>引文索引是</a:t>
            </a:r>
            <a:r>
              <a:rPr lang="en-US" altLang="zh-CN" sz="1100" smtClean="0">
                <a:latin typeface="Arial" pitchFamily="34" charset="0"/>
              </a:rPr>
              <a:t>SCI</a:t>
            </a:r>
            <a:r>
              <a:rPr lang="zh-CN" altLang="en-US" sz="1100" smtClean="0">
                <a:latin typeface="Arial" pitchFamily="34" charset="0"/>
              </a:rPr>
              <a:t>数据库</a:t>
            </a:r>
            <a:r>
              <a:rPr lang="zh-CN" altLang="zh-CN" sz="1100" smtClean="0">
                <a:latin typeface="Arial" pitchFamily="34" charset="0"/>
              </a:rPr>
              <a:t>的</a:t>
            </a:r>
            <a:r>
              <a:rPr lang="zh-CN" altLang="en-US" sz="1100" smtClean="0">
                <a:latin typeface="Arial" pitchFamily="34" charset="0"/>
              </a:rPr>
              <a:t>精髓</a:t>
            </a:r>
            <a:r>
              <a:rPr lang="zh-CN" altLang="zh-CN" sz="1100" smtClean="0">
                <a:latin typeface="Arial" pitchFamily="34" charset="0"/>
              </a:rPr>
              <a:t>。引文索引的思想要归功于</a:t>
            </a:r>
            <a:r>
              <a:rPr lang="zh-CN" altLang="en-US" sz="1100" smtClean="0">
                <a:latin typeface="Arial" pitchFamily="34" charset="0"/>
              </a:rPr>
              <a:t>照片上的这位老先生，也就是</a:t>
            </a:r>
            <a:r>
              <a:rPr lang="en-US" altLang="zh-CN" sz="1100" smtClean="0">
                <a:latin typeface="Arial" pitchFamily="34" charset="0"/>
              </a:rPr>
              <a:t>SCI</a:t>
            </a:r>
            <a:r>
              <a:rPr lang="zh-CN" altLang="zh-CN" sz="1100" smtClean="0">
                <a:latin typeface="Arial" pitchFamily="34" charset="0"/>
              </a:rPr>
              <a:t>的创始人</a:t>
            </a:r>
            <a:r>
              <a:rPr lang="en-US" altLang="zh-CN" sz="1100" smtClean="0">
                <a:latin typeface="Arial" pitchFamily="34" charset="0"/>
              </a:rPr>
              <a:t>Dr. Garfield</a:t>
            </a:r>
            <a:r>
              <a:rPr lang="zh-CN" altLang="zh-CN" sz="1100" smtClean="0">
                <a:latin typeface="Arial" pitchFamily="34" charset="0"/>
              </a:rPr>
              <a:t>，</a:t>
            </a:r>
            <a:r>
              <a:rPr lang="en-US" altLang="zh-CN" sz="1100" smtClean="0">
                <a:latin typeface="Arial" pitchFamily="34" charset="0"/>
              </a:rPr>
              <a:t>1955</a:t>
            </a:r>
            <a:r>
              <a:rPr lang="zh-CN" altLang="zh-CN" sz="1100" smtClean="0">
                <a:latin typeface="Arial" pitchFamily="34" charset="0"/>
              </a:rPr>
              <a:t>年</a:t>
            </a:r>
            <a:r>
              <a:rPr lang="zh-CN" altLang="en-US" sz="1100" smtClean="0">
                <a:latin typeface="Arial" pitchFamily="34" charset="0"/>
              </a:rPr>
              <a:t>他</a:t>
            </a:r>
            <a:r>
              <a:rPr lang="zh-CN" altLang="zh-CN" sz="1100" smtClean="0">
                <a:latin typeface="Arial" pitchFamily="34" charset="0"/>
              </a:rPr>
              <a:t>在 </a:t>
            </a:r>
            <a:r>
              <a:rPr lang="en-US" altLang="zh-CN" sz="1100" smtClean="0">
                <a:latin typeface="Arial" pitchFamily="34" charset="0"/>
              </a:rPr>
              <a:t>Science</a:t>
            </a:r>
            <a:r>
              <a:rPr lang="zh-CN" altLang="en-US" sz="1100" smtClean="0">
                <a:latin typeface="Arial" pitchFamily="34" charset="0"/>
              </a:rPr>
              <a:t>上</a:t>
            </a:r>
            <a:r>
              <a:rPr lang="en-US" altLang="zh-CN" sz="1100" smtClean="0">
                <a:latin typeface="Arial" pitchFamily="34" charset="0"/>
              </a:rPr>
              <a:t> </a:t>
            </a:r>
            <a:r>
              <a:rPr lang="zh-CN" altLang="zh-CN" sz="1100" smtClean="0">
                <a:latin typeface="Arial" pitchFamily="34" charset="0"/>
              </a:rPr>
              <a:t>发表</a:t>
            </a:r>
            <a:r>
              <a:rPr lang="zh-CN" altLang="en-US" sz="1100" smtClean="0">
                <a:latin typeface="Arial" pitchFamily="34" charset="0"/>
              </a:rPr>
              <a:t>了</a:t>
            </a:r>
            <a:r>
              <a:rPr lang="zh-CN" altLang="zh-CN" sz="1100" smtClean="0">
                <a:latin typeface="Arial" pitchFamily="34" charset="0"/>
              </a:rPr>
              <a:t>论文，提出将引文编成索引作为一种文献检索与分类工具。它的特点是：可以将一篇文献作为检索字段从而跟踪一个</a:t>
            </a:r>
            <a:r>
              <a:rPr lang="zh-CN" altLang="en-US" sz="1100" smtClean="0">
                <a:latin typeface="Arial" pitchFamily="34" charset="0"/>
              </a:rPr>
              <a:t>学科</a:t>
            </a:r>
            <a:r>
              <a:rPr lang="zh-CN" altLang="zh-CN" sz="1100" smtClean="0">
                <a:latin typeface="Arial" pitchFamily="34" charset="0"/>
              </a:rPr>
              <a:t>的发展过程</a:t>
            </a:r>
            <a:r>
              <a:rPr lang="zh-CN" altLang="en-US" sz="1100" smtClean="0">
                <a:latin typeface="Arial" pitchFamily="34" charset="0"/>
              </a:rPr>
              <a:t>及</a:t>
            </a:r>
            <a:r>
              <a:rPr lang="zh-CN" altLang="zh-CN" sz="1100" smtClean="0">
                <a:latin typeface="Arial" pitchFamily="34" charset="0"/>
              </a:rPr>
              <a:t>学科之间的交叉渗透的关系。如何跟踪，我们可以看一下这张图</a:t>
            </a:r>
          </a:p>
          <a:p>
            <a:pPr>
              <a:lnSpc>
                <a:spcPct val="80000"/>
              </a:lnSpc>
            </a:pPr>
            <a:endParaRPr lang="en-US" altLang="zh-CN" sz="1100" smtClean="0">
              <a:latin typeface="Arial" pitchFamily="34" charset="0"/>
            </a:endParaRPr>
          </a:p>
          <a:p>
            <a:pPr>
              <a:lnSpc>
                <a:spcPct val="80000"/>
              </a:lnSpc>
            </a:pPr>
            <a:endParaRPr lang="zh-CN" altLang="en-US" sz="1100" smtClean="0">
              <a:latin typeface="Arial" pitchFamily="34" charset="0"/>
            </a:endParaRPr>
          </a:p>
          <a:p>
            <a:pPr eaLnBrk="1" hangingPunct="1">
              <a:lnSpc>
                <a:spcPct val="80000"/>
              </a:lnSpc>
            </a:pPr>
            <a:endParaRPr lang="zh-CN" altLang="en-US" sz="1100" smtClean="0">
              <a:latin typeface="Arial" pitchFamily="34" charset="0"/>
            </a:endParaRPr>
          </a:p>
          <a:p>
            <a:pPr eaLnBrk="1" hangingPunct="1">
              <a:lnSpc>
                <a:spcPct val="80000"/>
              </a:lnSpc>
            </a:pPr>
            <a:endParaRPr lang="zh-CN" altLang="en-US" sz="1100" smtClean="0">
              <a:latin typeface="Arial" pitchFamily="34" charset="0"/>
            </a:endParaRPr>
          </a:p>
        </p:txBody>
      </p:sp>
      <p:sp>
        <p:nvSpPr>
          <p:cNvPr id="171012" name="Slide Number Placeholder 3"/>
          <p:cNvSpPr>
            <a:spLocks noGrp="1"/>
          </p:cNvSpPr>
          <p:nvPr>
            <p:ph type="sldNum" sz="quarter" idx="5"/>
          </p:nvPr>
        </p:nvSpPr>
        <p:spPr>
          <a:noFill/>
        </p:spPr>
        <p:txBody>
          <a:bodyPr/>
          <a:lstStyle/>
          <a:p>
            <a:fld id="{6D7C46EF-3FA3-4D51-B3EF-E7B87C710A51}" type="slidenum">
              <a:rPr lang="en-US" altLang="zh-CN" smtClean="0">
                <a:latin typeface="Arial" pitchFamily="34" charset="0"/>
              </a:rPr>
              <a:pPr/>
              <a:t>24</a:t>
            </a:fld>
            <a:endParaRPr lang="en-US" altLang="zh-CN"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pPr>
              <a:lnSpc>
                <a:spcPct val="90000"/>
              </a:lnSpc>
            </a:pPr>
            <a:r>
              <a:rPr lang="zh-CN" altLang="en-US" smtClean="0">
                <a:latin typeface="Arial" pitchFamily="34" charset="0"/>
              </a:rPr>
              <a:t>这张图就很好的诠释了</a:t>
            </a:r>
            <a:r>
              <a:rPr lang="en-US" altLang="zh-CN" smtClean="0">
                <a:latin typeface="Arial" pitchFamily="34" charset="0"/>
              </a:rPr>
              <a:t>Garfield</a:t>
            </a:r>
            <a:r>
              <a:rPr lang="zh-CN" altLang="en-US" smtClean="0">
                <a:latin typeface="Arial" pitchFamily="34" charset="0"/>
              </a:rPr>
              <a:t>博士的想法，怎么解读呢？假如老师给了你一篇文章，查看一篇文章的参考文献可以看到，这篇研究都是引用了哪些前人的理论，前期背景是如何的。还有，假设这篇</a:t>
            </a:r>
            <a:r>
              <a:rPr lang="en-US" altLang="zh-CN" smtClean="0">
                <a:latin typeface="Arial" pitchFamily="34" charset="0"/>
              </a:rPr>
              <a:t>2010</a:t>
            </a:r>
            <a:r>
              <a:rPr lang="zh-CN" altLang="en-US" smtClean="0">
                <a:latin typeface="Arial" pitchFamily="34" charset="0"/>
              </a:rPr>
              <a:t>年的文章是一篇好的文章，别人也会基于你的研究价值在自己的文章中表现出来，这些引用你的文章的文献被称为施引文献。通过施引文献，我们可以看到基于你的理论，别人提出了怎样的看法，有哪些修正，甚至是质疑。第三个是相关记录。</a:t>
            </a:r>
            <a:endParaRPr lang="en-US" altLang="zh-CN" smtClean="0">
              <a:latin typeface="Arial" pitchFamily="34" charset="0"/>
            </a:endParaRPr>
          </a:p>
        </p:txBody>
      </p:sp>
      <p:sp>
        <p:nvSpPr>
          <p:cNvPr id="172036" name="Slide Number Placeholder 3"/>
          <p:cNvSpPr>
            <a:spLocks noGrp="1"/>
          </p:cNvSpPr>
          <p:nvPr>
            <p:ph type="sldNum" sz="quarter" idx="5"/>
          </p:nvPr>
        </p:nvSpPr>
        <p:spPr>
          <a:noFill/>
        </p:spPr>
        <p:txBody>
          <a:bodyPr/>
          <a:lstStyle/>
          <a:p>
            <a:fld id="{8AF2AF4A-F6D5-4303-BFEA-C8330E82BE0C}" type="slidenum">
              <a:rPr lang="en-US" altLang="zh-CN" smtClean="0">
                <a:latin typeface="Arial" pitchFamily="34" charset="0"/>
              </a:rPr>
              <a:pPr/>
              <a:t>25</a:t>
            </a:fld>
            <a:endParaRPr lang="en-US" altLang="zh-CN"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750E1257-3B85-4B18-B75E-684D7301462B}" type="slidenum">
              <a:rPr lang="zh-CN" altLang="en-US" smtClean="0">
                <a:latin typeface="Arial" pitchFamily="34" charset="0"/>
              </a:rPr>
              <a:pPr/>
              <a:t>26</a:t>
            </a:fld>
            <a:endParaRPr lang="en-US" altLang="zh-CN" smtClean="0">
              <a:latin typeface="Arial" pitchFamily="34" charset="0"/>
            </a:endParaRPr>
          </a:p>
        </p:txBody>
      </p:sp>
      <p:sp>
        <p:nvSpPr>
          <p:cNvPr id="173059" name="Rectangle 2"/>
          <p:cNvSpPr>
            <a:spLocks noGrp="1" noRot="1" noChangeAspect="1" noChangeArrowheads="1" noTextEdit="1"/>
          </p:cNvSpPr>
          <p:nvPr>
            <p:ph type="sldImg"/>
          </p:nvPr>
        </p:nvSpPr>
        <p:spPr>
          <a:xfrm>
            <a:off x="1144588" y="687388"/>
            <a:ext cx="4570412" cy="3427412"/>
          </a:xfrm>
          <a:ln/>
        </p:spPr>
      </p:sp>
      <p:sp>
        <p:nvSpPr>
          <p:cNvPr id="173060" name="Rectangle 3"/>
          <p:cNvSpPr>
            <a:spLocks noGrp="1" noChangeArrowheads="1"/>
          </p:cNvSpPr>
          <p:nvPr>
            <p:ph type="body" idx="1"/>
          </p:nvPr>
        </p:nvSpPr>
        <p:spPr>
          <a:xfrm>
            <a:off x="685800" y="4343400"/>
            <a:ext cx="5486400" cy="4113213"/>
          </a:xfrm>
          <a:noFill/>
          <a:ln/>
        </p:spPr>
        <p:txBody>
          <a:bodyPr/>
          <a:lstStyle/>
          <a:p>
            <a:r>
              <a:rPr lang="zh-CN" altLang="en-US" smtClean="0">
                <a:latin typeface="Arial" pitchFamily="34" charset="0"/>
              </a:rPr>
              <a:t>什么是相关记录呢？</a:t>
            </a:r>
            <a:r>
              <a:rPr lang="zh-CN" altLang="zh-CN" smtClean="0">
                <a:latin typeface="Arial" pitchFamily="34" charset="0"/>
              </a:rPr>
              <a:t>相关记录是和该篇文献存在相关性的文献，如果两篇文献引用了相同的参考文献，那么它们</a:t>
            </a:r>
            <a:r>
              <a:rPr lang="zh-CN" altLang="en-US" smtClean="0">
                <a:latin typeface="Arial" pitchFamily="34" charset="0"/>
              </a:rPr>
              <a:t>之间就产生了引文耦合，</a:t>
            </a:r>
            <a:r>
              <a:rPr lang="zh-CN" altLang="zh-CN" smtClean="0">
                <a:latin typeface="Arial" pitchFamily="34" charset="0"/>
              </a:rPr>
              <a:t>就是相关文献。</a:t>
            </a:r>
            <a:r>
              <a:rPr lang="zh-CN" altLang="en-US" smtClean="0">
                <a:latin typeface="Arial" pitchFamily="34" charset="0"/>
              </a:rPr>
              <a:t>共同引用参考文献的数量越多，说明这两篇文献的相关度越高，主题联系越紧密。</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p:spPr>
        <p:txBody>
          <a:bodyPr/>
          <a:lstStyle/>
          <a:p>
            <a:r>
              <a:rPr lang="en-GB" altLang="zh-CN" smtClean="0">
                <a:latin typeface="Arial" pitchFamily="34" charset="0"/>
              </a:rPr>
              <a:t>As research areas develop the terminology associated with them also develops and one of the inherent weaknesses of traditional free-text searching is that a knowledge of the terminology of the topic is required before one can search for it. </a:t>
            </a:r>
          </a:p>
          <a:p>
            <a:endParaRPr lang="en-GB" altLang="zh-CN" smtClean="0">
              <a:latin typeface="Arial" pitchFamily="34" charset="0"/>
            </a:endParaRPr>
          </a:p>
          <a:p>
            <a:r>
              <a:rPr lang="en-GB" altLang="zh-CN" smtClean="0">
                <a:latin typeface="Arial" pitchFamily="34" charset="0"/>
              </a:rPr>
              <a:t>A good example of this can be shown with the changes in terminology of the virus that causes AIDS, now known as HIV. in 1983 the Institut Pasteur in France report their findings into the isolation of the “LAV” virus, and in 1984 the US National Cancer Institute separately reported the in-vitro isolation of the HTLV-III virus. Both terms refered to the same virus, and mixed usage of the two terms continues until 1987 when the research community adopt the new term “Human Immunodeficiency Virus, HIV”. There are also many variations such as SIV for monkey equivalent of the virus.</a:t>
            </a:r>
          </a:p>
          <a:p>
            <a:endParaRPr lang="en-GB" altLang="zh-CN" smtClean="0">
              <a:latin typeface="Arial" pitchFamily="34" charset="0"/>
            </a:endParaRPr>
          </a:p>
          <a:p>
            <a:r>
              <a:rPr lang="en-GB" altLang="zh-CN" smtClean="0">
                <a:latin typeface="Arial" pitchFamily="34" charset="0"/>
              </a:rPr>
              <a:t>A traditional free-text search on the term “HIV” will miss many of important papers in this field of research. A good example is the 1991 paper shown here, it refers to the HIV equivalent denoted as “SIVmac239” and the term HIV is not mentioned anywhere in the title or abstract. However, it is a very important and very influential paper that has been cited 994 times. Looking at the items which are citing this paper around 85% of them mention the term HIV so it clearly has been highly influential to HIV research and would be an easy paper to locate through citation navigation and related records searching.</a:t>
            </a:r>
          </a:p>
          <a:p>
            <a:endParaRPr lang="en-GB" altLang="zh-CN" smtClean="0">
              <a:latin typeface="Arial" pitchFamily="34" charset="0"/>
            </a:endParaRPr>
          </a:p>
          <a:p>
            <a:endParaRPr lang="en-US" altLang="zh-CN"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p:spPr>
        <p:txBody>
          <a:bodyPr/>
          <a:lstStyle/>
          <a:p>
            <a:r>
              <a:rPr lang="zh-CN" altLang="en-US" smtClean="0">
                <a:latin typeface="Arial" pitchFamily="34" charset="0"/>
              </a:rPr>
              <a:t>说到这里，可能有的同学会说，我不用引文索引，我用关键字检索，既快又方便。那么我们说一件事物的存在是有他的道理的，引文索引对比关键字检索也是存在一定优势的。当我们追踪一个研究，通常要回溯它的历史发展，一些关键词在过去并不是现在的名称，这就会造成漏检的问题，</a:t>
            </a:r>
            <a:endParaRPr lang="en-US" altLang="zh-CN"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5BE81C7C-9E19-495C-A1A2-5FD64E45EF48}" type="slidenum">
              <a:rPr lang="zh-CN" altLang="en-US" smtClean="0">
                <a:latin typeface="Arial" pitchFamily="34" charset="0"/>
              </a:rPr>
              <a:pPr/>
              <a:t>30</a:t>
            </a:fld>
            <a:endParaRPr lang="en-US" altLang="zh-CN" smtClean="0">
              <a:latin typeface="Arial" pitchFamily="34" charset="0"/>
            </a:endParaRPr>
          </a:p>
        </p:txBody>
      </p:sp>
      <p:sp>
        <p:nvSpPr>
          <p:cNvPr id="176131" name="Rectangle 2"/>
          <p:cNvSpPr>
            <a:spLocks noGrp="1" noRot="1" noChangeAspect="1" noChangeArrowheads="1" noTextEdit="1"/>
          </p:cNvSpPr>
          <p:nvPr>
            <p:ph type="sldImg"/>
          </p:nvPr>
        </p:nvSpPr>
        <p:spPr>
          <a:xfrm>
            <a:off x="1146175" y="685800"/>
            <a:ext cx="4570413" cy="3427413"/>
          </a:xfrm>
          <a:ln/>
        </p:spPr>
      </p:sp>
      <p:sp>
        <p:nvSpPr>
          <p:cNvPr id="176132" name="Rectangle 3"/>
          <p:cNvSpPr>
            <a:spLocks noGrp="1" noChangeArrowheads="1"/>
          </p:cNvSpPr>
          <p:nvPr>
            <p:ph type="body" idx="1"/>
          </p:nvPr>
        </p:nvSpPr>
        <p:spPr>
          <a:xfrm>
            <a:off x="687388" y="4344988"/>
            <a:ext cx="5483225" cy="4113212"/>
          </a:xfrm>
          <a:noFill/>
          <a:ln/>
        </p:spPr>
        <p:txBody>
          <a:bodyPr/>
          <a:lstStyle/>
          <a:p>
            <a:pPr eaLnBrk="1" hangingPunct="1">
              <a:spcBef>
                <a:spcPct val="0"/>
              </a:spcBef>
            </a:pPr>
            <a:r>
              <a:rPr lang="zh-CN" altLang="en-US" smtClean="0">
                <a:latin typeface="Arial" pitchFamily="34" charset="0"/>
              </a:rPr>
              <a:t>通过</a:t>
            </a:r>
            <a:r>
              <a:rPr lang="en-US" altLang="zh-CN" smtClean="0">
                <a:latin typeface="Arial" pitchFamily="34" charset="0"/>
              </a:rPr>
              <a:t>Web of Science</a:t>
            </a:r>
            <a:r>
              <a:rPr lang="zh-CN" altLang="en-US" smtClean="0">
                <a:latin typeface="Arial" pitchFamily="34" charset="0"/>
              </a:rPr>
              <a:t>核心合集我们能够将检索、分析、管理、写作、投稿整合在一起，创建简单工作流 </a:t>
            </a:r>
          </a:p>
          <a:p>
            <a:pPr eaLnBrk="1" hangingPunct="1">
              <a:spcBef>
                <a:spcPct val="0"/>
              </a:spcBef>
            </a:pPr>
            <a:endParaRPr lang="zh-CN" alt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r>
              <a:rPr lang="en-US" altLang="zh-CN" smtClean="0">
                <a:latin typeface="Arial" pitchFamily="34" charset="0"/>
              </a:rPr>
              <a:t>1986</a:t>
            </a:r>
            <a:r>
              <a:rPr lang="zh-CN" altLang="en-US" smtClean="0">
                <a:latin typeface="Arial" pitchFamily="34" charset="0"/>
              </a:rPr>
              <a:t>年，由诺贝尔医学奖得主度贝尔博士提出。他认为如果能够知道所有人类基因的序列，对于癌症的研究将会很有帮助。</a:t>
            </a:r>
            <a:endParaRPr lang="en-US" altLang="zh-CN" smtClean="0">
              <a:latin typeface="Arial" pitchFamily="34" charset="0"/>
            </a:endParaRPr>
          </a:p>
          <a:p>
            <a:r>
              <a:rPr lang="zh-CN" altLang="en-US" smtClean="0">
                <a:latin typeface="Arial" pitchFamily="34" charset="0"/>
              </a:rPr>
              <a:t>此后，在</a:t>
            </a:r>
            <a:r>
              <a:rPr lang="en-US" altLang="zh-CN" smtClean="0">
                <a:latin typeface="Arial" pitchFamily="34" charset="0"/>
              </a:rPr>
              <a:t>1990</a:t>
            </a:r>
            <a:r>
              <a:rPr lang="zh-CN" altLang="en-US" smtClean="0">
                <a:latin typeface="Arial" pitchFamily="34" charset="0"/>
              </a:rPr>
              <a:t>年，由美、英、法、德、日和中国科学家共同参与并组成人类基因组计划，按照这个计划的设想，在</a:t>
            </a:r>
            <a:r>
              <a:rPr lang="en-US" smtClean="0">
                <a:latin typeface="Arial" pitchFamily="34" charset="0"/>
              </a:rPr>
              <a:t>2015</a:t>
            </a:r>
            <a:r>
              <a:rPr lang="zh-CN" altLang="en-US" smtClean="0">
                <a:latin typeface="Arial" pitchFamily="34" charset="0"/>
              </a:rPr>
              <a:t>年，要把人体内约</a:t>
            </a:r>
            <a:r>
              <a:rPr lang="en-US" smtClean="0">
                <a:latin typeface="Arial" pitchFamily="34" charset="0"/>
              </a:rPr>
              <a:t>4</a:t>
            </a:r>
            <a:r>
              <a:rPr lang="zh-CN" altLang="en-US" smtClean="0">
                <a:latin typeface="Arial" pitchFamily="34" charset="0"/>
              </a:rPr>
              <a:t>万个基因的密码全部解开，同时绘制出人类基因的谱图。什么意思呢？</a:t>
            </a:r>
            <a:endParaRPr lang="en-US" altLang="zh-CN" smtClean="0">
              <a:latin typeface="Arial" pitchFamily="34" charset="0"/>
            </a:endParaRPr>
          </a:p>
          <a:p>
            <a:r>
              <a:rPr lang="zh-CN" altLang="en-US" smtClean="0">
                <a:latin typeface="Arial" pitchFamily="34" charset="0"/>
              </a:rPr>
              <a:t>如果人是本书，里面的一个章节就是一条染色体，每个章节里面的段落就是基因，每个段落里的英文字母就是遗传密码。为了读懂这个人，需要找机器把这些字母都扫描一遍。你就发现这本书长这样。</a:t>
            </a:r>
            <a:endParaRPr lang="en-US" altLang="zh-CN" smtClean="0">
              <a:latin typeface="Arial" pitchFamily="34" charset="0"/>
            </a:endParaRPr>
          </a:p>
          <a:p>
            <a:r>
              <a:rPr lang="zh-CN" altLang="en-US" smtClean="0">
                <a:latin typeface="Arial" pitchFamily="34" charset="0"/>
              </a:rPr>
              <a:t>人类基因组计划（</a:t>
            </a:r>
            <a:r>
              <a:rPr lang="en-US" altLang="zh-CN" smtClean="0">
                <a:latin typeface="Arial" pitchFamily="34" charset="0"/>
              </a:rPr>
              <a:t>Human Genome Project, HGP</a:t>
            </a:r>
            <a:r>
              <a:rPr lang="zh-CN" altLang="en-US" smtClean="0">
                <a:latin typeface="Arial" pitchFamily="34" charset="0"/>
              </a:rPr>
              <a:t>）是一项规模宏大，跨国跨学科的科学探索工程。其宗旨在于测定组成人类染色体（指单倍体）中所包含的</a:t>
            </a:r>
            <a:r>
              <a:rPr lang="en-US" altLang="zh-CN" smtClean="0">
                <a:latin typeface="Arial" pitchFamily="34" charset="0"/>
              </a:rPr>
              <a:t>30</a:t>
            </a:r>
            <a:r>
              <a:rPr lang="zh-CN" altLang="en-US" smtClean="0">
                <a:latin typeface="Arial" pitchFamily="34" charset="0"/>
              </a:rPr>
              <a:t>亿个碱基对组成的核苷酸序列，从而绘制人类基因图谱，并且辨识其载有的基因及其序列，达到破译人类遗传信息的最终目的。</a:t>
            </a:r>
            <a:endParaRPr lang="en-US" smtClean="0">
              <a:latin typeface="Arial" pitchFamily="34" charset="0"/>
            </a:endParaRPr>
          </a:p>
        </p:txBody>
      </p:sp>
      <p:sp>
        <p:nvSpPr>
          <p:cNvPr id="177156" name="Slide Number Placeholder 3"/>
          <p:cNvSpPr>
            <a:spLocks noGrp="1"/>
          </p:cNvSpPr>
          <p:nvPr>
            <p:ph type="sldNum" sz="quarter" idx="5"/>
          </p:nvPr>
        </p:nvSpPr>
        <p:spPr>
          <a:noFill/>
        </p:spPr>
        <p:txBody>
          <a:bodyPr/>
          <a:lstStyle/>
          <a:p>
            <a:fld id="{A476993D-7A5D-47EE-AF74-7FB4931D9993}" type="slidenum">
              <a:rPr lang="en-US" altLang="zh-CN" smtClean="0">
                <a:latin typeface="Arial" pitchFamily="34" charset="0"/>
              </a:rPr>
              <a:pPr/>
              <a:t>32</a:t>
            </a:fld>
            <a:endParaRPr lang="en-US" altLang="zh-CN"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r>
              <a:rPr lang="zh-CN" altLang="en-US" smtClean="0">
                <a:latin typeface="Arial" pitchFamily="34" charset="0"/>
              </a:rPr>
              <a:t>它不仅可以进行疾病的诊断和治疗，同时还能够筛选药物的靶点，成为药物制备的重要辅助工具。另外，在生物技术方面，可以推动诊断芯片和试剂产业的发展，还有就是当下社会热门的讨论话题，“转基因食品，转基因药品”，所谓的转基因蔬菜，大米，实际上就是，转入的基因恰好把植物原有的基因给打断了，那么有可能造成这个基因失活的，最终导致基因突变，而基因组测序就可以帮我们测出转入的基因插入的位点，观察原有基因是否被破坏了。</a:t>
            </a:r>
            <a:endParaRPr lang="en-US" smtClean="0">
              <a:latin typeface="Arial" pitchFamily="34" charset="0"/>
            </a:endParaRPr>
          </a:p>
        </p:txBody>
      </p:sp>
      <p:sp>
        <p:nvSpPr>
          <p:cNvPr id="178180" name="Slide Number Placeholder 3"/>
          <p:cNvSpPr>
            <a:spLocks noGrp="1"/>
          </p:cNvSpPr>
          <p:nvPr>
            <p:ph type="sldNum" sz="quarter" idx="5"/>
          </p:nvPr>
        </p:nvSpPr>
        <p:spPr>
          <a:noFill/>
        </p:spPr>
        <p:txBody>
          <a:bodyPr/>
          <a:lstStyle/>
          <a:p>
            <a:fld id="{EBB79C52-1D29-4DF2-A6C8-5CFC87CE55E4}" type="slidenum">
              <a:rPr lang="en-US" altLang="zh-CN" smtClean="0">
                <a:latin typeface="Arial" pitchFamily="34" charset="0"/>
              </a:rPr>
              <a:pPr/>
              <a:t>33</a:t>
            </a:fld>
            <a:endParaRPr lang="en-US" altLang="zh-CN"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r>
              <a:rPr lang="zh-CN" altLang="en-US" smtClean="0">
                <a:latin typeface="Arial" pitchFamily="34" charset="0"/>
              </a:rPr>
              <a:t>我设计的检索式并不是最完善的检索式，我只是大概地编写，进去深挖一下它的价值。</a:t>
            </a:r>
            <a:endParaRPr lang="en-US" smtClean="0">
              <a:latin typeface="Arial" pitchFamily="34" charset="0"/>
            </a:endParaRPr>
          </a:p>
        </p:txBody>
      </p:sp>
      <p:sp>
        <p:nvSpPr>
          <p:cNvPr id="179204" name="Slide Number Placeholder 3"/>
          <p:cNvSpPr>
            <a:spLocks noGrp="1"/>
          </p:cNvSpPr>
          <p:nvPr>
            <p:ph type="sldNum" sz="quarter" idx="5"/>
          </p:nvPr>
        </p:nvSpPr>
        <p:spPr>
          <a:noFill/>
        </p:spPr>
        <p:txBody>
          <a:bodyPr/>
          <a:lstStyle/>
          <a:p>
            <a:fld id="{9574BA37-B22E-413F-A6B9-70BFAFEA2CA6}" type="slidenum">
              <a:rPr lang="en-US" altLang="zh-CN" smtClean="0">
                <a:latin typeface="Arial" pitchFamily="34" charset="0"/>
              </a:rPr>
              <a:pPr/>
              <a:t>34</a:t>
            </a:fld>
            <a:endParaRPr lang="en-US" altLang="zh-CN"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r>
              <a:rPr lang="zh-CN" altLang="en-US" smtClean="0">
                <a:latin typeface="Arial" pitchFamily="34" charset="0"/>
              </a:rPr>
              <a:t>这里我稍微给大家稍微解释一下这个</a:t>
            </a:r>
            <a:r>
              <a:rPr lang="en-US" altLang="zh-CN" smtClean="0">
                <a:latin typeface="Arial" pitchFamily="34" charset="0"/>
              </a:rPr>
              <a:t>h</a:t>
            </a:r>
            <a:r>
              <a:rPr lang="zh-CN" altLang="en-US" smtClean="0">
                <a:latin typeface="Arial" pitchFamily="34" charset="0"/>
              </a:rPr>
              <a:t>影响因子，</a:t>
            </a:r>
            <a:r>
              <a:rPr lang="en-US" altLang="zh-CN" smtClean="0">
                <a:latin typeface="Arial" pitchFamily="34" charset="0"/>
              </a:rPr>
              <a:t>H</a:t>
            </a:r>
            <a:r>
              <a:rPr lang="zh-CN" altLang="en-US" smtClean="0">
                <a:latin typeface="Arial" pitchFamily="34" charset="0"/>
              </a:rPr>
              <a:t>代表一名物理学家</a:t>
            </a:r>
            <a:r>
              <a:rPr lang="en-US" altLang="zh-CN" smtClean="0">
                <a:latin typeface="Arial" pitchFamily="34" charset="0"/>
              </a:rPr>
              <a:t>Jorge E. Hirsch</a:t>
            </a:r>
            <a:r>
              <a:rPr lang="zh-CN" altLang="en-US" smtClean="0">
                <a:latin typeface="Arial" pitchFamily="34" charset="0"/>
              </a:rPr>
              <a:t>。它是用来衡量研究人员学术产出数量和引用影响力的指标。他的计算方法是：</a:t>
            </a:r>
            <a:r>
              <a:rPr lang="en-US" smtClean="0">
                <a:latin typeface="Arial" pitchFamily="34" charset="0"/>
              </a:rPr>
              <a:t>将</a:t>
            </a:r>
            <a:r>
              <a:rPr lang="zh-CN" altLang="en-US" smtClean="0">
                <a:latin typeface="Arial" pitchFamily="34" charset="0"/>
              </a:rPr>
              <a:t>某研究人员或机构</a:t>
            </a:r>
            <a:r>
              <a:rPr lang="en-US" smtClean="0">
                <a:latin typeface="Arial" pitchFamily="34" charset="0"/>
              </a:rPr>
              <a:t>发表的所有SCI论文按被引次数从高到低排序；2、</a:t>
            </a:r>
            <a:r>
              <a:rPr lang="zh-CN" altLang="en-US" smtClean="0">
                <a:latin typeface="Arial" pitchFamily="34" charset="0"/>
              </a:rPr>
              <a:t>假设</a:t>
            </a:r>
            <a:r>
              <a:rPr lang="en-US" altLang="zh-CN" smtClean="0">
                <a:latin typeface="Arial" pitchFamily="34" charset="0"/>
              </a:rPr>
              <a:t>H=n</a:t>
            </a:r>
            <a:r>
              <a:rPr lang="zh-CN" altLang="en-US" smtClean="0">
                <a:latin typeface="Arial" pitchFamily="34" charset="0"/>
              </a:rPr>
              <a:t>，</a:t>
            </a:r>
            <a:r>
              <a:rPr lang="en-US" smtClean="0">
                <a:latin typeface="Arial" pitchFamily="34" charset="0"/>
              </a:rPr>
              <a:t>从前往后查找排序后的列表，</a:t>
            </a:r>
            <a:r>
              <a:rPr lang="zh-CN" altLang="en-US" smtClean="0">
                <a:latin typeface="Arial" pitchFamily="34" charset="0"/>
              </a:rPr>
              <a:t>第</a:t>
            </a:r>
            <a:r>
              <a:rPr lang="en-US" altLang="zh-CN" smtClean="0">
                <a:latin typeface="Arial" pitchFamily="34" charset="0"/>
              </a:rPr>
              <a:t>n</a:t>
            </a:r>
            <a:r>
              <a:rPr lang="zh-CN" altLang="en-US" smtClean="0">
                <a:latin typeface="Arial" pitchFamily="34" charset="0"/>
              </a:rPr>
              <a:t>篇论文的被引用次数大于等于</a:t>
            </a:r>
            <a:r>
              <a:rPr lang="en-US" altLang="zh-CN" smtClean="0">
                <a:latin typeface="Arial" pitchFamily="34" charset="0"/>
              </a:rPr>
              <a:t>n</a:t>
            </a:r>
            <a:r>
              <a:rPr lang="zh-CN" altLang="en-US" smtClean="0">
                <a:latin typeface="Arial" pitchFamily="34" charset="0"/>
              </a:rPr>
              <a:t>，则</a:t>
            </a:r>
            <a:r>
              <a:rPr lang="en-US" altLang="zh-CN" smtClean="0">
                <a:latin typeface="Arial" pitchFamily="34" charset="0"/>
              </a:rPr>
              <a:t>h</a:t>
            </a:r>
            <a:r>
              <a:rPr lang="zh-CN" altLang="en-US" smtClean="0">
                <a:latin typeface="Arial" pitchFamily="34" charset="0"/>
              </a:rPr>
              <a:t>影响因子就是</a:t>
            </a:r>
            <a:r>
              <a:rPr lang="en-US" altLang="zh-CN" smtClean="0">
                <a:latin typeface="Arial" pitchFamily="34" charset="0"/>
              </a:rPr>
              <a:t>n</a:t>
            </a:r>
            <a:r>
              <a:rPr lang="zh-CN" altLang="en-US" smtClean="0">
                <a:latin typeface="Arial" pitchFamily="34" charset="0"/>
              </a:rPr>
              <a:t>。某作者有</a:t>
            </a:r>
            <a:r>
              <a:rPr lang="en-US" altLang="zh-CN" smtClean="0">
                <a:latin typeface="Arial" pitchFamily="34" charset="0"/>
              </a:rPr>
              <a:t>h</a:t>
            </a:r>
            <a:r>
              <a:rPr lang="zh-CN" altLang="en-US" smtClean="0">
                <a:latin typeface="Arial" pitchFamily="34" charset="0"/>
              </a:rPr>
              <a:t>篇文献的影响因子不低于</a:t>
            </a:r>
            <a:r>
              <a:rPr lang="en-US" altLang="zh-CN" smtClean="0">
                <a:latin typeface="Arial" pitchFamily="34" charset="0"/>
              </a:rPr>
              <a:t>h</a:t>
            </a:r>
            <a:endParaRPr lang="en-US" smtClean="0">
              <a:latin typeface="Arial" pitchFamily="34" charset="0"/>
            </a:endParaRPr>
          </a:p>
        </p:txBody>
      </p:sp>
      <p:sp>
        <p:nvSpPr>
          <p:cNvPr id="161796" name="Slide Number Placeholder 3"/>
          <p:cNvSpPr>
            <a:spLocks noGrp="1"/>
          </p:cNvSpPr>
          <p:nvPr>
            <p:ph type="sldNum" sz="quarter" idx="5"/>
          </p:nvPr>
        </p:nvSpPr>
        <p:spPr>
          <a:noFill/>
        </p:spPr>
        <p:txBody>
          <a:bodyPr/>
          <a:lstStyle/>
          <a:p>
            <a:fld id="{6F56C7A7-742A-47B3-9F24-DC72DD26A175}" type="slidenum">
              <a:rPr lang="en-US" altLang="zh-CN" smtClean="0">
                <a:latin typeface="Arial" pitchFamily="34" charset="0"/>
              </a:rPr>
              <a:pPr/>
              <a:t>10</a:t>
            </a:fld>
            <a:endParaRPr lang="en-US" altLang="zh-CN"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r>
              <a:rPr lang="zh-CN" altLang="en-US" smtClean="0">
                <a:latin typeface="Arial" pitchFamily="34" charset="0"/>
              </a:rPr>
              <a:t>当然，我们还可以加更多的限定词来缩小它的范围，但是还是会不可避免地碰到文献量很大这个问题，这也是很多老师和同学们在查文献遇到的问题。</a:t>
            </a:r>
            <a:endParaRPr lang="en-US" smtClean="0">
              <a:latin typeface="Arial" pitchFamily="34" charset="0"/>
            </a:endParaRPr>
          </a:p>
        </p:txBody>
      </p:sp>
      <p:sp>
        <p:nvSpPr>
          <p:cNvPr id="180228" name="Slide Number Placeholder 3"/>
          <p:cNvSpPr>
            <a:spLocks noGrp="1"/>
          </p:cNvSpPr>
          <p:nvPr>
            <p:ph type="sldNum" sz="quarter" idx="5"/>
          </p:nvPr>
        </p:nvSpPr>
        <p:spPr>
          <a:noFill/>
        </p:spPr>
        <p:txBody>
          <a:bodyPr/>
          <a:lstStyle/>
          <a:p>
            <a:fld id="{E3FC7051-694F-4E19-A387-B3A2AD229D5E}" type="slidenum">
              <a:rPr lang="en-US" altLang="zh-CN" smtClean="0">
                <a:latin typeface="Arial" pitchFamily="34" charset="0"/>
              </a:rPr>
              <a:pPr/>
              <a:t>35</a:t>
            </a:fld>
            <a:endParaRPr lang="en-US" altLang="zh-CN"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r>
              <a:rPr lang="zh-CN" altLang="en-US" smtClean="0">
                <a:latin typeface="Arial" pitchFamily="34" charset="0"/>
              </a:rPr>
              <a:t>想必大家心里都是和这位女士一样吧，很多人就会掉到文献堆中无从下手，这里面肯定会有好的文章，但我不可能会一篇篇去阅读。</a:t>
            </a:r>
            <a:endParaRPr lang="en-US" smtClean="0">
              <a:latin typeface="Arial" pitchFamily="34" charset="0"/>
            </a:endParaRPr>
          </a:p>
        </p:txBody>
      </p:sp>
      <p:sp>
        <p:nvSpPr>
          <p:cNvPr id="181252" name="Slide Number Placeholder 3"/>
          <p:cNvSpPr>
            <a:spLocks noGrp="1"/>
          </p:cNvSpPr>
          <p:nvPr>
            <p:ph type="sldNum" sz="quarter" idx="5"/>
          </p:nvPr>
        </p:nvSpPr>
        <p:spPr>
          <a:noFill/>
        </p:spPr>
        <p:txBody>
          <a:bodyPr/>
          <a:lstStyle/>
          <a:p>
            <a:fld id="{69F6777A-0F13-4BB5-9696-2BD63D2C1C0C}" type="slidenum">
              <a:rPr lang="en-US" altLang="zh-CN" smtClean="0">
                <a:latin typeface="Arial" pitchFamily="34" charset="0"/>
              </a:rPr>
              <a:pPr/>
              <a:t>36</a:t>
            </a:fld>
            <a:endParaRPr lang="en-US" altLang="zh-CN"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r>
              <a:rPr lang="zh-CN" altLang="en-US" smtClean="0">
                <a:latin typeface="Arial" pitchFamily="34" charset="0"/>
              </a:rPr>
              <a:t>所以这个时候，我们就需要</a:t>
            </a:r>
            <a:r>
              <a:rPr lang="en-US" altLang="zh-CN" smtClean="0">
                <a:latin typeface="Arial" pitchFamily="34" charset="0"/>
              </a:rPr>
              <a:t>SCI</a:t>
            </a:r>
            <a:r>
              <a:rPr lang="zh-CN" altLang="en-US" smtClean="0">
                <a:latin typeface="Arial" pitchFamily="34" charset="0"/>
              </a:rPr>
              <a:t>数据库来帮助我们在海量的文献中进行挖掘，那么如何去做呢？</a:t>
            </a:r>
            <a:endParaRPr lang="en-US" smtClean="0">
              <a:latin typeface="Arial" pitchFamily="34" charset="0"/>
            </a:endParaRPr>
          </a:p>
        </p:txBody>
      </p:sp>
      <p:sp>
        <p:nvSpPr>
          <p:cNvPr id="182276" name="Slide Number Placeholder 3"/>
          <p:cNvSpPr>
            <a:spLocks noGrp="1"/>
          </p:cNvSpPr>
          <p:nvPr>
            <p:ph type="sldNum" sz="quarter" idx="5"/>
          </p:nvPr>
        </p:nvSpPr>
        <p:spPr>
          <a:noFill/>
        </p:spPr>
        <p:txBody>
          <a:bodyPr/>
          <a:lstStyle/>
          <a:p>
            <a:fld id="{6ADD27C9-9736-44BB-B2F5-DEC828177B77}" type="slidenum">
              <a:rPr lang="en-US" altLang="zh-CN" smtClean="0">
                <a:latin typeface="Arial" pitchFamily="34" charset="0"/>
              </a:rPr>
              <a:pPr/>
              <a:t>37</a:t>
            </a:fld>
            <a:endParaRPr lang="en-US" altLang="zh-CN"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zh-CN" altLang="en-US" smtClean="0">
                <a:latin typeface="Arial" pitchFamily="34" charset="0"/>
              </a:rPr>
              <a:t>我们都知道，如果一篇文章的影响力很高，那肯定是很多人都在看，都在关注和引用的。所以，我只需要调整一下排序方式，通过被引频次降序之后，被大家关注度最高的文章就排到了上面。这就是我们平台功能按钮的调整，它可以帮我们实现快速查找高影响力论文。</a:t>
            </a:r>
            <a:endParaRPr lang="en-US" smtClean="0">
              <a:latin typeface="Arial" pitchFamily="34" charset="0"/>
            </a:endParaRPr>
          </a:p>
        </p:txBody>
      </p:sp>
      <p:sp>
        <p:nvSpPr>
          <p:cNvPr id="183300" name="Slide Number Placeholder 3"/>
          <p:cNvSpPr>
            <a:spLocks noGrp="1"/>
          </p:cNvSpPr>
          <p:nvPr>
            <p:ph type="sldNum" sz="quarter" idx="5"/>
          </p:nvPr>
        </p:nvSpPr>
        <p:spPr>
          <a:noFill/>
        </p:spPr>
        <p:txBody>
          <a:bodyPr/>
          <a:lstStyle/>
          <a:p>
            <a:fld id="{9FB8CA33-5631-4DB5-8CB0-A46CD2217E66}" type="slidenum">
              <a:rPr lang="en-US" altLang="zh-CN" smtClean="0">
                <a:latin typeface="Arial" pitchFamily="34" charset="0"/>
              </a:rPr>
              <a:pPr/>
              <a:t>38</a:t>
            </a:fld>
            <a:endParaRPr lang="en-US" altLang="zh-CN"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r>
              <a:rPr lang="zh-CN" altLang="en-US" smtClean="0">
                <a:latin typeface="Arial" pitchFamily="34" charset="0"/>
              </a:rPr>
              <a:t>选择这篇文章后，我们就能看到这篇文章的一些信息，包括作者，期刊，摘要和关键词。右侧我们可以看到这篇文章，总共有</a:t>
            </a:r>
            <a:r>
              <a:rPr lang="en-US" altLang="zh-CN" smtClean="0">
                <a:latin typeface="Arial" pitchFamily="34" charset="0"/>
              </a:rPr>
              <a:t>10922</a:t>
            </a:r>
            <a:r>
              <a:rPr lang="zh-CN" altLang="en-US" smtClean="0">
                <a:latin typeface="Arial" pitchFamily="34" charset="0"/>
              </a:rPr>
              <a:t>被引频次，那当然这个也可以点进去查看。</a:t>
            </a:r>
            <a:endParaRPr lang="en-US" smtClean="0">
              <a:latin typeface="Arial" pitchFamily="34" charset="0"/>
            </a:endParaRPr>
          </a:p>
        </p:txBody>
      </p:sp>
      <p:sp>
        <p:nvSpPr>
          <p:cNvPr id="184324" name="Slide Number Placeholder 3"/>
          <p:cNvSpPr>
            <a:spLocks noGrp="1"/>
          </p:cNvSpPr>
          <p:nvPr>
            <p:ph type="sldNum" sz="quarter" idx="5"/>
          </p:nvPr>
        </p:nvSpPr>
        <p:spPr>
          <a:noFill/>
        </p:spPr>
        <p:txBody>
          <a:bodyPr/>
          <a:lstStyle/>
          <a:p>
            <a:fld id="{DB3E28E6-42A7-4093-B4DF-0E332DFD82CD}" type="slidenum">
              <a:rPr lang="en-US" altLang="zh-CN" smtClean="0">
                <a:latin typeface="Arial" pitchFamily="34" charset="0"/>
              </a:rPr>
              <a:pPr/>
              <a:t>39</a:t>
            </a:fld>
            <a:endParaRPr lang="en-US" altLang="zh-CN"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r>
              <a:rPr lang="zh-CN" altLang="en-US" smtClean="0">
                <a:latin typeface="Arial" pitchFamily="34" charset="0"/>
              </a:rPr>
              <a:t>他是美国哈佛麻省理工</a:t>
            </a:r>
            <a:r>
              <a:rPr lang="en-US" altLang="zh-CN" smtClean="0">
                <a:latin typeface="Arial" pitchFamily="34" charset="0"/>
              </a:rPr>
              <a:t>broad</a:t>
            </a:r>
            <a:r>
              <a:rPr lang="zh-CN" altLang="en-US" smtClean="0">
                <a:latin typeface="Arial" pitchFamily="34" charset="0"/>
              </a:rPr>
              <a:t>研究所的创会理事，同时他也曾是人类基因组计划的领导者之一。他发表的多篇文章的被引频次排名在（</a:t>
            </a:r>
            <a:r>
              <a:rPr lang="en-US" altLang="zh-CN" smtClean="0">
                <a:latin typeface="Arial" pitchFamily="34" charset="0"/>
              </a:rPr>
              <a:t>genetic</a:t>
            </a:r>
            <a:r>
              <a:rPr lang="zh-CN" altLang="en-US" smtClean="0">
                <a:latin typeface="Arial" pitchFamily="34" charset="0"/>
              </a:rPr>
              <a:t>）遗传学科领域曾多次进入到全球千分之一的行列之内，成为该领域的高热点论文，同时</a:t>
            </a:r>
            <a:r>
              <a:rPr lang="en-US" altLang="zh-CN" smtClean="0">
                <a:latin typeface="Arial" pitchFamily="34" charset="0"/>
              </a:rPr>
              <a:t>lander</a:t>
            </a:r>
            <a:r>
              <a:rPr lang="zh-CN" altLang="en-US" smtClean="0">
                <a:latin typeface="Arial" pitchFamily="34" charset="0"/>
              </a:rPr>
              <a:t>博士也被评为世界最具影响力的科学家之一。</a:t>
            </a:r>
            <a:endParaRPr lang="en-US" smtClean="0">
              <a:latin typeface="Arial" pitchFamily="34" charset="0"/>
            </a:endParaRPr>
          </a:p>
        </p:txBody>
      </p:sp>
      <p:sp>
        <p:nvSpPr>
          <p:cNvPr id="185348" name="Slide Number Placeholder 3"/>
          <p:cNvSpPr>
            <a:spLocks noGrp="1"/>
          </p:cNvSpPr>
          <p:nvPr>
            <p:ph type="sldNum" sz="quarter" idx="5"/>
          </p:nvPr>
        </p:nvSpPr>
        <p:spPr>
          <a:noFill/>
        </p:spPr>
        <p:txBody>
          <a:bodyPr/>
          <a:lstStyle/>
          <a:p>
            <a:fld id="{6CEB8597-6E29-4F33-87EA-D6392417B7EB}" type="slidenum">
              <a:rPr lang="en-US" altLang="zh-CN" smtClean="0">
                <a:latin typeface="Arial" pitchFamily="34" charset="0"/>
              </a:rPr>
              <a:pPr/>
              <a:t>40</a:t>
            </a:fld>
            <a:endParaRPr lang="en-US" altLang="zh-CN"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r>
              <a:rPr lang="zh-CN" altLang="en-US" smtClean="0">
                <a:latin typeface="Arial" pitchFamily="34" charset="0"/>
              </a:rPr>
              <a:t>选择这篇文章后，我们就能看到这篇文章的一些信息，包括作者，期刊，摘要和关键词。右侧我们可以看到这篇文章，总共有</a:t>
            </a:r>
            <a:r>
              <a:rPr lang="en-US" altLang="zh-CN" smtClean="0">
                <a:latin typeface="Arial" pitchFamily="34" charset="0"/>
              </a:rPr>
              <a:t>10922</a:t>
            </a:r>
            <a:r>
              <a:rPr lang="zh-CN" altLang="en-US" smtClean="0">
                <a:latin typeface="Arial" pitchFamily="34" charset="0"/>
              </a:rPr>
              <a:t>被引频次，那当然这个也可以点进去查看。</a:t>
            </a:r>
            <a:endParaRPr lang="en-US" smtClean="0">
              <a:latin typeface="Arial" pitchFamily="34" charset="0"/>
            </a:endParaRPr>
          </a:p>
        </p:txBody>
      </p:sp>
      <p:sp>
        <p:nvSpPr>
          <p:cNvPr id="186372" name="Slide Number Placeholder 3"/>
          <p:cNvSpPr>
            <a:spLocks noGrp="1"/>
          </p:cNvSpPr>
          <p:nvPr>
            <p:ph type="sldNum" sz="quarter" idx="5"/>
          </p:nvPr>
        </p:nvSpPr>
        <p:spPr>
          <a:noFill/>
        </p:spPr>
        <p:txBody>
          <a:bodyPr/>
          <a:lstStyle/>
          <a:p>
            <a:fld id="{6A5A0FEE-082F-4477-9EC4-1C914E92C86B}" type="slidenum">
              <a:rPr lang="en-US" altLang="zh-CN" smtClean="0">
                <a:latin typeface="Arial" pitchFamily="34" charset="0"/>
              </a:rPr>
              <a:pPr/>
              <a:t>41</a:t>
            </a:fld>
            <a:endParaRPr lang="en-US" altLang="zh-CN"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p:spPr>
        <p:txBody>
          <a:bodyPr/>
          <a:lstStyle/>
          <a:p>
            <a:r>
              <a:rPr lang="zh-CN" altLang="en-US" smtClean="0">
                <a:latin typeface="Arial" pitchFamily="34" charset="0"/>
              </a:rPr>
              <a:t>点进去之后，我们就能看到这篇文章的施引文献情况，当然我们依然可以选择被引频次降序的方式来筛选出高被引论文，从而可以帮助我们一直在一个高质量的平台上去追踪研究的发展。</a:t>
            </a:r>
            <a:endParaRPr lang="en-US" smtClean="0">
              <a:latin typeface="Arial" pitchFamily="34" charset="0"/>
            </a:endParaRPr>
          </a:p>
        </p:txBody>
      </p:sp>
      <p:sp>
        <p:nvSpPr>
          <p:cNvPr id="187396" name="Slide Number Placeholder 3"/>
          <p:cNvSpPr>
            <a:spLocks noGrp="1"/>
          </p:cNvSpPr>
          <p:nvPr>
            <p:ph type="sldNum" sz="quarter" idx="5"/>
          </p:nvPr>
        </p:nvSpPr>
        <p:spPr>
          <a:noFill/>
        </p:spPr>
        <p:txBody>
          <a:bodyPr/>
          <a:lstStyle/>
          <a:p>
            <a:fld id="{9BDF8A58-7F45-4107-A590-65979F7E9A4F}" type="slidenum">
              <a:rPr lang="en-US" altLang="zh-CN" smtClean="0">
                <a:latin typeface="Arial" pitchFamily="34" charset="0"/>
              </a:rPr>
              <a:pPr/>
              <a:t>42</a:t>
            </a:fld>
            <a:endParaRPr lang="en-US" altLang="zh-CN"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r>
              <a:rPr lang="zh-CN" altLang="en-US" smtClean="0">
                <a:latin typeface="Arial" pitchFamily="34" charset="0"/>
              </a:rPr>
              <a:t>下面我们再来看看这篇高影响力文章，它是站在哪些前人的基础上完成的研究。我只需要看一下他的参考文献</a:t>
            </a:r>
            <a:endParaRPr lang="en-US" smtClean="0">
              <a:latin typeface="Arial" pitchFamily="34" charset="0"/>
            </a:endParaRPr>
          </a:p>
        </p:txBody>
      </p:sp>
      <p:sp>
        <p:nvSpPr>
          <p:cNvPr id="188420" name="Slide Number Placeholder 3"/>
          <p:cNvSpPr>
            <a:spLocks noGrp="1"/>
          </p:cNvSpPr>
          <p:nvPr>
            <p:ph type="sldNum" sz="quarter" idx="5"/>
          </p:nvPr>
        </p:nvSpPr>
        <p:spPr>
          <a:noFill/>
        </p:spPr>
        <p:txBody>
          <a:bodyPr/>
          <a:lstStyle/>
          <a:p>
            <a:fld id="{6E01837F-0CF4-437E-9AF6-000B1A9DCDCE}" type="slidenum">
              <a:rPr lang="en-US" altLang="zh-CN" smtClean="0">
                <a:latin typeface="Arial" pitchFamily="34" charset="0"/>
              </a:rPr>
              <a:pPr/>
              <a:t>43</a:t>
            </a:fld>
            <a:endParaRPr lang="en-US" altLang="zh-CN"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r>
              <a:rPr lang="zh-CN" altLang="en-US" smtClean="0">
                <a:latin typeface="Arial" pitchFamily="34" charset="0"/>
              </a:rPr>
              <a:t>我们可以看到这篇文章一共有</a:t>
            </a:r>
            <a:r>
              <a:rPr lang="en-US" altLang="zh-CN" smtClean="0">
                <a:latin typeface="Arial" pitchFamily="34" charset="0"/>
              </a:rPr>
              <a:t>450</a:t>
            </a:r>
            <a:r>
              <a:rPr lang="zh-CN" altLang="en-US" smtClean="0">
                <a:latin typeface="Arial" pitchFamily="34" charset="0"/>
              </a:rPr>
              <a:t>篇参考文献，我在这里也想问一下大家，你们的文章通常都有多少篇参考文献？也就</a:t>
            </a:r>
            <a:r>
              <a:rPr lang="en-US" altLang="zh-CN" smtClean="0">
                <a:latin typeface="Arial" pitchFamily="34" charset="0"/>
              </a:rPr>
              <a:t>20-30</a:t>
            </a:r>
            <a:r>
              <a:rPr lang="zh-CN" altLang="en-US" smtClean="0">
                <a:latin typeface="Arial" pitchFamily="34" charset="0"/>
              </a:rPr>
              <a:t>篇把，那这篇文章有</a:t>
            </a:r>
            <a:r>
              <a:rPr lang="en-US" altLang="zh-CN" smtClean="0">
                <a:latin typeface="Arial" pitchFamily="34" charset="0"/>
              </a:rPr>
              <a:t>450</a:t>
            </a:r>
            <a:r>
              <a:rPr lang="zh-CN" altLang="en-US" smtClean="0">
                <a:latin typeface="Arial" pitchFamily="34" charset="0"/>
              </a:rPr>
              <a:t>篇参考文献，可以看出它是一篇综述性文章。其实，对初入一个研究领域的学生来说，看综述文章是非常必要的，它可以帮助我们在短时间内去了解这个领域的发展情况，让我们站在巨人的肩膀上进行研究，就像这篇文章的作者，相当于他帮助我们阅读了</a:t>
            </a:r>
            <a:r>
              <a:rPr lang="en-US" altLang="zh-CN" smtClean="0">
                <a:latin typeface="Arial" pitchFamily="34" charset="0"/>
              </a:rPr>
              <a:t>450</a:t>
            </a:r>
            <a:r>
              <a:rPr lang="zh-CN" altLang="en-US" smtClean="0">
                <a:latin typeface="Arial" pitchFamily="34" charset="0"/>
              </a:rPr>
              <a:t>篇文献的内容，并且帮我们做了总结和分析。</a:t>
            </a:r>
            <a:endParaRPr lang="en-US" smtClean="0">
              <a:latin typeface="Arial" pitchFamily="34" charset="0"/>
            </a:endParaRPr>
          </a:p>
        </p:txBody>
      </p:sp>
      <p:sp>
        <p:nvSpPr>
          <p:cNvPr id="189444" name="Slide Number Placeholder 3"/>
          <p:cNvSpPr>
            <a:spLocks noGrp="1"/>
          </p:cNvSpPr>
          <p:nvPr>
            <p:ph type="sldNum" sz="quarter" idx="5"/>
          </p:nvPr>
        </p:nvSpPr>
        <p:spPr>
          <a:noFill/>
        </p:spPr>
        <p:txBody>
          <a:bodyPr/>
          <a:lstStyle/>
          <a:p>
            <a:fld id="{A3B22FED-56E8-4E8E-AD30-8B63AEE52B51}" type="slidenum">
              <a:rPr lang="en-US" altLang="zh-CN" smtClean="0">
                <a:latin typeface="Arial" pitchFamily="34" charset="0"/>
              </a:rPr>
              <a:pPr/>
              <a:t>44</a:t>
            </a:fld>
            <a:endParaRPr lang="en-US" altLang="zh-CN"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r>
              <a:rPr lang="zh-CN" altLang="en-US" smtClean="0">
                <a:latin typeface="Arial" pitchFamily="34" charset="0"/>
              </a:rPr>
              <a:t>这是我今天给大家讲解的一个大纲，在第一部分开始之前呢，我们先来思考一个问题，在一个大学里面什么是科学研究中最重要的事情？做实验，去图书馆查资料，总结下来呢就是获取科学数据信息。我们都知道巧妇难为无米之炊，而在科研工作中科学信息就是决定我们的能否做好一盘菜的重要基础，下面我花一点点时间给大家先讲一下科学信息在科研过程中的作用。</a:t>
            </a:r>
            <a:endParaRPr lang="en-US" smtClean="0">
              <a:latin typeface="Arial" pitchFamily="34" charset="0"/>
            </a:endParaRPr>
          </a:p>
        </p:txBody>
      </p:sp>
      <p:sp>
        <p:nvSpPr>
          <p:cNvPr id="162820" name="Slide Number Placeholder 3"/>
          <p:cNvSpPr>
            <a:spLocks noGrp="1"/>
          </p:cNvSpPr>
          <p:nvPr>
            <p:ph type="sldNum" sz="quarter" idx="5"/>
          </p:nvPr>
        </p:nvSpPr>
        <p:spPr>
          <a:noFill/>
        </p:spPr>
        <p:txBody>
          <a:bodyPr/>
          <a:lstStyle/>
          <a:p>
            <a:fld id="{21F5E39E-D2EC-4A70-826F-C9A0ABABF0BD}" type="slidenum">
              <a:rPr lang="en-US" altLang="zh-CN" smtClean="0">
                <a:latin typeface="Arial" pitchFamily="34" charset="0"/>
              </a:rPr>
              <a:pPr/>
              <a:t>11</a:t>
            </a:fld>
            <a:endParaRPr lang="en-US" altLang="zh-CN"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p:spPr>
        <p:txBody>
          <a:bodyPr/>
          <a:lstStyle/>
          <a:p>
            <a:r>
              <a:rPr lang="zh-CN" altLang="en-US" smtClean="0">
                <a:latin typeface="Arial" pitchFamily="34" charset="0"/>
              </a:rPr>
              <a:t>回到这篇文章的页面，我们还可以查看一下相关记录。</a:t>
            </a:r>
            <a:endParaRPr lang="en-US" smtClean="0">
              <a:latin typeface="Arial" pitchFamily="34" charset="0"/>
            </a:endParaRPr>
          </a:p>
        </p:txBody>
      </p:sp>
      <p:sp>
        <p:nvSpPr>
          <p:cNvPr id="190468" name="Slide Number Placeholder 3"/>
          <p:cNvSpPr>
            <a:spLocks noGrp="1"/>
          </p:cNvSpPr>
          <p:nvPr>
            <p:ph type="sldNum" sz="quarter" idx="5"/>
          </p:nvPr>
        </p:nvSpPr>
        <p:spPr>
          <a:noFill/>
        </p:spPr>
        <p:txBody>
          <a:bodyPr/>
          <a:lstStyle/>
          <a:p>
            <a:fld id="{83479755-2B20-415F-B422-E04C8773E2D2}" type="slidenum">
              <a:rPr lang="en-US" altLang="zh-CN" smtClean="0">
                <a:latin typeface="Arial" pitchFamily="34" charset="0"/>
              </a:rPr>
              <a:pPr/>
              <a:t>45</a:t>
            </a:fld>
            <a:endParaRPr lang="en-US" altLang="zh-CN"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r>
              <a:rPr lang="zh-CN" altLang="en-US" smtClean="0">
                <a:latin typeface="Arial" pitchFamily="34" charset="0"/>
              </a:rPr>
              <a:t>我们可以看到相关性文献的数量，同时也可以看到这些相关论文的被引频次。另外，我们还应该关注的一个方面在它的下面。我们可以看到第一篇文章它一共有</a:t>
            </a:r>
            <a:r>
              <a:rPr lang="en-US" altLang="zh-CN" smtClean="0">
                <a:latin typeface="Arial" pitchFamily="34" charset="0"/>
              </a:rPr>
              <a:t>192</a:t>
            </a:r>
            <a:r>
              <a:rPr lang="zh-CN" altLang="en-US" smtClean="0">
                <a:latin typeface="Arial" pitchFamily="34" charset="0"/>
              </a:rPr>
              <a:t>篇参考论文，其中有</a:t>
            </a:r>
            <a:r>
              <a:rPr lang="en-US" altLang="zh-CN" smtClean="0">
                <a:latin typeface="Arial" pitchFamily="34" charset="0"/>
              </a:rPr>
              <a:t>45</a:t>
            </a:r>
            <a:r>
              <a:rPr lang="zh-CN" altLang="en-US" smtClean="0">
                <a:latin typeface="Arial" pitchFamily="34" charset="0"/>
              </a:rPr>
              <a:t>篇是与那篇高影响力论文共同引用的参考文献。经常阅读共同引用的参考文献，我们就有可能发现核心论文。在这个领域做研究，有些文章你是绕不过去的，如果你的文章没有引用这些参考文献，审稿人有可能就会拒稿，因为他们会认为你的研究理论基石不稳，所以说所有人在这个领域做研究都会引用到这些核心论文。</a:t>
            </a:r>
            <a:endParaRPr lang="en-US" smtClean="0">
              <a:latin typeface="Arial" pitchFamily="34" charset="0"/>
            </a:endParaRPr>
          </a:p>
        </p:txBody>
      </p:sp>
      <p:sp>
        <p:nvSpPr>
          <p:cNvPr id="191492" name="Slide Number Placeholder 3"/>
          <p:cNvSpPr>
            <a:spLocks noGrp="1"/>
          </p:cNvSpPr>
          <p:nvPr>
            <p:ph type="sldNum" sz="quarter" idx="5"/>
          </p:nvPr>
        </p:nvSpPr>
        <p:spPr>
          <a:noFill/>
        </p:spPr>
        <p:txBody>
          <a:bodyPr/>
          <a:lstStyle/>
          <a:p>
            <a:fld id="{34A3BD40-6EC0-410D-9853-89D327B25319}" type="slidenum">
              <a:rPr lang="en-US" altLang="zh-CN" smtClean="0">
                <a:latin typeface="Arial" pitchFamily="34" charset="0"/>
              </a:rPr>
              <a:pPr/>
              <a:t>46</a:t>
            </a:fld>
            <a:endParaRPr lang="en-US" altLang="zh-CN"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r>
              <a:rPr lang="zh-CN" altLang="en-US" smtClean="0">
                <a:latin typeface="Arial" pitchFamily="34" charset="0"/>
              </a:rPr>
              <a:t>引证关系图：找研究方向，定题选题</a:t>
            </a:r>
            <a:endParaRPr lang="en-US" smtClean="0">
              <a:latin typeface="Arial" pitchFamily="34" charset="0"/>
            </a:endParaRPr>
          </a:p>
          <a:p>
            <a:r>
              <a:rPr lang="zh-CN" altLang="en-US" smtClean="0">
                <a:latin typeface="Arial" pitchFamily="34" charset="0"/>
              </a:rPr>
              <a:t>引证的图形，围绕这个研究，很多学者都提出了自己的研究方向，究竟哪个方向被大家关注，并继续进行深入或广泛地拓展，我就能知道哪些研究方向是我能选择的，是热点的研究方向。挑文献的时候我就可以有针对性地先去看这些人的文章</a:t>
            </a:r>
            <a:endParaRPr lang="en-US" smtClean="0">
              <a:latin typeface="Arial" pitchFamily="34" charset="0"/>
            </a:endParaRPr>
          </a:p>
        </p:txBody>
      </p:sp>
      <p:sp>
        <p:nvSpPr>
          <p:cNvPr id="192516" name="Slide Number Placeholder 3"/>
          <p:cNvSpPr>
            <a:spLocks noGrp="1"/>
          </p:cNvSpPr>
          <p:nvPr>
            <p:ph type="sldNum" sz="quarter" idx="5"/>
          </p:nvPr>
        </p:nvSpPr>
        <p:spPr>
          <a:noFill/>
        </p:spPr>
        <p:txBody>
          <a:bodyPr/>
          <a:lstStyle/>
          <a:p>
            <a:fld id="{FB9747D9-7C6D-4B09-8581-5BC4B0F783B2}" type="slidenum">
              <a:rPr lang="en-US" altLang="zh-CN" smtClean="0">
                <a:latin typeface="Arial" pitchFamily="34" charset="0"/>
              </a:rPr>
              <a:pPr/>
              <a:t>48</a:t>
            </a:fld>
            <a:endParaRPr lang="en-US" altLang="zh-CN"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r>
              <a:rPr lang="zh-CN" altLang="en-US" smtClean="0">
                <a:latin typeface="Arial" pitchFamily="34" charset="0"/>
              </a:rPr>
              <a:t>回过头来我们再来看一下这张图，以上的功能介绍就很好地诠释了这张图的内容，我们也更能理解引文索引数据库的原理。对于我们同学和老师来说，在查找文献的时候往往面临两个难题，一个是文章数量太多，在海量的文献中快速地筛选高质量论文，另一个是由于我查找的限定词太多，导致文章数量很少，如果这个时候我能够找到某一篇高被引论文，我就可以通过这种方式来展开我的研究，打开局面。这就是引文数据库的价值。</a:t>
            </a:r>
            <a:endParaRPr lang="en-US" smtClean="0">
              <a:latin typeface="Arial" pitchFamily="34" charset="0"/>
            </a:endParaRPr>
          </a:p>
        </p:txBody>
      </p:sp>
      <p:sp>
        <p:nvSpPr>
          <p:cNvPr id="193540" name="Slide Number Placeholder 3"/>
          <p:cNvSpPr>
            <a:spLocks noGrp="1"/>
          </p:cNvSpPr>
          <p:nvPr>
            <p:ph type="sldNum" sz="quarter" idx="5"/>
          </p:nvPr>
        </p:nvSpPr>
        <p:spPr>
          <a:noFill/>
        </p:spPr>
        <p:txBody>
          <a:bodyPr/>
          <a:lstStyle/>
          <a:p>
            <a:fld id="{FDB9F43B-6BC3-4052-9270-C6825A006743}" type="slidenum">
              <a:rPr lang="en-US" altLang="zh-CN" smtClean="0">
                <a:latin typeface="Arial" pitchFamily="34" charset="0"/>
              </a:rPr>
              <a:pPr/>
              <a:t>49</a:t>
            </a:fld>
            <a:endParaRPr lang="en-US" altLang="zh-CN"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r>
              <a:rPr lang="zh-CN" altLang="en-US" smtClean="0">
                <a:latin typeface="Arial" pitchFamily="34" charset="0"/>
              </a:rPr>
              <a:t>除了通过看高影响力论文，我们还有没有别的捷径呢？还有的，我们可以缩小范围</a:t>
            </a:r>
            <a:r>
              <a:rPr lang="en-US" altLang="zh-CN" smtClean="0">
                <a:latin typeface="Arial" pitchFamily="34" charset="0"/>
              </a:rPr>
              <a:t>——</a:t>
            </a:r>
            <a:r>
              <a:rPr lang="zh-CN" altLang="en-US" smtClean="0">
                <a:latin typeface="Arial" pitchFamily="34" charset="0"/>
              </a:rPr>
              <a:t>我们可以选择特定学科领域论文。这时候可以看一下左侧有项“精炼检索结果”有多个不同精炼选项，选择</a:t>
            </a:r>
            <a:r>
              <a:rPr lang="en-US" altLang="zh-CN" smtClean="0">
                <a:latin typeface="Arial" pitchFamily="34" charset="0"/>
              </a:rPr>
              <a:t>WOS</a:t>
            </a:r>
            <a:r>
              <a:rPr lang="zh-CN" altLang="en-US" smtClean="0">
                <a:latin typeface="Arial" pitchFamily="34" charset="0"/>
              </a:rPr>
              <a:t>类别，这是</a:t>
            </a:r>
            <a:r>
              <a:rPr lang="en-US" altLang="zh-CN" smtClean="0">
                <a:latin typeface="Arial" pitchFamily="34" charset="0"/>
              </a:rPr>
              <a:t>WOS</a:t>
            </a:r>
            <a:r>
              <a:rPr lang="zh-CN" altLang="en-US" smtClean="0">
                <a:latin typeface="Arial" pitchFamily="34" charset="0"/>
              </a:rPr>
              <a:t>数据库自己制定的学科分类，选择感兴趣的学科进行特定学科领域的查找。</a:t>
            </a:r>
            <a:endParaRPr lang="en-US" smtClean="0">
              <a:latin typeface="Arial" pitchFamily="34" charset="0"/>
            </a:endParaRPr>
          </a:p>
          <a:p>
            <a:endParaRPr lang="en-US" smtClean="0">
              <a:latin typeface="Arial" pitchFamily="34" charset="0"/>
            </a:endParaRPr>
          </a:p>
        </p:txBody>
      </p:sp>
      <p:sp>
        <p:nvSpPr>
          <p:cNvPr id="194564" name="Slide Number Placeholder 3"/>
          <p:cNvSpPr>
            <a:spLocks noGrp="1"/>
          </p:cNvSpPr>
          <p:nvPr>
            <p:ph type="sldNum" sz="quarter" idx="5"/>
          </p:nvPr>
        </p:nvSpPr>
        <p:spPr>
          <a:noFill/>
        </p:spPr>
        <p:txBody>
          <a:bodyPr/>
          <a:lstStyle/>
          <a:p>
            <a:fld id="{6BCB6A07-79FE-4E81-90E8-0C9204EA96F0}" type="slidenum">
              <a:rPr lang="en-US" altLang="zh-CN" smtClean="0">
                <a:latin typeface="Arial" pitchFamily="34" charset="0"/>
              </a:rPr>
              <a:pPr/>
              <a:t>50</a:t>
            </a:fld>
            <a:endParaRPr lang="en-US" altLang="zh-CN"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r>
              <a:rPr lang="zh-CN" altLang="en-US" smtClean="0">
                <a:latin typeface="Arial" pitchFamily="34" charset="0"/>
              </a:rPr>
              <a:t>我们还可以选择特定的文献类型，通常我们在最初了解一个研究领域的时候，我们都会去选择一些经典文献综述来阅读，这样可以帮助我们在短时间内了解这个领域的研究发展。同样，选择</a:t>
            </a:r>
            <a:r>
              <a:rPr lang="en-US" altLang="zh-CN" smtClean="0">
                <a:latin typeface="Arial" pitchFamily="34" charset="0"/>
              </a:rPr>
              <a:t>review</a:t>
            </a:r>
            <a:r>
              <a:rPr lang="zh-CN" altLang="en-US" smtClean="0">
                <a:latin typeface="Arial" pitchFamily="34" charset="0"/>
              </a:rPr>
              <a:t>，我们就能够得到在基因序列中的综述性文章来阅读了。</a:t>
            </a:r>
            <a:endParaRPr lang="en-US" smtClean="0">
              <a:latin typeface="Arial" pitchFamily="34" charset="0"/>
            </a:endParaRPr>
          </a:p>
        </p:txBody>
      </p:sp>
      <p:sp>
        <p:nvSpPr>
          <p:cNvPr id="195588" name="Slide Number Placeholder 3"/>
          <p:cNvSpPr>
            <a:spLocks noGrp="1"/>
          </p:cNvSpPr>
          <p:nvPr>
            <p:ph type="sldNum" sz="quarter" idx="5"/>
          </p:nvPr>
        </p:nvSpPr>
        <p:spPr>
          <a:noFill/>
        </p:spPr>
        <p:txBody>
          <a:bodyPr/>
          <a:lstStyle/>
          <a:p>
            <a:fld id="{56614ED5-3938-4D74-90A0-CEF1EEE95938}" type="slidenum">
              <a:rPr lang="en-US" altLang="zh-CN" smtClean="0">
                <a:latin typeface="Arial" pitchFamily="34" charset="0"/>
              </a:rPr>
              <a:pPr/>
              <a:t>52</a:t>
            </a:fld>
            <a:endParaRPr lang="en-US" altLang="zh-CN"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r>
              <a:rPr lang="zh-CN" altLang="en-US" smtClean="0">
                <a:latin typeface="Arial" pitchFamily="34" charset="0"/>
              </a:rPr>
              <a:t>好了，上面是为大家介绍了如何通过</a:t>
            </a:r>
            <a:r>
              <a:rPr lang="en-US" altLang="zh-CN" smtClean="0">
                <a:latin typeface="Arial" pitchFamily="34" charset="0"/>
              </a:rPr>
              <a:t>wos</a:t>
            </a:r>
            <a:r>
              <a:rPr lang="zh-CN" altLang="en-US" smtClean="0">
                <a:latin typeface="Arial" pitchFamily="34" charset="0"/>
              </a:rPr>
              <a:t>来帮助大家解决检索方面的问题。那在检索到我们想要的文献之后呢，下一步就需要我们来对这些文献进行一个全方位的分析，从宏观上把握一下我找到的这</a:t>
            </a:r>
            <a:r>
              <a:rPr lang="en-US" altLang="zh-CN" smtClean="0">
                <a:latin typeface="Arial" pitchFamily="34" charset="0"/>
              </a:rPr>
              <a:t>15</a:t>
            </a:r>
            <a:r>
              <a:rPr lang="zh-CN" altLang="en-US" smtClean="0">
                <a:latin typeface="Arial" pitchFamily="34" charset="0"/>
              </a:rPr>
              <a:t>万篇论文。让我在进入这个领域之后有一个整体的关于背景方面的了解。</a:t>
            </a:r>
            <a:endParaRPr lang="en-US" altLang="zh-CN" smtClean="0">
              <a:latin typeface="Arial" pitchFamily="34" charset="0"/>
            </a:endParaRPr>
          </a:p>
          <a:p>
            <a:endParaRPr lang="en-US" smtClean="0">
              <a:latin typeface="Arial" pitchFamily="34" charset="0"/>
            </a:endParaRPr>
          </a:p>
        </p:txBody>
      </p:sp>
      <p:sp>
        <p:nvSpPr>
          <p:cNvPr id="196612" name="Slide Number Placeholder 3"/>
          <p:cNvSpPr>
            <a:spLocks noGrp="1"/>
          </p:cNvSpPr>
          <p:nvPr>
            <p:ph type="sldNum" sz="quarter" idx="5"/>
          </p:nvPr>
        </p:nvSpPr>
        <p:spPr>
          <a:noFill/>
        </p:spPr>
        <p:txBody>
          <a:bodyPr/>
          <a:lstStyle/>
          <a:p>
            <a:fld id="{5BBBEDF0-7E00-437C-8B2B-560AAB770A15}" type="slidenum">
              <a:rPr lang="en-US" altLang="zh-CN" smtClean="0">
                <a:latin typeface="Arial" pitchFamily="34" charset="0"/>
              </a:rPr>
              <a:pPr/>
              <a:t>53</a:t>
            </a:fld>
            <a:endParaRPr lang="en-US" altLang="zh-CN"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p:spPr>
        <p:txBody>
          <a:bodyPr/>
          <a:lstStyle/>
          <a:p>
            <a:r>
              <a:rPr lang="zh-CN" altLang="en-US" smtClean="0">
                <a:latin typeface="Arial" pitchFamily="34" charset="0"/>
              </a:rPr>
              <a:t>首先，我们先来看一下基因测序主题论文的作者分析，从排列来看我们大致可以看到排在前面的好像都是中国的研究学者。</a:t>
            </a:r>
            <a:endParaRPr lang="en-US" altLang="zh-CN" smtClean="0">
              <a:latin typeface="Arial" pitchFamily="34" charset="0"/>
            </a:endParaRPr>
          </a:p>
          <a:p>
            <a:r>
              <a:rPr lang="zh-CN" altLang="en-US" smtClean="0">
                <a:latin typeface="Arial" pitchFamily="34" charset="0"/>
              </a:rPr>
              <a:t>高产出的作者和高影响力作者都是哪些，特别是对学生，当他对这个领域不太了解的时候，我们可以帮助他了解应该去关注哪些人的论文，从而去做定题跟踪。</a:t>
            </a:r>
            <a:endParaRPr lang="en-US" smtClean="0">
              <a:latin typeface="Arial" pitchFamily="34" charset="0"/>
            </a:endParaRPr>
          </a:p>
        </p:txBody>
      </p:sp>
      <p:sp>
        <p:nvSpPr>
          <p:cNvPr id="197636" name="Slide Number Placeholder 3"/>
          <p:cNvSpPr>
            <a:spLocks noGrp="1"/>
          </p:cNvSpPr>
          <p:nvPr>
            <p:ph type="sldNum" sz="quarter" idx="5"/>
          </p:nvPr>
        </p:nvSpPr>
        <p:spPr>
          <a:noFill/>
        </p:spPr>
        <p:txBody>
          <a:bodyPr/>
          <a:lstStyle/>
          <a:p>
            <a:fld id="{50D7CF1F-2D73-4C8F-8E77-59C97F82EB2C}" type="slidenum">
              <a:rPr lang="en-US" altLang="zh-CN" smtClean="0">
                <a:latin typeface="Arial" pitchFamily="34" charset="0"/>
              </a:rPr>
              <a:pPr/>
              <a:t>56</a:t>
            </a:fld>
            <a:endParaRPr lang="en-US" altLang="zh-CN"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r>
              <a:rPr lang="zh-CN" altLang="en-US" smtClean="0">
                <a:latin typeface="Arial" pitchFamily="34" charset="0"/>
              </a:rPr>
              <a:t>我们在拿到出版年的分析后，就可以首先对这个课题进行一个总览的分析，我们可以把这些数据导出，放到</a:t>
            </a:r>
            <a:r>
              <a:rPr lang="en-US" altLang="zh-CN" smtClean="0">
                <a:latin typeface="Arial" pitchFamily="34" charset="0"/>
              </a:rPr>
              <a:t>excel</a:t>
            </a:r>
            <a:r>
              <a:rPr lang="zh-CN" altLang="en-US" smtClean="0">
                <a:latin typeface="Arial" pitchFamily="34" charset="0"/>
              </a:rPr>
              <a:t>里面做出一个趋势图分析。我们能够看到随着时间的推移，基因测序这个研究课题呈现的是一个逐步递增的趋势</a:t>
            </a:r>
            <a:r>
              <a:rPr lang="en-US" altLang="zh-CN" smtClean="0">
                <a:latin typeface="Arial" pitchFamily="34" charset="0"/>
              </a:rPr>
              <a:t>, </a:t>
            </a:r>
            <a:r>
              <a:rPr lang="zh-CN" altLang="en-US" smtClean="0">
                <a:latin typeface="Arial" pitchFamily="34" charset="0"/>
              </a:rPr>
              <a:t>有许多学者逐渐关注这个领域，当然由于</a:t>
            </a:r>
            <a:r>
              <a:rPr lang="en-US" altLang="zh-CN" smtClean="0">
                <a:latin typeface="Arial" pitchFamily="34" charset="0"/>
              </a:rPr>
              <a:t>2014</a:t>
            </a:r>
            <a:r>
              <a:rPr lang="zh-CN" altLang="en-US" smtClean="0">
                <a:latin typeface="Arial" pitchFamily="34" charset="0"/>
              </a:rPr>
              <a:t>年我们现在还没有全年的数据，所以它有一个下降的表现，但这并不影响我们整体的分析。所以，从出版年份来进行分析，我们可以了解</a:t>
            </a:r>
            <a:r>
              <a:rPr lang="en-US" altLang="zh-CN" smtClean="0">
                <a:latin typeface="Arial" pitchFamily="34" charset="0"/>
              </a:rPr>
              <a:t>~ </a:t>
            </a:r>
            <a:r>
              <a:rPr lang="zh-CN" altLang="en-US" smtClean="0">
                <a:latin typeface="Arial" pitchFamily="34" charset="0"/>
              </a:rPr>
              <a:t>这就给了我一个很好的暗示，告诉我在</a:t>
            </a:r>
            <a:r>
              <a:rPr lang="en-US" altLang="zh-CN" smtClean="0">
                <a:latin typeface="Arial" pitchFamily="34" charset="0"/>
              </a:rPr>
              <a:t>25</a:t>
            </a:r>
            <a:r>
              <a:rPr lang="zh-CN" altLang="en-US" smtClean="0">
                <a:latin typeface="Arial" pitchFamily="34" charset="0"/>
              </a:rPr>
              <a:t>年里，基因测序是一个受到很多研究学者关注的课题，它不是一个冷门研究，当然我也可以直接将趋势图放到我的研究背景里面进行一个数据展示。</a:t>
            </a:r>
            <a:endParaRPr lang="en-US" smtClean="0">
              <a:latin typeface="Arial" pitchFamily="34" charset="0"/>
            </a:endParaRPr>
          </a:p>
        </p:txBody>
      </p:sp>
      <p:sp>
        <p:nvSpPr>
          <p:cNvPr id="198660" name="Slide Number Placeholder 3"/>
          <p:cNvSpPr>
            <a:spLocks noGrp="1"/>
          </p:cNvSpPr>
          <p:nvPr>
            <p:ph type="sldNum" sz="quarter" idx="5"/>
          </p:nvPr>
        </p:nvSpPr>
        <p:spPr>
          <a:noFill/>
        </p:spPr>
        <p:txBody>
          <a:bodyPr/>
          <a:lstStyle/>
          <a:p>
            <a:fld id="{62D76527-BF6D-444D-AFC0-9F128F1CEF13}" type="slidenum">
              <a:rPr lang="en-US" altLang="zh-CN" smtClean="0">
                <a:latin typeface="Arial" pitchFamily="34" charset="0"/>
              </a:rPr>
              <a:pPr/>
              <a:t>57</a:t>
            </a:fld>
            <a:endParaRPr lang="en-US" altLang="zh-CN"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r>
              <a:rPr lang="zh-CN" altLang="en-US" smtClean="0">
                <a:latin typeface="Arial" pitchFamily="34" charset="0"/>
              </a:rPr>
              <a:t>我们还可以选择国家和地区的分析，其实选择国家和地区一方面是为了看一下哪些国家在基因测序这个领域做得比较强，那我们就可以做一个国家或地区间的对比研究。还有一方面也是为了想看一下中国人在世界上是一个什么样的程度，我们就可以选定中国，来查看一下记录。在这里我注意到排名前六的国家刚好就是人类基因组计划的成员国，他们形成了一个共同体，推动基因测序这个领域发展</a:t>
            </a:r>
            <a:endParaRPr lang="en-US" smtClean="0">
              <a:latin typeface="Arial" pitchFamily="34" charset="0"/>
            </a:endParaRPr>
          </a:p>
        </p:txBody>
      </p:sp>
      <p:sp>
        <p:nvSpPr>
          <p:cNvPr id="199684" name="Slide Number Placeholder 3"/>
          <p:cNvSpPr>
            <a:spLocks noGrp="1"/>
          </p:cNvSpPr>
          <p:nvPr>
            <p:ph type="sldNum" sz="quarter" idx="5"/>
          </p:nvPr>
        </p:nvSpPr>
        <p:spPr>
          <a:noFill/>
        </p:spPr>
        <p:txBody>
          <a:bodyPr/>
          <a:lstStyle/>
          <a:p>
            <a:fld id="{EDE7F381-4E05-4301-9471-7CC9E5583DB5}" type="slidenum">
              <a:rPr lang="en-US" altLang="zh-CN" smtClean="0">
                <a:latin typeface="Arial" pitchFamily="34" charset="0"/>
              </a:rPr>
              <a:pPr/>
              <a:t>58</a:t>
            </a:fld>
            <a:endParaRPr lang="en-US" altLang="zh-CN"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r>
              <a:rPr lang="zh-CN" altLang="en-US" smtClean="0">
                <a:latin typeface="Arial" pitchFamily="34" charset="0"/>
              </a:rPr>
              <a:t>精简几句话</a:t>
            </a:r>
            <a:endParaRPr lang="en-US" smtClean="0">
              <a:latin typeface="Arial" pitchFamily="34" charset="0"/>
            </a:endParaRPr>
          </a:p>
        </p:txBody>
      </p:sp>
      <p:sp>
        <p:nvSpPr>
          <p:cNvPr id="163844" name="Slide Number Placeholder 3"/>
          <p:cNvSpPr>
            <a:spLocks noGrp="1"/>
          </p:cNvSpPr>
          <p:nvPr>
            <p:ph type="sldNum" sz="quarter" idx="5"/>
          </p:nvPr>
        </p:nvSpPr>
        <p:spPr>
          <a:noFill/>
        </p:spPr>
        <p:txBody>
          <a:bodyPr/>
          <a:lstStyle/>
          <a:p>
            <a:fld id="{969D68E8-DE3C-4975-B217-53FA7B86BBC3}" type="slidenum">
              <a:rPr lang="en-US" altLang="zh-CN" smtClean="0">
                <a:latin typeface="Arial" pitchFamily="34" charset="0"/>
              </a:rPr>
              <a:pPr/>
              <a:t>12</a:t>
            </a:fld>
            <a:endParaRPr lang="en-US" altLang="zh-CN"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r>
              <a:rPr lang="zh-CN" altLang="en-US" smtClean="0">
                <a:latin typeface="Arial" pitchFamily="34" charset="0"/>
              </a:rPr>
              <a:t>同理，我们也可以选择机构来进行查看分析，比如在这里我们选择排名第二的中国科学院。</a:t>
            </a:r>
            <a:endParaRPr lang="en-US" smtClean="0">
              <a:latin typeface="Arial" pitchFamily="34" charset="0"/>
            </a:endParaRPr>
          </a:p>
        </p:txBody>
      </p:sp>
      <p:sp>
        <p:nvSpPr>
          <p:cNvPr id="200708" name="Slide Number Placeholder 3"/>
          <p:cNvSpPr>
            <a:spLocks noGrp="1"/>
          </p:cNvSpPr>
          <p:nvPr>
            <p:ph type="sldNum" sz="quarter" idx="5"/>
          </p:nvPr>
        </p:nvSpPr>
        <p:spPr>
          <a:noFill/>
        </p:spPr>
        <p:txBody>
          <a:bodyPr/>
          <a:lstStyle/>
          <a:p>
            <a:fld id="{AF69706A-B84D-4985-967C-6A677DE291DC}" type="slidenum">
              <a:rPr lang="en-US" altLang="zh-CN" smtClean="0">
                <a:latin typeface="Arial" pitchFamily="34" charset="0"/>
              </a:rPr>
              <a:pPr/>
              <a:t>59</a:t>
            </a:fld>
            <a:endParaRPr lang="en-US" altLang="zh-CN"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r>
              <a:rPr lang="zh-CN" altLang="en-US" smtClean="0">
                <a:latin typeface="Arial" pitchFamily="34" charset="0"/>
              </a:rPr>
              <a:t>我们可以看到在这</a:t>
            </a:r>
            <a:r>
              <a:rPr lang="en-US" altLang="zh-CN" smtClean="0">
                <a:latin typeface="Arial" pitchFamily="34" charset="0"/>
              </a:rPr>
              <a:t>150000</a:t>
            </a:r>
            <a:r>
              <a:rPr lang="zh-CN" altLang="en-US" smtClean="0">
                <a:latin typeface="Arial" pitchFamily="34" charset="0"/>
              </a:rPr>
              <a:t>篇文献中，有</a:t>
            </a:r>
            <a:r>
              <a:rPr lang="en-US" altLang="zh-CN" smtClean="0">
                <a:latin typeface="Arial" pitchFamily="34" charset="0"/>
              </a:rPr>
              <a:t>2782</a:t>
            </a:r>
            <a:r>
              <a:rPr lang="zh-CN" altLang="en-US" smtClean="0">
                <a:latin typeface="Arial" pitchFamily="34" charset="0"/>
              </a:rPr>
              <a:t>篇文献是中国科学院贡献的，我们可以继续来看一下这</a:t>
            </a:r>
            <a:r>
              <a:rPr lang="en-US" altLang="zh-CN" smtClean="0">
                <a:latin typeface="Arial" pitchFamily="34" charset="0"/>
              </a:rPr>
              <a:t>2700</a:t>
            </a:r>
            <a:r>
              <a:rPr lang="zh-CN" altLang="en-US" smtClean="0">
                <a:latin typeface="Arial" pitchFamily="34" charset="0"/>
              </a:rPr>
              <a:t>多篇论文的引文报告情况</a:t>
            </a:r>
            <a:endParaRPr lang="en-US" smtClean="0">
              <a:latin typeface="Arial" pitchFamily="34" charset="0"/>
            </a:endParaRPr>
          </a:p>
        </p:txBody>
      </p:sp>
      <p:sp>
        <p:nvSpPr>
          <p:cNvPr id="201732" name="Slide Number Placeholder 3"/>
          <p:cNvSpPr>
            <a:spLocks noGrp="1"/>
          </p:cNvSpPr>
          <p:nvPr>
            <p:ph type="sldNum" sz="quarter" idx="5"/>
          </p:nvPr>
        </p:nvSpPr>
        <p:spPr>
          <a:noFill/>
        </p:spPr>
        <p:txBody>
          <a:bodyPr/>
          <a:lstStyle/>
          <a:p>
            <a:fld id="{6065077F-1D32-44C5-8DC8-FB4705167849}" type="slidenum">
              <a:rPr lang="en-US" altLang="zh-CN" smtClean="0">
                <a:latin typeface="Arial" pitchFamily="34" charset="0"/>
              </a:rPr>
              <a:pPr/>
              <a:t>60</a:t>
            </a:fld>
            <a:endParaRPr lang="en-US" altLang="zh-CN"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zh-CN" altLang="en-US" smtClean="0">
                <a:latin typeface="Arial" pitchFamily="34" charset="0"/>
              </a:rPr>
              <a:t>通过引文报告，我们能够看到中国科学院在基因测序这个领域每年发表文章和引文的总体趋势，</a:t>
            </a:r>
            <a:endParaRPr lang="en-US" smtClean="0">
              <a:latin typeface="Arial" pitchFamily="34" charset="0"/>
            </a:endParaRPr>
          </a:p>
        </p:txBody>
      </p:sp>
      <p:sp>
        <p:nvSpPr>
          <p:cNvPr id="202756" name="Slide Number Placeholder 3"/>
          <p:cNvSpPr>
            <a:spLocks noGrp="1"/>
          </p:cNvSpPr>
          <p:nvPr>
            <p:ph type="sldNum" sz="quarter" idx="5"/>
          </p:nvPr>
        </p:nvSpPr>
        <p:spPr>
          <a:noFill/>
        </p:spPr>
        <p:txBody>
          <a:bodyPr/>
          <a:lstStyle/>
          <a:p>
            <a:fld id="{33E96FAD-AC22-49A8-9C5F-260A24C8EA3A}" type="slidenum">
              <a:rPr lang="en-US" altLang="zh-CN" smtClean="0">
                <a:latin typeface="Arial" pitchFamily="34" charset="0"/>
              </a:rPr>
              <a:pPr/>
              <a:t>61</a:t>
            </a:fld>
            <a:endParaRPr lang="en-US" altLang="zh-CN"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p:spPr>
        <p:txBody>
          <a:bodyPr/>
          <a:lstStyle/>
          <a:p>
            <a:endParaRPr lang="en-US" smtClean="0">
              <a:latin typeface="Arial" pitchFamily="34" charset="0"/>
            </a:endParaRPr>
          </a:p>
        </p:txBody>
      </p:sp>
      <p:sp>
        <p:nvSpPr>
          <p:cNvPr id="203780" name="Slide Number Placeholder 3"/>
          <p:cNvSpPr>
            <a:spLocks noGrp="1"/>
          </p:cNvSpPr>
          <p:nvPr>
            <p:ph type="sldNum" sz="quarter" idx="5"/>
          </p:nvPr>
        </p:nvSpPr>
        <p:spPr>
          <a:noFill/>
        </p:spPr>
        <p:txBody>
          <a:bodyPr/>
          <a:lstStyle/>
          <a:p>
            <a:fld id="{935B6BE1-8458-47CA-8371-68D8007AB9A8}" type="slidenum">
              <a:rPr lang="en-US" altLang="zh-CN" smtClean="0">
                <a:latin typeface="Arial" pitchFamily="34" charset="0"/>
              </a:rPr>
              <a:pPr/>
              <a:t>62</a:t>
            </a:fld>
            <a:endParaRPr lang="en-US" altLang="zh-CN"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2481108D-63C7-40D7-BFA5-BBE683DA6ADE}" type="slidenum">
              <a:rPr lang="en-US" altLang="zh-CN" smtClean="0">
                <a:latin typeface="Arial" pitchFamily="34" charset="0"/>
              </a:rPr>
              <a:pPr/>
              <a:t>73</a:t>
            </a:fld>
            <a:endParaRPr lang="en-US" altLang="zh-CN" smtClean="0">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685800" y="4344988"/>
            <a:ext cx="5486400" cy="4113212"/>
          </a:xfrm>
          <a:noFill/>
          <a:ln/>
        </p:spPr>
        <p:txBody>
          <a:bodyPr/>
          <a:lstStyle/>
          <a:p>
            <a:pPr eaLnBrk="1" hangingPunct="1">
              <a:lnSpc>
                <a:spcPct val="150000"/>
              </a:lnSpc>
            </a:pPr>
            <a:r>
              <a:rPr lang="zh-CN" altLang="en-US" smtClean="0">
                <a:latin typeface="黑体" pitchFamily="49" charset="-122"/>
                <a:ea typeface="黑体" pitchFamily="49" charset="-122"/>
              </a:rPr>
              <a:t>前面的介绍，我一直在用的都是关键词检索，那对于关键词检索这种方式它有一个问题，就是我们在追踪一个课题的时候，经常是需要去看他的发展历程，尤其是过去的研究情况，那么随着时代发展，一些关键词或专业词汇也会发生衍变，如果我用现在的名称去查找过去的文献可能会造成漏检，从而错过的一些高影响力论文。</a:t>
            </a:r>
            <a:endParaRPr lang="en-US" smtClean="0">
              <a:latin typeface="Arial" pitchFamily="34" charset="0"/>
            </a:endParaRPr>
          </a:p>
          <a:p>
            <a:pPr eaLnBrk="1" hangingPunct="1">
              <a:lnSpc>
                <a:spcPct val="150000"/>
              </a:lnSpc>
            </a:pPr>
            <a:r>
              <a:rPr lang="zh-CN" altLang="en-US" smtClean="0">
                <a:latin typeface="黑体" pitchFamily="49" charset="-122"/>
                <a:ea typeface="黑体" pitchFamily="49" charset="-122"/>
              </a:rPr>
              <a:t>或者我们手边刚好有一篇文章、一篇会议论文或是一本书，它也许并不是</a:t>
            </a:r>
            <a:r>
              <a:rPr lang="en-US" altLang="zh-CN" smtClean="0">
                <a:latin typeface="黑体" pitchFamily="49" charset="-122"/>
                <a:ea typeface="黑体" pitchFamily="49" charset="-122"/>
              </a:rPr>
              <a:t>SCI</a:t>
            </a:r>
            <a:r>
              <a:rPr lang="zh-CN" altLang="en-US" smtClean="0">
                <a:latin typeface="黑体" pitchFamily="49" charset="-122"/>
                <a:ea typeface="黑体" pitchFamily="49" charset="-122"/>
              </a:rPr>
              <a:t>论文数据库的，我需要看看他的最新进展情况，这时我们可以就以这篇文章或是这本书作为检索字段进行被引文献检索，这样不仅可以避免关键词检索方式的问题发生，那我也可以从一篇高质量的文献出发，来了解整个课题的全貌。所以，被引参考文献检索它并不一定是</a:t>
            </a:r>
            <a:r>
              <a:rPr lang="en-US" altLang="zh-CN" smtClean="0">
                <a:latin typeface="黑体" pitchFamily="49" charset="-122"/>
                <a:ea typeface="黑体" pitchFamily="49" charset="-122"/>
              </a:rPr>
              <a:t>SCI</a:t>
            </a:r>
            <a:r>
              <a:rPr lang="zh-CN" altLang="en-US" smtClean="0">
                <a:latin typeface="黑体" pitchFamily="49" charset="-122"/>
                <a:ea typeface="黑体" pitchFamily="49" charset="-122"/>
              </a:rPr>
              <a:t>收录的论文，任何一篇文献我们丢到</a:t>
            </a:r>
            <a:r>
              <a:rPr lang="en-US" altLang="zh-CN" smtClean="0">
                <a:latin typeface="黑体" pitchFamily="49" charset="-122"/>
                <a:ea typeface="黑体" pitchFamily="49" charset="-122"/>
              </a:rPr>
              <a:t>wos</a:t>
            </a:r>
            <a:r>
              <a:rPr lang="zh-CN" altLang="en-US" smtClean="0">
                <a:latin typeface="黑体" pitchFamily="49" charset="-122"/>
                <a:ea typeface="黑体" pitchFamily="49" charset="-122"/>
              </a:rPr>
              <a:t>里面都可以查看它的施引文献，追踪研究的最新进展。</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p:spPr>
        <p:txBody>
          <a:bodyPr/>
          <a:lstStyle/>
          <a:p>
            <a:r>
              <a:rPr lang="zh-CN" altLang="en-US" smtClean="0">
                <a:latin typeface="Arial" pitchFamily="34" charset="0"/>
              </a:rPr>
              <a:t>下面我从一个案例来为大家介绍从一篇已知的研究论文入手选题</a:t>
            </a:r>
            <a:r>
              <a:rPr lang="en-US" altLang="zh-CN" smtClean="0">
                <a:latin typeface="Arial" pitchFamily="34" charset="0"/>
              </a:rPr>
              <a:t>~</a:t>
            </a:r>
            <a:r>
              <a:rPr lang="zh-CN" altLang="en-US" smtClean="0">
                <a:latin typeface="Arial" pitchFamily="34" charset="0"/>
              </a:rPr>
              <a:t>这篇文章是讨论关于治疗阿尔兹海默症的专利趋势，它是一篇非</a:t>
            </a:r>
            <a:r>
              <a:rPr lang="en-US" altLang="zh-CN" smtClean="0">
                <a:latin typeface="Arial" pitchFamily="34" charset="0"/>
              </a:rPr>
              <a:t>SCI</a:t>
            </a:r>
            <a:r>
              <a:rPr lang="zh-CN" altLang="en-US" smtClean="0">
                <a:latin typeface="Arial" pitchFamily="34" charset="0"/>
              </a:rPr>
              <a:t>期刊论文。</a:t>
            </a:r>
            <a:endParaRPr lang="en-US" smtClean="0">
              <a:latin typeface="Arial" pitchFamily="34" charset="0"/>
            </a:endParaRPr>
          </a:p>
        </p:txBody>
      </p:sp>
      <p:sp>
        <p:nvSpPr>
          <p:cNvPr id="206852" name="Slide Number Placeholder 3"/>
          <p:cNvSpPr>
            <a:spLocks noGrp="1"/>
          </p:cNvSpPr>
          <p:nvPr>
            <p:ph type="sldNum" sz="quarter" idx="5"/>
          </p:nvPr>
        </p:nvSpPr>
        <p:spPr>
          <a:noFill/>
        </p:spPr>
        <p:txBody>
          <a:bodyPr/>
          <a:lstStyle/>
          <a:p>
            <a:fld id="{71F9880D-933D-4FE6-B966-CC2990C5DF6C}" type="slidenum">
              <a:rPr lang="en-US" altLang="zh-CN" smtClean="0">
                <a:latin typeface="Arial" pitchFamily="34" charset="0"/>
              </a:rPr>
              <a:pPr/>
              <a:t>74</a:t>
            </a:fld>
            <a:endParaRPr lang="en-US" altLang="zh-CN"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endParaRPr lang="en-US" smtClean="0">
              <a:latin typeface="Arial" pitchFamily="34" charset="0"/>
            </a:endParaRPr>
          </a:p>
        </p:txBody>
      </p:sp>
      <p:sp>
        <p:nvSpPr>
          <p:cNvPr id="207876" name="Slide Number Placeholder 3"/>
          <p:cNvSpPr>
            <a:spLocks noGrp="1"/>
          </p:cNvSpPr>
          <p:nvPr>
            <p:ph type="sldNum" sz="quarter" idx="5"/>
          </p:nvPr>
        </p:nvSpPr>
        <p:spPr>
          <a:noFill/>
        </p:spPr>
        <p:txBody>
          <a:bodyPr/>
          <a:lstStyle/>
          <a:p>
            <a:fld id="{535BF8A3-B246-491B-B1D6-2D1384C63E9D}" type="slidenum">
              <a:rPr lang="en-US" altLang="zh-CN" smtClean="0">
                <a:latin typeface="Arial" pitchFamily="34" charset="0"/>
              </a:rPr>
              <a:pPr/>
              <a:t>75</a:t>
            </a:fld>
            <a:endParaRPr lang="en-US" altLang="zh-CN"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p:spPr>
        <p:txBody>
          <a:bodyPr/>
          <a:lstStyle/>
          <a:p>
            <a:r>
              <a:rPr lang="zh-CN" altLang="en-US" smtClean="0">
                <a:latin typeface="Arial" pitchFamily="34" charset="0"/>
              </a:rPr>
              <a:t>从基本检索一栏切换到被引参考文献检索</a:t>
            </a:r>
            <a:endParaRPr lang="en-US" smtClean="0">
              <a:latin typeface="Arial" pitchFamily="34" charset="0"/>
            </a:endParaRPr>
          </a:p>
        </p:txBody>
      </p:sp>
      <p:sp>
        <p:nvSpPr>
          <p:cNvPr id="208900" name="Slide Number Placeholder 3"/>
          <p:cNvSpPr>
            <a:spLocks noGrp="1"/>
          </p:cNvSpPr>
          <p:nvPr>
            <p:ph type="sldNum" sz="quarter" idx="5"/>
          </p:nvPr>
        </p:nvSpPr>
        <p:spPr>
          <a:noFill/>
        </p:spPr>
        <p:txBody>
          <a:bodyPr/>
          <a:lstStyle/>
          <a:p>
            <a:fld id="{F267977A-960F-45B3-86B5-D8BF51881A80}" type="slidenum">
              <a:rPr lang="en-US" smtClean="0">
                <a:latin typeface="Arial" pitchFamily="34" charset="0"/>
              </a:rPr>
              <a:pPr/>
              <a:t>76</a:t>
            </a:fld>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p:spPr>
        <p:txBody>
          <a:bodyPr/>
          <a:lstStyle/>
          <a:p>
            <a:r>
              <a:rPr lang="en-US" smtClean="0">
                <a:latin typeface="Arial" pitchFamily="34" charset="0"/>
              </a:rPr>
              <a:t>So, in summary,  all terms in the topic field are searched – even very common words; there are no stop words.  Lemmatization helps automatically find variants of your search terms.  Left hand truncation is now allowed.  The NEAR operator lets you specify the distance between your search terms .  And all search results are returned, allowing for the most accurate set combinations and results analysis.</a:t>
            </a:r>
          </a:p>
        </p:txBody>
      </p:sp>
      <p:sp>
        <p:nvSpPr>
          <p:cNvPr id="209924" name="Slide Number Placeholder 3"/>
          <p:cNvSpPr>
            <a:spLocks noGrp="1"/>
          </p:cNvSpPr>
          <p:nvPr>
            <p:ph type="sldNum" sz="quarter" idx="5"/>
          </p:nvPr>
        </p:nvSpPr>
        <p:spPr>
          <a:noFill/>
        </p:spPr>
        <p:txBody>
          <a:bodyPr/>
          <a:lstStyle/>
          <a:p>
            <a:fld id="{08A0EC55-70CF-4DE4-B483-1C02AF613007}" type="slidenum">
              <a:rPr lang="en-US" smtClean="0">
                <a:latin typeface="Arial" pitchFamily="34" charset="0"/>
              </a:rPr>
              <a:pPr/>
              <a:t>77</a:t>
            </a:fld>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r>
              <a:rPr lang="zh-CN" altLang="en-US" smtClean="0">
                <a:latin typeface="Arial" pitchFamily="34" charset="0"/>
              </a:rPr>
              <a:t>之后</a:t>
            </a:r>
            <a:r>
              <a:rPr lang="en-US" altLang="zh-CN" smtClean="0">
                <a:latin typeface="Arial" pitchFamily="34" charset="0"/>
              </a:rPr>
              <a:t>SCI</a:t>
            </a:r>
            <a:r>
              <a:rPr lang="zh-CN" altLang="en-US" smtClean="0">
                <a:latin typeface="Arial" pitchFamily="34" charset="0"/>
              </a:rPr>
              <a:t>就帮我们检索到了这篇文章</a:t>
            </a:r>
            <a:endParaRPr lang="en-US" smtClean="0">
              <a:latin typeface="Arial" pitchFamily="34" charset="0"/>
            </a:endParaRPr>
          </a:p>
        </p:txBody>
      </p:sp>
      <p:sp>
        <p:nvSpPr>
          <p:cNvPr id="210948" name="Slide Number Placeholder 3"/>
          <p:cNvSpPr>
            <a:spLocks noGrp="1"/>
          </p:cNvSpPr>
          <p:nvPr>
            <p:ph type="sldNum" sz="quarter" idx="5"/>
          </p:nvPr>
        </p:nvSpPr>
        <p:spPr>
          <a:noFill/>
        </p:spPr>
        <p:txBody>
          <a:bodyPr/>
          <a:lstStyle/>
          <a:p>
            <a:fld id="{C6EC944A-0B14-4816-9D84-E982FE9DD8C1}" type="slidenum">
              <a:rPr lang="en-US" altLang="zh-CN" smtClean="0">
                <a:latin typeface="Arial" pitchFamily="34" charset="0"/>
              </a:rPr>
              <a:pPr/>
              <a:t>79</a:t>
            </a:fld>
            <a:endParaRPr lang="en-US" altLang="zh-CN"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r>
              <a:rPr lang="zh-CN" altLang="en-US" smtClean="0">
                <a:latin typeface="Arial" pitchFamily="34" charset="0"/>
              </a:rPr>
              <a:t>在科学研究中，我们除了需要实验设备，实验条件之外，还有一个很重要的事情就是信息。那么在科研工作中，我们会遇到各种各样与信息相关的问题，就如我们这个漫画里所讲的故事。。。这无疑是对每一位研究者一个最沉痛的打击，除此之外我们的科研工作者还会思考哪些问题呢？</a:t>
            </a:r>
            <a:endParaRPr lang="en-US" altLang="zh-CN" smtClean="0">
              <a:latin typeface="Arial" pitchFamily="34" charset="0"/>
            </a:endParaRPr>
          </a:p>
          <a:p>
            <a:endParaRPr lang="en-US" altLang="zh-CN" smtClean="0">
              <a:latin typeface="Arial" pitchFamily="34" charset="0"/>
            </a:endParaRPr>
          </a:p>
          <a:p>
            <a:r>
              <a:rPr lang="en-US" smtClean="0">
                <a:latin typeface="Arial" pitchFamily="34" charset="0"/>
              </a:rPr>
              <a:t>3.</a:t>
            </a:r>
            <a:r>
              <a:rPr lang="zh-CN" altLang="en-US" smtClean="0">
                <a:latin typeface="Arial" pitchFamily="34" charset="0"/>
              </a:rPr>
              <a:t>随着科学发展的不断加速，我们需要紧跟前沿发展，了解科学实时动态，不断更新信息，才可以确保我们不被新时代的潮流所淘汰。避免刚刚漫画里面的那个悲剧的发生</a:t>
            </a:r>
            <a:r>
              <a:rPr lang="en-US" altLang="zh-CN" smtClean="0">
                <a:latin typeface="Arial" pitchFamily="34" charset="0"/>
              </a:rPr>
              <a:t>4. </a:t>
            </a:r>
            <a:r>
              <a:rPr lang="zh-CN" altLang="en-US" smtClean="0">
                <a:latin typeface="Arial" pitchFamily="34" charset="0"/>
              </a:rPr>
              <a:t>还有，收集到了大量文献如何对它们进行有序地管理，可以帮我们快速地找到我们当下需要的那一篇文章，这也是研究者们面临的挑战？再有就是我们在研究的后期，如何提高写论文的效率，让我们按期地完成科研工作，比如如何解决最头痛的</a:t>
            </a:r>
            <a:r>
              <a:rPr lang="en-US" altLang="zh-CN" smtClean="0">
                <a:latin typeface="Arial" pitchFamily="34" charset="0"/>
              </a:rPr>
              <a:t>reference</a:t>
            </a:r>
            <a:r>
              <a:rPr lang="zh-CN" altLang="en-US" smtClean="0">
                <a:latin typeface="Arial" pitchFamily="34" charset="0"/>
              </a:rPr>
              <a:t>的格式？写完论文，如何全面了解</a:t>
            </a:r>
            <a:r>
              <a:rPr lang="en-US" altLang="zh-CN" smtClean="0">
                <a:latin typeface="Arial" pitchFamily="34" charset="0"/>
              </a:rPr>
              <a:t>~</a:t>
            </a:r>
            <a:r>
              <a:rPr lang="zh-CN" altLang="en-US" smtClean="0">
                <a:latin typeface="Arial" pitchFamily="34" charset="0"/>
              </a:rPr>
              <a:t>最终确定投稿方向？这些呢都是我们在科学研究中经常遇到的问题。</a:t>
            </a:r>
            <a:endParaRPr lang="en-US" smtClean="0">
              <a:latin typeface="Arial" pitchFamily="34" charset="0"/>
            </a:endParaRPr>
          </a:p>
        </p:txBody>
      </p:sp>
      <p:sp>
        <p:nvSpPr>
          <p:cNvPr id="164868" name="Slide Number Placeholder 3"/>
          <p:cNvSpPr>
            <a:spLocks noGrp="1"/>
          </p:cNvSpPr>
          <p:nvPr>
            <p:ph type="sldNum" sz="quarter" idx="5"/>
          </p:nvPr>
        </p:nvSpPr>
        <p:spPr>
          <a:noFill/>
        </p:spPr>
        <p:txBody>
          <a:bodyPr/>
          <a:lstStyle/>
          <a:p>
            <a:fld id="{EAF60877-77AD-4FB1-853E-A9F110D7F543}" type="slidenum">
              <a:rPr lang="en-US" altLang="zh-CN" smtClean="0">
                <a:latin typeface="Arial" pitchFamily="34" charset="0"/>
              </a:rPr>
              <a:pPr/>
              <a:t>13</a:t>
            </a:fld>
            <a:endParaRPr lang="en-US" altLang="zh-CN"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p:spPr>
        <p:txBody>
          <a:bodyPr/>
          <a:lstStyle/>
          <a:p>
            <a:endParaRPr lang="en-US" smtClean="0">
              <a:latin typeface="Arial" pitchFamily="34" charset="0"/>
            </a:endParaRPr>
          </a:p>
        </p:txBody>
      </p:sp>
      <p:sp>
        <p:nvSpPr>
          <p:cNvPr id="211972" name="Slide Number Placeholder 3"/>
          <p:cNvSpPr>
            <a:spLocks noGrp="1"/>
          </p:cNvSpPr>
          <p:nvPr>
            <p:ph type="sldNum" sz="quarter" idx="5"/>
          </p:nvPr>
        </p:nvSpPr>
        <p:spPr>
          <a:noFill/>
        </p:spPr>
        <p:txBody>
          <a:bodyPr/>
          <a:lstStyle/>
          <a:p>
            <a:fld id="{CDD2621B-A836-48D6-96E6-767AE4ECDFF0}" type="slidenum">
              <a:rPr lang="en-US" altLang="zh-CN" smtClean="0">
                <a:latin typeface="Arial" pitchFamily="34" charset="0"/>
              </a:rPr>
              <a:pPr/>
              <a:t>80</a:t>
            </a:fld>
            <a:endParaRPr lang="en-US" altLang="zh-CN"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r>
              <a:rPr lang="zh-CN" altLang="en-US" smtClean="0">
                <a:latin typeface="Arial" pitchFamily="34" charset="0"/>
              </a:rPr>
              <a:t>大家找到这么多文章都是要看到全文的，但是</a:t>
            </a:r>
            <a:r>
              <a:rPr lang="en-US" altLang="zh-CN" smtClean="0">
                <a:latin typeface="Arial" pitchFamily="34" charset="0"/>
              </a:rPr>
              <a:t>SCI</a:t>
            </a:r>
            <a:r>
              <a:rPr lang="zh-CN" altLang="en-US" smtClean="0">
                <a:latin typeface="Arial" pitchFamily="34" charset="0"/>
              </a:rPr>
              <a:t>是一个文摘型数据库，所以老师或学生发现它们并不能在</a:t>
            </a:r>
            <a:r>
              <a:rPr lang="en-US" altLang="zh-CN" smtClean="0">
                <a:latin typeface="Arial" pitchFamily="34" charset="0"/>
              </a:rPr>
              <a:t>SCI</a:t>
            </a:r>
            <a:r>
              <a:rPr lang="zh-CN" altLang="en-US" smtClean="0">
                <a:latin typeface="Arial" pitchFamily="34" charset="0"/>
              </a:rPr>
              <a:t>数据库上直接下载全文，但是相对于其他单一期刊网站来说，</a:t>
            </a:r>
            <a:r>
              <a:rPr lang="en-US" altLang="zh-CN" smtClean="0">
                <a:latin typeface="Arial" pitchFamily="34" charset="0"/>
              </a:rPr>
              <a:t>wos</a:t>
            </a:r>
            <a:r>
              <a:rPr lang="zh-CN" altLang="en-US" smtClean="0">
                <a:latin typeface="Arial" pitchFamily="34" charset="0"/>
              </a:rPr>
              <a:t>平台还是收录了很多期刊或数据库上的优质文献，同时它也可以为大家提供了一些获取全文的方法。</a:t>
            </a:r>
            <a:endParaRPr lang="en-US" smtClean="0">
              <a:latin typeface="Arial" pitchFamily="34" charset="0"/>
            </a:endParaRPr>
          </a:p>
          <a:p>
            <a:endParaRPr lang="en-US" smtClean="0">
              <a:latin typeface="Arial" pitchFamily="34" charset="0"/>
            </a:endParaRPr>
          </a:p>
        </p:txBody>
      </p:sp>
      <p:sp>
        <p:nvSpPr>
          <p:cNvPr id="212996" name="Slide Number Placeholder 3"/>
          <p:cNvSpPr>
            <a:spLocks noGrp="1"/>
          </p:cNvSpPr>
          <p:nvPr>
            <p:ph type="sldNum" sz="quarter" idx="5"/>
          </p:nvPr>
        </p:nvSpPr>
        <p:spPr>
          <a:noFill/>
        </p:spPr>
        <p:txBody>
          <a:bodyPr/>
          <a:lstStyle/>
          <a:p>
            <a:fld id="{658BBF8B-BFB2-44EB-AEC7-FBE124A9FAF9}" type="slidenum">
              <a:rPr lang="en-US" altLang="zh-CN" smtClean="0">
                <a:latin typeface="Arial" pitchFamily="34" charset="0"/>
              </a:rPr>
              <a:pPr/>
              <a:t>81</a:t>
            </a:fld>
            <a:endParaRPr lang="en-US" altLang="zh-CN"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r>
              <a:rPr lang="en-US" smtClean="0">
                <a:latin typeface="Arial" pitchFamily="34" charset="0"/>
              </a:rPr>
              <a:t>OA</a:t>
            </a:r>
            <a:r>
              <a:rPr lang="zh-CN" altLang="en-US" smtClean="0">
                <a:latin typeface="Arial" pitchFamily="34" charset="0"/>
              </a:rPr>
              <a:t>期刊就是开放获取的期刊，大家都可以免费获取。通过对</a:t>
            </a:r>
            <a:r>
              <a:rPr lang="en-US" altLang="zh-CN" smtClean="0">
                <a:latin typeface="Arial" pitchFamily="34" charset="0"/>
              </a:rPr>
              <a:t>OA</a:t>
            </a:r>
            <a:r>
              <a:rPr lang="zh-CN" altLang="en-US" smtClean="0">
                <a:latin typeface="Arial" pitchFamily="34" charset="0"/>
              </a:rPr>
              <a:t>期刊文章的精炼，我们就可以直接在能够免费获取的这些文章里，进行进一步的检索和分析。</a:t>
            </a:r>
            <a:endParaRPr lang="en-US" smtClean="0">
              <a:latin typeface="Arial" pitchFamily="34" charset="0"/>
            </a:endParaRPr>
          </a:p>
        </p:txBody>
      </p:sp>
      <p:sp>
        <p:nvSpPr>
          <p:cNvPr id="214020" name="Slide Number Placeholder 3"/>
          <p:cNvSpPr>
            <a:spLocks noGrp="1"/>
          </p:cNvSpPr>
          <p:nvPr>
            <p:ph type="sldNum" sz="quarter" idx="5"/>
          </p:nvPr>
        </p:nvSpPr>
        <p:spPr>
          <a:noFill/>
        </p:spPr>
        <p:txBody>
          <a:bodyPr/>
          <a:lstStyle/>
          <a:p>
            <a:fld id="{959A3F30-3D45-44B9-9971-3AF5D1A31CB5}" type="slidenum">
              <a:rPr lang="en-US" altLang="zh-CN" smtClean="0">
                <a:latin typeface="Arial" pitchFamily="34" charset="0"/>
              </a:rPr>
              <a:pPr/>
              <a:t>82</a:t>
            </a:fld>
            <a:endParaRPr lang="en-US" altLang="zh-CN"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p:spPr>
        <p:txBody>
          <a:bodyPr/>
          <a:lstStyle/>
          <a:p>
            <a:r>
              <a:rPr lang="zh-CN" altLang="en-US" smtClean="0">
                <a:latin typeface="Arial" pitchFamily="34" charset="0"/>
              </a:rPr>
              <a:t>在分析了这个研究领域之后，我可能会对某一个课题，或者某一个作者很感兴趣，我想要做一个持续地跟踪，但是每一次都需要输入检索式，进行查找检索，看看我关注的课题又有了怎样的新进展，又有哪些人新引用了我关注的那个作者的论文，每一次都做重复性的工作这其实是一件费时费力，又很枯燥乏味的工作。那么怎样才能从这样单一的工作中解脱出来，让我能够将精力投入到更有价值的研究工作中，我想，这其实也是许多科研人员在工作中的一个难言之隐。还有随着时间的积累，我搜集到的论文越来越多，那怎样对它们进行一个有序地管理，让我能很快地找到我当下想要看的那篇文章，这些都是我们在管理文献中遇到的小麻烦，下面我为大家介绍一下</a:t>
            </a:r>
            <a:r>
              <a:rPr lang="en-US" altLang="zh-CN" smtClean="0">
                <a:latin typeface="Arial" pitchFamily="34" charset="0"/>
              </a:rPr>
              <a:t>wos</a:t>
            </a:r>
            <a:r>
              <a:rPr lang="zh-CN" altLang="en-US" smtClean="0">
                <a:latin typeface="Arial" pitchFamily="34" charset="0"/>
              </a:rPr>
              <a:t>平台是如何帮我们解决这些问题的。</a:t>
            </a:r>
            <a:endParaRPr lang="en-US" smtClean="0">
              <a:latin typeface="Arial" pitchFamily="34" charset="0"/>
            </a:endParaRPr>
          </a:p>
        </p:txBody>
      </p:sp>
      <p:sp>
        <p:nvSpPr>
          <p:cNvPr id="215044" name="Slide Number Placeholder 3"/>
          <p:cNvSpPr>
            <a:spLocks noGrp="1"/>
          </p:cNvSpPr>
          <p:nvPr>
            <p:ph type="sldNum" sz="quarter" idx="5"/>
          </p:nvPr>
        </p:nvSpPr>
        <p:spPr>
          <a:noFill/>
        </p:spPr>
        <p:txBody>
          <a:bodyPr/>
          <a:lstStyle/>
          <a:p>
            <a:fld id="{975143CE-BFCE-49CB-A933-996424456599}" type="slidenum">
              <a:rPr lang="en-US" altLang="zh-CN" smtClean="0">
                <a:latin typeface="Arial" pitchFamily="34" charset="0"/>
              </a:rPr>
              <a:pPr/>
              <a:t>85</a:t>
            </a:fld>
            <a:endParaRPr lang="en-US" altLang="zh-CN"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p:spPr>
        <p:txBody>
          <a:bodyPr/>
          <a:lstStyle/>
          <a:p>
            <a:r>
              <a:rPr lang="zh-CN" altLang="en-US" smtClean="0">
                <a:latin typeface="Arial" pitchFamily="34" charset="0"/>
              </a:rPr>
              <a:t>基于对目前一个阶段中一直关注的课题呢，我们不需要每一次都输入检索式去进行手动检索和分析。而是对一组课题创建了固定的检索式，去固定了我想要的文献之后，我去创建一个个性化的功能叫“定题跟踪”，然后我可以让电脑定期自动地给我发送这个课题的最新进展情况。另外，我会关注一些同行或者一些高影响力的作者，我想要知道他的文章最新又被哪些人引用，我同样可以创建一个引文跟踪，那么他的文章最近被哪些人引用了也会自动发到我的邮箱来通知我去查看。下面我们来具体看一下。</a:t>
            </a:r>
            <a:endParaRPr lang="en-US" smtClean="0">
              <a:latin typeface="Arial" pitchFamily="34" charset="0"/>
            </a:endParaRPr>
          </a:p>
        </p:txBody>
      </p:sp>
      <p:sp>
        <p:nvSpPr>
          <p:cNvPr id="216068" name="Slide Number Placeholder 3"/>
          <p:cNvSpPr>
            <a:spLocks noGrp="1"/>
          </p:cNvSpPr>
          <p:nvPr>
            <p:ph type="sldNum" sz="quarter" idx="5"/>
          </p:nvPr>
        </p:nvSpPr>
        <p:spPr>
          <a:noFill/>
        </p:spPr>
        <p:txBody>
          <a:bodyPr/>
          <a:lstStyle/>
          <a:p>
            <a:fld id="{5EBE164F-E8AA-44A5-9EC3-A6D04F959F1E}" type="slidenum">
              <a:rPr lang="en-US" altLang="zh-CN" smtClean="0">
                <a:latin typeface="Arial" pitchFamily="34" charset="0"/>
              </a:rPr>
              <a:pPr/>
              <a:t>86</a:t>
            </a:fld>
            <a:endParaRPr lang="en-US" altLang="zh-CN"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p:spPr>
        <p:txBody>
          <a:bodyPr/>
          <a:lstStyle/>
          <a:p>
            <a:r>
              <a:rPr lang="zh-CN" altLang="en-US" smtClean="0">
                <a:latin typeface="Arial" pitchFamily="34" charset="0"/>
              </a:rPr>
              <a:t>创建引文跟踪之后，只要新文献引用了该文档，</a:t>
            </a:r>
            <a:r>
              <a:rPr lang="en-US" altLang="zh-CN" smtClean="0">
                <a:latin typeface="Arial" pitchFamily="34" charset="0"/>
              </a:rPr>
              <a:t>Thomson Reuters </a:t>
            </a:r>
            <a:r>
              <a:rPr lang="zh-CN" altLang="en-US" smtClean="0">
                <a:latin typeface="Arial" pitchFamily="34" charset="0"/>
              </a:rPr>
              <a:t>就会通过电子邮件通知您。 跟踪服务有效期半年。 您可以随时续订跟踪服务。 汤森路透会在跟踪服务到期前大约两个星期向您发送电子邮件，以提醒您续订跟踪服务。</a:t>
            </a:r>
          </a:p>
        </p:txBody>
      </p:sp>
      <p:sp>
        <p:nvSpPr>
          <p:cNvPr id="217092" name="Slide Number Placeholder 3"/>
          <p:cNvSpPr>
            <a:spLocks noGrp="1"/>
          </p:cNvSpPr>
          <p:nvPr>
            <p:ph type="sldNum" sz="quarter" idx="5"/>
          </p:nvPr>
        </p:nvSpPr>
        <p:spPr>
          <a:noFill/>
        </p:spPr>
        <p:txBody>
          <a:bodyPr/>
          <a:lstStyle/>
          <a:p>
            <a:fld id="{E56E8267-88DC-4BAC-9739-00286269E034}" type="slidenum">
              <a:rPr lang="en-US" altLang="zh-CN" smtClean="0">
                <a:latin typeface="Arial" pitchFamily="34" charset="0"/>
              </a:rPr>
              <a:pPr/>
              <a:t>90</a:t>
            </a:fld>
            <a:endParaRPr lang="en-US" altLang="zh-CN"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p:spPr>
        <p:txBody>
          <a:bodyPr/>
          <a:lstStyle/>
          <a:p>
            <a:r>
              <a:rPr lang="zh-CN" altLang="en-US" smtClean="0">
                <a:latin typeface="Arial" pitchFamily="34" charset="0"/>
              </a:rPr>
              <a:t>那刚刚我们介绍了定题跟踪和引文跟踪，可能你会定期地收到一些文献并把他们下载下来，保存到电脑上，久而久之你会积累许多的文献，尤其是一些老师，他可能在研究生阶段就已经开始积累了许多的参考文献，每一篇文献都有可能作为他未来撰写论文所引用的参考文献，那么我们如何利用网络来帮助我们更高效，更便利地管理这些文献，让我们在写作时很自如地将这些文献加入到我的文章中。下面我来为大家介绍一款文献管理工具</a:t>
            </a:r>
            <a:r>
              <a:rPr lang="en-US" altLang="zh-CN" smtClean="0">
                <a:latin typeface="Arial" pitchFamily="34" charset="0"/>
              </a:rPr>
              <a:t>——endnote</a:t>
            </a:r>
          </a:p>
          <a:p>
            <a:endParaRPr lang="en-US" smtClean="0">
              <a:latin typeface="Arial" pitchFamily="34" charset="0"/>
            </a:endParaRPr>
          </a:p>
        </p:txBody>
      </p:sp>
      <p:sp>
        <p:nvSpPr>
          <p:cNvPr id="218116" name="Slide Number Placeholder 3"/>
          <p:cNvSpPr>
            <a:spLocks noGrp="1"/>
          </p:cNvSpPr>
          <p:nvPr>
            <p:ph type="sldNum" sz="quarter" idx="5"/>
          </p:nvPr>
        </p:nvSpPr>
        <p:spPr>
          <a:noFill/>
        </p:spPr>
        <p:txBody>
          <a:bodyPr/>
          <a:lstStyle/>
          <a:p>
            <a:fld id="{64846924-F33B-4ACA-A2D7-EE8BC3B46191}" type="slidenum">
              <a:rPr lang="en-US" altLang="zh-CN" smtClean="0">
                <a:latin typeface="Arial" pitchFamily="34" charset="0"/>
              </a:rPr>
              <a:pPr/>
              <a:t>91</a:t>
            </a:fld>
            <a:endParaRPr lang="en-US" altLang="zh-CN"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p:spPr>
        <p:txBody>
          <a:bodyPr/>
          <a:lstStyle/>
          <a:p>
            <a:r>
              <a:rPr lang="en-US" altLang="zh-CN" smtClean="0">
                <a:latin typeface="Arial" pitchFamily="34" charset="0"/>
              </a:rPr>
              <a:t>Endnote online</a:t>
            </a:r>
            <a:r>
              <a:rPr lang="zh-CN" altLang="en-US" smtClean="0">
                <a:latin typeface="Arial" pitchFamily="34" charset="0"/>
              </a:rPr>
              <a:t>版是免费的，现在大家普遍用的单机版都是盗版。</a:t>
            </a:r>
            <a:r>
              <a:rPr lang="en-US" altLang="zh-CN" smtClean="0">
                <a:latin typeface="Arial" pitchFamily="34" charset="0"/>
              </a:rPr>
              <a:t>Endnote</a:t>
            </a:r>
            <a:r>
              <a:rPr lang="zh-CN" altLang="en-US" smtClean="0">
                <a:latin typeface="Arial" pitchFamily="34" charset="0"/>
              </a:rPr>
              <a:t>的功能主要分为三个方面，首先是收集文献，我们在</a:t>
            </a:r>
            <a:r>
              <a:rPr lang="en-US" altLang="zh-CN" smtClean="0">
                <a:latin typeface="Arial" pitchFamily="34" charset="0"/>
              </a:rPr>
              <a:t>web of science</a:t>
            </a:r>
            <a:r>
              <a:rPr lang="zh-CN" altLang="en-US" smtClean="0">
                <a:latin typeface="Arial" pitchFamily="34" charset="0"/>
              </a:rPr>
              <a:t>选取想要保存下来的文献，</a:t>
            </a:r>
            <a:endParaRPr lang="en-US" smtClean="0">
              <a:latin typeface="Arial" pitchFamily="34" charset="0"/>
            </a:endParaRPr>
          </a:p>
        </p:txBody>
      </p:sp>
      <p:sp>
        <p:nvSpPr>
          <p:cNvPr id="219140" name="Slide Number Placeholder 3"/>
          <p:cNvSpPr>
            <a:spLocks noGrp="1"/>
          </p:cNvSpPr>
          <p:nvPr>
            <p:ph type="sldNum" sz="quarter" idx="5"/>
          </p:nvPr>
        </p:nvSpPr>
        <p:spPr>
          <a:noFill/>
        </p:spPr>
        <p:txBody>
          <a:bodyPr/>
          <a:lstStyle/>
          <a:p>
            <a:fld id="{88C44F8E-D185-4945-80D0-5EF89E4C4A56}" type="slidenum">
              <a:rPr lang="en-US" altLang="zh-CN" smtClean="0">
                <a:latin typeface="Arial" pitchFamily="34" charset="0"/>
              </a:rPr>
              <a:pPr/>
              <a:t>92</a:t>
            </a:fld>
            <a:endParaRPr lang="en-US" altLang="zh-CN"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幻灯片图像占位符 1"/>
          <p:cNvSpPr>
            <a:spLocks noGrp="1" noRot="1" noChangeAspect="1" noTextEdit="1"/>
          </p:cNvSpPr>
          <p:nvPr>
            <p:ph type="sldImg"/>
          </p:nvPr>
        </p:nvSpPr>
        <p:spPr>
          <a:ln/>
        </p:spPr>
      </p:sp>
      <p:sp>
        <p:nvSpPr>
          <p:cNvPr id="220163" name="备注占位符 2"/>
          <p:cNvSpPr>
            <a:spLocks noGrp="1"/>
          </p:cNvSpPr>
          <p:nvPr>
            <p:ph type="body" idx="1"/>
          </p:nvPr>
        </p:nvSpPr>
        <p:spPr>
          <a:noFill/>
          <a:ln/>
        </p:spPr>
        <p:txBody>
          <a:bodyPr/>
          <a:lstStyle/>
          <a:p>
            <a:r>
              <a:rPr lang="zh-CN" altLang="en-US" smtClean="0">
                <a:latin typeface="Arial" pitchFamily="34" charset="0"/>
              </a:rPr>
              <a:t>首先我们需要在</a:t>
            </a:r>
            <a:r>
              <a:rPr lang="en-US" altLang="zh-CN" smtClean="0">
                <a:latin typeface="Arial" pitchFamily="34" charset="0"/>
              </a:rPr>
              <a:t>endnote</a:t>
            </a:r>
            <a:r>
              <a:rPr lang="zh-CN" altLang="en-US" smtClean="0">
                <a:latin typeface="Arial" pitchFamily="34" charset="0"/>
              </a:rPr>
              <a:t>网络版注册一个个人账户，这样就可以在网上创建即时的个人图书馆，我们可以从全球的数据库我们可以通过输入关键词在我已收入的文献库中进行快速查找，同时我们还可以对我已收入的文献进行归纳和分类，从而有效地组织管理手头的参考文献</a:t>
            </a:r>
            <a:endParaRPr lang="en-US" altLang="zh-CN" smtClean="0">
              <a:latin typeface="Arial" pitchFamily="34" charset="0"/>
            </a:endParaRPr>
          </a:p>
          <a:p>
            <a:endParaRPr lang="zh-CN" altLang="en-US" smtClean="0">
              <a:latin typeface="Arial" pitchFamily="34" charset="0"/>
            </a:endParaRPr>
          </a:p>
        </p:txBody>
      </p:sp>
      <p:sp>
        <p:nvSpPr>
          <p:cNvPr id="220164" name="灯片编号占位符 3"/>
          <p:cNvSpPr>
            <a:spLocks noGrp="1"/>
          </p:cNvSpPr>
          <p:nvPr>
            <p:ph type="sldNum" sz="quarter" idx="5"/>
          </p:nvPr>
        </p:nvSpPr>
        <p:spPr>
          <a:noFill/>
        </p:spPr>
        <p:txBody>
          <a:bodyPr/>
          <a:lstStyle/>
          <a:p>
            <a:fld id="{1C31AE1E-19C7-44CD-825B-CD0C5BE3A81D}" type="slidenum">
              <a:rPr lang="en-US" altLang="zh-CN" smtClean="0">
                <a:latin typeface="Arial" pitchFamily="34" charset="0"/>
              </a:rPr>
              <a:pPr/>
              <a:t>94</a:t>
            </a:fld>
            <a:endParaRPr lang="en-US" altLang="zh-CN"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p:spPr>
        <p:txBody>
          <a:bodyPr/>
          <a:lstStyle/>
          <a:p>
            <a:r>
              <a:rPr lang="zh-CN" altLang="en-US" smtClean="0">
                <a:latin typeface="Arial" pitchFamily="34" charset="0"/>
              </a:rPr>
              <a:t>当然我们不仅可以导入</a:t>
            </a:r>
            <a:r>
              <a:rPr lang="en-US" altLang="zh-CN" smtClean="0">
                <a:latin typeface="Arial" pitchFamily="34" charset="0"/>
              </a:rPr>
              <a:t>web of science</a:t>
            </a:r>
            <a:r>
              <a:rPr lang="zh-CN" altLang="en-US" smtClean="0">
                <a:latin typeface="Arial" pitchFamily="34" charset="0"/>
              </a:rPr>
              <a:t>平台上的文献，我们还可以从第三方平台进行文献的导入，只是他需要多一个步骤，就是先将从第三方导出的文献，以</a:t>
            </a:r>
            <a:r>
              <a:rPr lang="en-US" altLang="zh-CN" smtClean="0">
                <a:latin typeface="Arial" pitchFamily="34" charset="0"/>
              </a:rPr>
              <a:t>endnote</a:t>
            </a:r>
            <a:r>
              <a:rPr lang="zh-CN" altLang="en-US" smtClean="0">
                <a:latin typeface="Arial" pitchFamily="34" charset="0"/>
              </a:rPr>
              <a:t>格式保存到电脑上，再从电脑中导入到</a:t>
            </a:r>
            <a:r>
              <a:rPr lang="en-US" altLang="zh-CN" smtClean="0">
                <a:latin typeface="Arial" pitchFamily="34" charset="0"/>
              </a:rPr>
              <a:t>endnote</a:t>
            </a:r>
            <a:r>
              <a:rPr lang="zh-CN" altLang="en-US" smtClean="0">
                <a:latin typeface="Arial" pitchFamily="34" charset="0"/>
              </a:rPr>
              <a:t>网络版。</a:t>
            </a:r>
            <a:endParaRPr lang="en-US" smtClean="0">
              <a:latin typeface="Arial" pitchFamily="34" charset="0"/>
            </a:endParaRPr>
          </a:p>
        </p:txBody>
      </p:sp>
      <p:sp>
        <p:nvSpPr>
          <p:cNvPr id="221188" name="Slide Number Placeholder 3"/>
          <p:cNvSpPr>
            <a:spLocks noGrp="1"/>
          </p:cNvSpPr>
          <p:nvPr>
            <p:ph type="sldNum" sz="quarter" idx="5"/>
          </p:nvPr>
        </p:nvSpPr>
        <p:spPr>
          <a:noFill/>
        </p:spPr>
        <p:txBody>
          <a:bodyPr/>
          <a:lstStyle/>
          <a:p>
            <a:fld id="{C46D13B0-9E3C-4E2F-B260-4E8286F56540}" type="slidenum">
              <a:rPr lang="en-US" altLang="zh-CN" smtClean="0">
                <a:latin typeface="Arial" pitchFamily="34" charset="0"/>
              </a:rPr>
              <a:pPr/>
              <a:t>95</a:t>
            </a:fld>
            <a:endParaRPr lang="en-US" altLang="zh-CN"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幻灯片图像占位符 1"/>
          <p:cNvSpPr>
            <a:spLocks noGrp="1" noRot="1" noChangeAspect="1" noTextEdit="1"/>
          </p:cNvSpPr>
          <p:nvPr>
            <p:ph type="sldImg"/>
          </p:nvPr>
        </p:nvSpPr>
        <p:spPr>
          <a:ln/>
        </p:spPr>
      </p:sp>
      <p:sp>
        <p:nvSpPr>
          <p:cNvPr id="165891" name="备注占位符 2"/>
          <p:cNvSpPr>
            <a:spLocks noGrp="1"/>
          </p:cNvSpPr>
          <p:nvPr>
            <p:ph type="body" idx="1"/>
          </p:nvPr>
        </p:nvSpPr>
        <p:spPr>
          <a:noFill/>
          <a:ln/>
        </p:spPr>
        <p:txBody>
          <a:bodyPr/>
          <a:lstStyle/>
          <a:p>
            <a:pPr>
              <a:spcBef>
                <a:spcPct val="0"/>
              </a:spcBef>
            </a:pPr>
            <a:endParaRPr lang="zh-CN" altLang="en-US" smtClean="0">
              <a:latin typeface="Arial" pitchFamily="34" charset="0"/>
            </a:endParaRPr>
          </a:p>
        </p:txBody>
      </p:sp>
      <p:sp>
        <p:nvSpPr>
          <p:cNvPr id="165892" name="灯片编号占位符 3"/>
          <p:cNvSpPr>
            <a:spLocks noGrp="1"/>
          </p:cNvSpPr>
          <p:nvPr>
            <p:ph type="sldNum" sz="quarter" idx="5"/>
          </p:nvPr>
        </p:nvSpPr>
        <p:spPr>
          <a:noFill/>
        </p:spPr>
        <p:txBody>
          <a:bodyPr/>
          <a:lstStyle/>
          <a:p>
            <a:fld id="{C16A5050-BC46-4646-A5CD-DAC67CCB113F}" type="slidenum">
              <a:rPr lang="en-US" altLang="zh-CN" smtClean="0">
                <a:latin typeface="Arial" pitchFamily="34" charset="0"/>
              </a:rPr>
              <a:pPr/>
              <a:t>15</a:t>
            </a:fld>
            <a:endParaRPr lang="en-US" altLang="zh-CN"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p:spPr>
        <p:txBody>
          <a:bodyPr/>
          <a:lstStyle/>
          <a:p>
            <a:r>
              <a:rPr lang="zh-CN" altLang="en-US" smtClean="0">
                <a:latin typeface="Arial" pitchFamily="34" charset="0"/>
              </a:rPr>
              <a:t>在写作过程中格式是一个特别需要注意的问题，特别是参考文献的格式。</a:t>
            </a:r>
            <a:endParaRPr lang="en-US" smtClean="0">
              <a:latin typeface="Arial" pitchFamily="34" charset="0"/>
            </a:endParaRPr>
          </a:p>
        </p:txBody>
      </p:sp>
      <p:sp>
        <p:nvSpPr>
          <p:cNvPr id="222212" name="Slide Number Placeholder 3"/>
          <p:cNvSpPr>
            <a:spLocks noGrp="1"/>
          </p:cNvSpPr>
          <p:nvPr>
            <p:ph type="sldNum" sz="quarter" idx="5"/>
          </p:nvPr>
        </p:nvSpPr>
        <p:spPr>
          <a:noFill/>
        </p:spPr>
        <p:txBody>
          <a:bodyPr/>
          <a:lstStyle/>
          <a:p>
            <a:fld id="{AA9C1214-072E-4408-A7AA-1E8F8E2AFF64}" type="slidenum">
              <a:rPr lang="en-US" altLang="zh-CN" smtClean="0">
                <a:latin typeface="Arial" pitchFamily="34" charset="0"/>
              </a:rPr>
              <a:pPr/>
              <a:t>104</a:t>
            </a:fld>
            <a:endParaRPr lang="en-US" altLang="zh-CN"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p:spPr>
        <p:txBody>
          <a:bodyPr/>
          <a:lstStyle/>
          <a:p>
            <a:pPr eaLnBrk="1" hangingPunct="1">
              <a:spcBef>
                <a:spcPct val="0"/>
              </a:spcBef>
            </a:pPr>
            <a:r>
              <a:rPr lang="zh-CN" altLang="en-US" smtClean="0">
                <a:latin typeface="Arial" pitchFamily="34" charset="0"/>
              </a:rPr>
              <a:t>参考文献格式的正确与否直接关系着我们文章投稿的成功率</a:t>
            </a:r>
            <a:endParaRPr lang="en-US" altLang="zh-CN" smtClean="0">
              <a:latin typeface="Arial" pitchFamily="34" charset="0"/>
            </a:endParaRPr>
          </a:p>
          <a:p>
            <a:pPr eaLnBrk="1" hangingPunct="1">
              <a:spcBef>
                <a:spcPct val="0"/>
              </a:spcBef>
            </a:pPr>
            <a:r>
              <a:rPr lang="en-US" altLang="zh-CN" smtClean="0">
                <a:latin typeface="Arial" pitchFamily="34" charset="0"/>
              </a:rPr>
              <a:t>Nature</a:t>
            </a:r>
            <a:r>
              <a:rPr lang="zh-CN" altLang="en-US" smtClean="0">
                <a:latin typeface="Arial" pitchFamily="34" charset="0"/>
              </a:rPr>
              <a:t>案例</a:t>
            </a:r>
            <a:endParaRPr lang="en-US" altLang="zh-CN" smtClean="0">
              <a:latin typeface="Arial" pitchFamily="34" charset="0"/>
            </a:endParaRPr>
          </a:p>
          <a:p>
            <a:pPr eaLnBrk="1" hangingPunct="1">
              <a:spcBef>
                <a:spcPct val="0"/>
              </a:spcBef>
            </a:pPr>
            <a:r>
              <a:rPr lang="zh-CN" altLang="en-US" smtClean="0">
                <a:latin typeface="Arial" pitchFamily="34" charset="0"/>
              </a:rPr>
              <a:t>试想一下编辑每天收到很多文章的投稿，一篇文章如果连参考文献的格式都不对，其文章质量可想而知，通常不会送外审，直接毙掉。因此参考文献格式正确是文章成功发表的先决条件。当前不同的期刊对参考文献格式的要求不一，即使是同一个期刊对文献、图书、博硕士论文等引用格式的要求也不尽相同。我们怎么样才能省时省力地正确引用参考文献呢？</a:t>
            </a:r>
            <a:endParaRPr lang="en-US" altLang="zh-CN" smtClean="0">
              <a:latin typeface="Arial" pitchFamily="34" charset="0"/>
            </a:endParaRPr>
          </a:p>
          <a:p>
            <a:pPr eaLnBrk="1" hangingPunct="1">
              <a:spcBef>
                <a:spcPct val="0"/>
              </a:spcBef>
            </a:pPr>
            <a:r>
              <a:rPr lang="en-US" altLang="zh-CN" smtClean="0">
                <a:latin typeface="Arial" pitchFamily="34" charset="0"/>
              </a:rPr>
              <a:t>Endnote Web</a:t>
            </a:r>
            <a:r>
              <a:rPr lang="zh-CN" altLang="en-US" smtClean="0">
                <a:latin typeface="Arial" pitchFamily="34" charset="0"/>
              </a:rPr>
              <a:t>边写边引用 </a:t>
            </a:r>
          </a:p>
        </p:txBody>
      </p:sp>
      <p:sp>
        <p:nvSpPr>
          <p:cNvPr id="223236" name="Slide Number Placeholder 3"/>
          <p:cNvSpPr>
            <a:spLocks noGrp="1"/>
          </p:cNvSpPr>
          <p:nvPr>
            <p:ph type="sldNum" sz="quarter" idx="5"/>
          </p:nvPr>
        </p:nvSpPr>
        <p:spPr>
          <a:noFill/>
        </p:spPr>
        <p:txBody>
          <a:bodyPr/>
          <a:lstStyle/>
          <a:p>
            <a:fld id="{E489E95D-AFCC-4E20-9DD3-55413051A881}" type="slidenum">
              <a:rPr lang="en-US" altLang="zh-CN" smtClean="0">
                <a:latin typeface="Arial" pitchFamily="34" charset="0"/>
              </a:rPr>
              <a:pPr/>
              <a:t>105</a:t>
            </a:fld>
            <a:endParaRPr lang="en-US" altLang="zh-CN"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p:spPr>
        <p:txBody>
          <a:bodyPr/>
          <a:lstStyle/>
          <a:p>
            <a:r>
              <a:rPr lang="zh-CN" altLang="en-US" smtClean="0">
                <a:latin typeface="Arial" pitchFamily="34" charset="0"/>
              </a:rPr>
              <a:t>在</a:t>
            </a:r>
            <a:r>
              <a:rPr lang="en-US" altLang="zh-CN" smtClean="0">
                <a:latin typeface="Arial" pitchFamily="34" charset="0"/>
              </a:rPr>
              <a:t>endnote</a:t>
            </a:r>
            <a:r>
              <a:rPr lang="zh-CN" altLang="en-US" smtClean="0">
                <a:latin typeface="Arial" pitchFamily="34" charset="0"/>
              </a:rPr>
              <a:t>网络版有一个小插件叫做</a:t>
            </a:r>
            <a:r>
              <a:rPr lang="en-US" altLang="zh-CN" smtClean="0">
                <a:latin typeface="Arial" pitchFamily="34" charset="0"/>
              </a:rPr>
              <a:t>cite while write</a:t>
            </a:r>
            <a:r>
              <a:rPr lang="zh-CN" altLang="en-US" smtClean="0">
                <a:latin typeface="Arial" pitchFamily="34" charset="0"/>
              </a:rPr>
              <a:t>，就是边写作边引用 </a:t>
            </a:r>
            <a:endParaRPr lang="en-US" altLang="zh-CN" smtClean="0">
              <a:latin typeface="Arial" pitchFamily="34" charset="0"/>
            </a:endParaRPr>
          </a:p>
          <a:p>
            <a:r>
              <a:rPr lang="zh-CN" altLang="en-US" smtClean="0">
                <a:latin typeface="Arial" pitchFamily="34" charset="0"/>
              </a:rPr>
              <a:t>编写论文时，可以方便地查找和插入引文</a:t>
            </a:r>
            <a:endParaRPr lang="en-US" smtClean="0">
              <a:latin typeface="Arial" pitchFamily="34" charset="0"/>
            </a:endParaRPr>
          </a:p>
        </p:txBody>
      </p:sp>
      <p:sp>
        <p:nvSpPr>
          <p:cNvPr id="224260" name="Slide Number Placeholder 3"/>
          <p:cNvSpPr>
            <a:spLocks noGrp="1"/>
          </p:cNvSpPr>
          <p:nvPr>
            <p:ph type="sldNum" sz="quarter" idx="5"/>
          </p:nvPr>
        </p:nvSpPr>
        <p:spPr>
          <a:noFill/>
        </p:spPr>
        <p:txBody>
          <a:bodyPr/>
          <a:lstStyle/>
          <a:p>
            <a:fld id="{5088581F-AB2F-4981-859C-75AC7811D8BF}" type="slidenum">
              <a:rPr lang="en-US" altLang="zh-CN" smtClean="0">
                <a:latin typeface="Arial" pitchFamily="34" charset="0"/>
              </a:rPr>
              <a:pPr/>
              <a:t>106</a:t>
            </a:fld>
            <a:endParaRPr lang="en-US" altLang="zh-CN"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p:spPr>
        <p:txBody>
          <a:bodyPr/>
          <a:lstStyle/>
          <a:p>
            <a:r>
              <a:rPr lang="zh-CN" altLang="en-US" smtClean="0">
                <a:latin typeface="Arial" pitchFamily="34" charset="0"/>
              </a:rPr>
              <a:t>我们点进之后就会出现一个提示框，就可以进行一个简单的安装，把这个插件安装到你的</a:t>
            </a:r>
            <a:r>
              <a:rPr lang="en-US" altLang="zh-CN" smtClean="0">
                <a:latin typeface="Arial" pitchFamily="34" charset="0"/>
              </a:rPr>
              <a:t>word</a:t>
            </a:r>
            <a:r>
              <a:rPr lang="zh-CN" altLang="en-US" smtClean="0">
                <a:latin typeface="Arial" pitchFamily="34" charset="0"/>
              </a:rPr>
              <a:t>中，</a:t>
            </a:r>
            <a:endParaRPr lang="en-US" smtClean="0">
              <a:latin typeface="Arial" pitchFamily="34" charset="0"/>
            </a:endParaRPr>
          </a:p>
        </p:txBody>
      </p:sp>
      <p:sp>
        <p:nvSpPr>
          <p:cNvPr id="225284" name="Slide Number Placeholder 3"/>
          <p:cNvSpPr>
            <a:spLocks noGrp="1"/>
          </p:cNvSpPr>
          <p:nvPr>
            <p:ph type="sldNum" sz="quarter" idx="5"/>
          </p:nvPr>
        </p:nvSpPr>
        <p:spPr>
          <a:noFill/>
        </p:spPr>
        <p:txBody>
          <a:bodyPr/>
          <a:lstStyle/>
          <a:p>
            <a:fld id="{E3E71401-D303-4B05-BC19-0C6BDF3E409B}" type="slidenum">
              <a:rPr lang="en-US" altLang="zh-CN" smtClean="0">
                <a:latin typeface="Arial" pitchFamily="34" charset="0"/>
              </a:rPr>
              <a:pPr/>
              <a:t>107</a:t>
            </a:fld>
            <a:endParaRPr lang="en-US" altLang="zh-CN"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p:spPr>
        <p:txBody>
          <a:bodyPr/>
          <a:lstStyle/>
          <a:p>
            <a:r>
              <a:rPr lang="zh-CN" altLang="en-US" smtClean="0">
                <a:latin typeface="Arial" pitchFamily="34" charset="0"/>
              </a:rPr>
              <a:t>然后这个插件就可以无缝连接到你的</a:t>
            </a:r>
            <a:r>
              <a:rPr lang="en-US" altLang="zh-CN" smtClean="0">
                <a:latin typeface="Arial" pitchFamily="34" charset="0"/>
              </a:rPr>
              <a:t>word</a:t>
            </a:r>
            <a:r>
              <a:rPr lang="zh-CN" altLang="en-US" smtClean="0">
                <a:latin typeface="Arial" pitchFamily="34" charset="0"/>
              </a:rPr>
              <a:t>文档中，这个时候我们可以看到</a:t>
            </a:r>
            <a:r>
              <a:rPr lang="en-US" altLang="zh-CN" smtClean="0">
                <a:latin typeface="Arial" pitchFamily="34" charset="0"/>
              </a:rPr>
              <a:t>word</a:t>
            </a:r>
            <a:r>
              <a:rPr lang="zh-CN" altLang="en-US" smtClean="0">
                <a:latin typeface="Arial" pitchFamily="34" charset="0"/>
              </a:rPr>
              <a:t>文档中多了一个</a:t>
            </a:r>
            <a:r>
              <a:rPr lang="en-US" altLang="zh-CN" smtClean="0">
                <a:latin typeface="Arial" pitchFamily="34" charset="0"/>
              </a:rPr>
              <a:t>endnote web</a:t>
            </a:r>
            <a:r>
              <a:rPr lang="zh-CN" altLang="en-US" smtClean="0">
                <a:latin typeface="Arial" pitchFamily="34" charset="0"/>
              </a:rPr>
              <a:t>一栏，里面包括很多细分的功能。比如我在写文章的时候基于一些理论，我需要引用一篇文献，这时我就可以点击</a:t>
            </a:r>
            <a:r>
              <a:rPr lang="en-US" altLang="zh-CN" smtClean="0">
                <a:latin typeface="Arial" pitchFamily="34" charset="0"/>
              </a:rPr>
              <a:t>find citation</a:t>
            </a:r>
            <a:r>
              <a:rPr lang="zh-CN" altLang="en-US" smtClean="0">
                <a:latin typeface="Arial" pitchFamily="34" charset="0"/>
              </a:rPr>
              <a:t>，“查找”操作可检索您文献库中所有参考文献的所有字段。</a:t>
            </a:r>
            <a:endParaRPr lang="en-US" smtClean="0">
              <a:latin typeface="Arial" pitchFamily="34" charset="0"/>
            </a:endParaRPr>
          </a:p>
          <a:p>
            <a:endParaRPr lang="en-US" smtClean="0">
              <a:latin typeface="Arial" pitchFamily="34" charset="0"/>
            </a:endParaRPr>
          </a:p>
        </p:txBody>
      </p:sp>
      <p:sp>
        <p:nvSpPr>
          <p:cNvPr id="226308" name="Slide Number Placeholder 3"/>
          <p:cNvSpPr>
            <a:spLocks noGrp="1"/>
          </p:cNvSpPr>
          <p:nvPr>
            <p:ph type="sldNum" sz="quarter" idx="5"/>
          </p:nvPr>
        </p:nvSpPr>
        <p:spPr>
          <a:noFill/>
        </p:spPr>
        <p:txBody>
          <a:bodyPr/>
          <a:lstStyle/>
          <a:p>
            <a:fld id="{3ABE9A90-6AB3-418F-8D98-821E49CFD549}" type="slidenum">
              <a:rPr lang="en-US" altLang="zh-CN" smtClean="0">
                <a:latin typeface="Arial" pitchFamily="34" charset="0"/>
              </a:rPr>
              <a:pPr/>
              <a:t>108</a:t>
            </a:fld>
            <a:endParaRPr lang="en-US" altLang="zh-CN"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p:spPr>
        <p:txBody>
          <a:bodyPr/>
          <a:lstStyle/>
          <a:p>
            <a:r>
              <a:rPr lang="zh-CN" altLang="en-US" smtClean="0">
                <a:latin typeface="Arial" pitchFamily="34" charset="0"/>
              </a:rPr>
              <a:t>我不需要退出再进入</a:t>
            </a:r>
            <a:r>
              <a:rPr lang="en-US" altLang="zh-CN" smtClean="0">
                <a:latin typeface="Arial" pitchFamily="34" charset="0"/>
              </a:rPr>
              <a:t>endnote</a:t>
            </a:r>
            <a:r>
              <a:rPr lang="zh-CN" altLang="en-US" smtClean="0">
                <a:latin typeface="Arial" pitchFamily="34" charset="0"/>
              </a:rPr>
              <a:t>，它直接就出现一个对话框，我在空格处输入文献的作者名字</a:t>
            </a:r>
            <a:endParaRPr lang="en-US" smtClean="0">
              <a:latin typeface="Arial" pitchFamily="34" charset="0"/>
            </a:endParaRPr>
          </a:p>
        </p:txBody>
      </p:sp>
      <p:sp>
        <p:nvSpPr>
          <p:cNvPr id="227332" name="Slide Number Placeholder 3"/>
          <p:cNvSpPr>
            <a:spLocks noGrp="1"/>
          </p:cNvSpPr>
          <p:nvPr>
            <p:ph type="sldNum" sz="quarter" idx="5"/>
          </p:nvPr>
        </p:nvSpPr>
        <p:spPr>
          <a:noFill/>
        </p:spPr>
        <p:txBody>
          <a:bodyPr/>
          <a:lstStyle/>
          <a:p>
            <a:fld id="{98582F9C-4123-4AB4-8A7E-C4192A220D2B}" type="slidenum">
              <a:rPr lang="en-US" altLang="zh-CN" smtClean="0">
                <a:latin typeface="Arial" pitchFamily="34" charset="0"/>
              </a:rPr>
              <a:pPr/>
              <a:t>109</a:t>
            </a:fld>
            <a:endParaRPr lang="en-US" altLang="zh-CN"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p:spPr>
        <p:txBody>
          <a:bodyPr/>
          <a:lstStyle/>
          <a:p>
            <a:r>
              <a:rPr lang="zh-CN" altLang="en-US" smtClean="0">
                <a:latin typeface="Arial" pitchFamily="34" charset="0"/>
              </a:rPr>
              <a:t>此时，</a:t>
            </a:r>
            <a:r>
              <a:rPr lang="en-US" altLang="zh-CN" smtClean="0">
                <a:latin typeface="Arial" pitchFamily="34" charset="0"/>
              </a:rPr>
              <a:t>endnote web</a:t>
            </a:r>
            <a:r>
              <a:rPr lang="zh-CN" altLang="en-US" smtClean="0">
                <a:latin typeface="Arial" pitchFamily="34" charset="0"/>
              </a:rPr>
              <a:t>就可以帮我提取这个作者所写的所有文章，我选择其中我想要插入的那篇文献之后点击</a:t>
            </a:r>
            <a:r>
              <a:rPr lang="en-US" altLang="zh-CN" smtClean="0">
                <a:latin typeface="Arial" pitchFamily="34" charset="0"/>
              </a:rPr>
              <a:t>insert</a:t>
            </a:r>
            <a:r>
              <a:rPr lang="zh-CN" altLang="en-US" smtClean="0">
                <a:latin typeface="Arial" pitchFamily="34" charset="0"/>
              </a:rPr>
              <a:t>插入</a:t>
            </a:r>
            <a:endParaRPr lang="en-US" smtClean="0">
              <a:latin typeface="Arial" pitchFamily="34" charset="0"/>
            </a:endParaRPr>
          </a:p>
        </p:txBody>
      </p:sp>
      <p:sp>
        <p:nvSpPr>
          <p:cNvPr id="228356" name="Slide Number Placeholder 3"/>
          <p:cNvSpPr>
            <a:spLocks noGrp="1"/>
          </p:cNvSpPr>
          <p:nvPr>
            <p:ph type="sldNum" sz="quarter" idx="5"/>
          </p:nvPr>
        </p:nvSpPr>
        <p:spPr>
          <a:noFill/>
        </p:spPr>
        <p:txBody>
          <a:bodyPr/>
          <a:lstStyle/>
          <a:p>
            <a:fld id="{785C5FF6-6FF3-4849-B04D-1C99918E4280}" type="slidenum">
              <a:rPr lang="en-US" altLang="zh-CN" smtClean="0">
                <a:latin typeface="Arial" pitchFamily="34" charset="0"/>
              </a:rPr>
              <a:pPr/>
              <a:t>110</a:t>
            </a:fld>
            <a:endParaRPr lang="en-US" altLang="zh-CN"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p:spPr>
        <p:txBody>
          <a:bodyPr/>
          <a:lstStyle/>
          <a:p>
            <a:r>
              <a:rPr lang="zh-CN" altLang="en-US" smtClean="0">
                <a:latin typeface="Arial" pitchFamily="34" charset="0"/>
              </a:rPr>
              <a:t>我们可以看到在这段的末尾出现一个</a:t>
            </a:r>
            <a:r>
              <a:rPr lang="en-US" altLang="zh-CN" smtClean="0">
                <a:latin typeface="Arial" pitchFamily="34" charset="0"/>
              </a:rPr>
              <a:t>1</a:t>
            </a:r>
            <a:r>
              <a:rPr lang="zh-CN" altLang="en-US" smtClean="0">
                <a:latin typeface="Arial" pitchFamily="34" charset="0"/>
              </a:rPr>
              <a:t>的字样，同理我们还可以插入脚注和尾注。，那么这就是文中参考文献</a:t>
            </a:r>
          </a:p>
        </p:txBody>
      </p:sp>
      <p:sp>
        <p:nvSpPr>
          <p:cNvPr id="229380" name="Slide Number Placeholder 3"/>
          <p:cNvSpPr>
            <a:spLocks noGrp="1"/>
          </p:cNvSpPr>
          <p:nvPr>
            <p:ph type="sldNum" sz="quarter" idx="5"/>
          </p:nvPr>
        </p:nvSpPr>
        <p:spPr>
          <a:noFill/>
        </p:spPr>
        <p:txBody>
          <a:bodyPr/>
          <a:lstStyle/>
          <a:p>
            <a:fld id="{7EBF8A0E-4B38-430C-B460-B206C118FE20}" type="slidenum">
              <a:rPr lang="en-US" altLang="zh-CN" smtClean="0">
                <a:latin typeface="Arial" pitchFamily="34" charset="0"/>
              </a:rPr>
              <a:pPr/>
              <a:t>111</a:t>
            </a:fld>
            <a:endParaRPr lang="en-US" altLang="zh-CN"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p:spPr>
        <p:txBody>
          <a:bodyPr/>
          <a:lstStyle/>
          <a:p>
            <a:r>
              <a:rPr lang="zh-CN" altLang="en-US" smtClean="0">
                <a:latin typeface="Arial" pitchFamily="34" charset="0"/>
              </a:rPr>
              <a:t>那么文后参考文献呢，它会以你所选择的期刊的参考文献格式来显示。</a:t>
            </a:r>
            <a:endParaRPr lang="en-US" smtClean="0">
              <a:latin typeface="Arial" pitchFamily="34" charset="0"/>
            </a:endParaRPr>
          </a:p>
        </p:txBody>
      </p:sp>
      <p:sp>
        <p:nvSpPr>
          <p:cNvPr id="230404" name="Slide Number Placeholder 3"/>
          <p:cNvSpPr>
            <a:spLocks noGrp="1"/>
          </p:cNvSpPr>
          <p:nvPr>
            <p:ph type="sldNum" sz="quarter" idx="5"/>
          </p:nvPr>
        </p:nvSpPr>
        <p:spPr>
          <a:noFill/>
        </p:spPr>
        <p:txBody>
          <a:bodyPr/>
          <a:lstStyle/>
          <a:p>
            <a:fld id="{E295D71C-FF43-4304-8C19-5D4D3732C679}" type="slidenum">
              <a:rPr lang="en-US" altLang="zh-CN" smtClean="0">
                <a:latin typeface="Arial" pitchFamily="34" charset="0"/>
              </a:rPr>
              <a:pPr/>
              <a:t>112</a:t>
            </a:fld>
            <a:endParaRPr lang="en-US" altLang="zh-CN"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p:spPr>
        <p:txBody>
          <a:bodyPr/>
          <a:lstStyle/>
          <a:p>
            <a:r>
              <a:rPr lang="zh-CN" altLang="en-US" smtClean="0">
                <a:latin typeface="Arial" pitchFamily="34" charset="0"/>
              </a:rPr>
              <a:t>那么后面无论你加多少篇参考文献，它都可以有序地进行排列。</a:t>
            </a:r>
            <a:endParaRPr lang="en-US" altLang="zh-CN" smtClean="0">
              <a:latin typeface="Arial" pitchFamily="34" charset="0"/>
            </a:endParaRPr>
          </a:p>
          <a:p>
            <a:endParaRPr lang="en-US" smtClean="0">
              <a:latin typeface="Arial" pitchFamily="34" charset="0"/>
            </a:endParaRPr>
          </a:p>
        </p:txBody>
      </p:sp>
      <p:sp>
        <p:nvSpPr>
          <p:cNvPr id="231428" name="Slide Number Placeholder 3"/>
          <p:cNvSpPr>
            <a:spLocks noGrp="1"/>
          </p:cNvSpPr>
          <p:nvPr>
            <p:ph type="sldNum" sz="quarter" idx="5"/>
          </p:nvPr>
        </p:nvSpPr>
        <p:spPr>
          <a:noFill/>
        </p:spPr>
        <p:txBody>
          <a:bodyPr/>
          <a:lstStyle/>
          <a:p>
            <a:fld id="{9D7ACB21-F9EC-4487-A8C5-0747024D928A}" type="slidenum">
              <a:rPr lang="en-US" altLang="zh-CN" smtClean="0">
                <a:latin typeface="Arial" pitchFamily="34" charset="0"/>
              </a:rPr>
              <a:pPr/>
              <a:t>113</a:t>
            </a:fld>
            <a:endParaRPr lang="en-US" altLang="zh-CN"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pPr eaLnBrk="1" hangingPunct="1">
              <a:spcBef>
                <a:spcPct val="0"/>
              </a:spcBef>
            </a:pPr>
            <a:r>
              <a:rPr lang="zh-CN" altLang="en-US" smtClean="0">
                <a:latin typeface="Arial" pitchFamily="34" charset="0"/>
              </a:rPr>
              <a:t>既然</a:t>
            </a:r>
            <a:r>
              <a:rPr lang="en-US" altLang="zh-CN" smtClean="0">
                <a:latin typeface="Arial" pitchFamily="34" charset="0"/>
              </a:rPr>
              <a:t>WOS</a:t>
            </a:r>
            <a:r>
              <a:rPr lang="zh-CN" altLang="en-US" smtClean="0">
                <a:latin typeface="Arial" pitchFamily="34" charset="0"/>
              </a:rPr>
              <a:t>对我们的研究有如此大的帮助，它又具有哪些特点呢？</a:t>
            </a:r>
            <a:endParaRPr lang="en-US" altLang="zh-CN" smtClean="0">
              <a:latin typeface="Arial" pitchFamily="34" charset="0"/>
            </a:endParaRPr>
          </a:p>
          <a:p>
            <a:pPr eaLnBrk="1" hangingPunct="1">
              <a:spcBef>
                <a:spcPct val="0"/>
              </a:spcBef>
            </a:pPr>
            <a:r>
              <a:rPr lang="zh-CN" altLang="en-US" smtClean="0">
                <a:latin typeface="Arial" pitchFamily="34" charset="0"/>
              </a:rPr>
              <a:t>接下来我们通过四个维度认识一下</a:t>
            </a:r>
            <a:r>
              <a:rPr lang="en-US" altLang="zh-CN" smtClean="0">
                <a:latin typeface="Arial" pitchFamily="34" charset="0"/>
              </a:rPr>
              <a:t>Web of Science</a:t>
            </a:r>
          </a:p>
        </p:txBody>
      </p:sp>
      <p:sp>
        <p:nvSpPr>
          <p:cNvPr id="166916" name="Slide Number Placeholder 3"/>
          <p:cNvSpPr>
            <a:spLocks noGrp="1"/>
          </p:cNvSpPr>
          <p:nvPr>
            <p:ph type="sldNum" sz="quarter" idx="5"/>
          </p:nvPr>
        </p:nvSpPr>
        <p:spPr>
          <a:noFill/>
        </p:spPr>
        <p:txBody>
          <a:bodyPr/>
          <a:lstStyle/>
          <a:p>
            <a:fld id="{F86F05AE-0700-49D9-8427-A658CEF1FD68}" type="slidenum">
              <a:rPr lang="en-US" altLang="zh-CN" smtClean="0">
                <a:latin typeface="Arial" pitchFamily="34" charset="0"/>
              </a:rPr>
              <a:pPr/>
              <a:t>20</a:t>
            </a:fld>
            <a:endParaRPr lang="en-US" altLang="zh-CN"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r>
              <a:rPr lang="en-US" altLang="zh-CN" smtClean="0">
                <a:latin typeface="Arial" pitchFamily="34" charset="0"/>
              </a:rPr>
              <a:t>Endnote</a:t>
            </a:r>
            <a:r>
              <a:rPr lang="zh-CN" altLang="en-US" smtClean="0">
                <a:latin typeface="Arial" pitchFamily="34" charset="0"/>
              </a:rPr>
              <a:t>里面包含了</a:t>
            </a:r>
            <a:r>
              <a:rPr lang="en-US" altLang="zh-CN" smtClean="0">
                <a:latin typeface="Arial" pitchFamily="34" charset="0"/>
              </a:rPr>
              <a:t>3000</a:t>
            </a:r>
            <a:r>
              <a:rPr lang="zh-CN" altLang="en-US" smtClean="0">
                <a:latin typeface="Arial" pitchFamily="34" charset="0"/>
              </a:rPr>
              <a:t>多个参考文献格式，多数都为期刊名称所代表的，我在</a:t>
            </a:r>
            <a:r>
              <a:rPr lang="en-US" altLang="zh-CN" smtClean="0">
                <a:latin typeface="Arial" pitchFamily="34" charset="0"/>
              </a:rPr>
              <a:t>style</a:t>
            </a:r>
            <a:r>
              <a:rPr lang="zh-CN" altLang="en-US" smtClean="0">
                <a:latin typeface="Arial" pitchFamily="34" charset="0"/>
              </a:rPr>
              <a:t>中选择期刊名称，就是选择了这个期刊所代表的参考文献格式，比如目前我是准备投稿</a:t>
            </a:r>
            <a:r>
              <a:rPr lang="en-US" altLang="zh-CN" smtClean="0">
                <a:latin typeface="Arial" pitchFamily="34" charset="0"/>
              </a:rPr>
              <a:t>IEEE</a:t>
            </a:r>
            <a:r>
              <a:rPr lang="zh-CN" altLang="en-US" smtClean="0">
                <a:latin typeface="Arial" pitchFamily="34" charset="0"/>
              </a:rPr>
              <a:t>的期刊，那我不准备投</a:t>
            </a:r>
            <a:r>
              <a:rPr lang="en-US" altLang="zh-CN" smtClean="0">
                <a:latin typeface="Arial" pitchFamily="34" charset="0"/>
              </a:rPr>
              <a:t>IEEE</a:t>
            </a:r>
            <a:r>
              <a:rPr lang="zh-CN" altLang="en-US" smtClean="0">
                <a:latin typeface="Arial" pitchFamily="34" charset="0"/>
              </a:rPr>
              <a:t>了，我准备去投其他的期刊，它的参考文献格式大不相同，那我不需要一个一个手动去改，我只要在</a:t>
            </a:r>
            <a:r>
              <a:rPr lang="en-US" altLang="zh-CN" smtClean="0">
                <a:latin typeface="Arial" pitchFamily="34" charset="0"/>
              </a:rPr>
              <a:t>style</a:t>
            </a:r>
            <a:r>
              <a:rPr lang="zh-CN" altLang="en-US" smtClean="0">
                <a:latin typeface="Arial" pitchFamily="34" charset="0"/>
              </a:rPr>
              <a:t>中</a:t>
            </a:r>
            <a:r>
              <a:rPr lang="en-US" altLang="zh-CN" smtClean="0">
                <a:latin typeface="Arial" pitchFamily="34" charset="0"/>
              </a:rPr>
              <a:t>select another style</a:t>
            </a:r>
            <a:r>
              <a:rPr lang="zh-CN" altLang="en-US" smtClean="0">
                <a:latin typeface="Arial" pitchFamily="34" charset="0"/>
              </a:rPr>
              <a:t>，选择新的期刊名称，</a:t>
            </a:r>
            <a:endParaRPr lang="en-US" smtClean="0">
              <a:latin typeface="Arial" pitchFamily="34" charset="0"/>
            </a:endParaRPr>
          </a:p>
        </p:txBody>
      </p:sp>
      <p:sp>
        <p:nvSpPr>
          <p:cNvPr id="232452" name="Slide Number Placeholder 3"/>
          <p:cNvSpPr>
            <a:spLocks noGrp="1"/>
          </p:cNvSpPr>
          <p:nvPr>
            <p:ph type="sldNum" sz="quarter" idx="5"/>
          </p:nvPr>
        </p:nvSpPr>
        <p:spPr>
          <a:noFill/>
        </p:spPr>
        <p:txBody>
          <a:bodyPr/>
          <a:lstStyle/>
          <a:p>
            <a:fld id="{42724FBD-A113-4180-A235-D6344D7C801A}" type="slidenum">
              <a:rPr lang="en-US" altLang="zh-CN" smtClean="0">
                <a:latin typeface="Arial" pitchFamily="34" charset="0"/>
              </a:rPr>
              <a:pPr/>
              <a:t>114</a:t>
            </a:fld>
            <a:endParaRPr lang="en-US" altLang="zh-CN"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p:spPr>
        <p:txBody>
          <a:bodyPr/>
          <a:lstStyle/>
          <a:p>
            <a:r>
              <a:rPr lang="zh-CN" altLang="en-US" smtClean="0">
                <a:latin typeface="Arial" pitchFamily="34" charset="0"/>
              </a:rPr>
              <a:t>大家来看左侧是我之前的</a:t>
            </a:r>
            <a:r>
              <a:rPr lang="en-US" altLang="zh-CN" smtClean="0">
                <a:latin typeface="Arial" pitchFamily="34" charset="0"/>
              </a:rPr>
              <a:t>IEEE</a:t>
            </a:r>
            <a:r>
              <a:rPr lang="zh-CN" altLang="en-US" smtClean="0">
                <a:latin typeface="Arial" pitchFamily="34" charset="0"/>
              </a:rPr>
              <a:t>的参考文献格式，那么在选择了新的期刊</a:t>
            </a:r>
            <a:r>
              <a:rPr lang="en-US" altLang="zh-CN" smtClean="0">
                <a:latin typeface="Arial" pitchFamily="34" charset="0"/>
              </a:rPr>
              <a:t>style</a:t>
            </a:r>
            <a:r>
              <a:rPr lang="zh-CN" altLang="en-US" smtClean="0">
                <a:latin typeface="Arial" pitchFamily="34" charset="0"/>
              </a:rPr>
              <a:t>之后呢，我左侧所有的参考文献一键格式化成为新期刊的格式</a:t>
            </a:r>
            <a:endParaRPr lang="en-US" smtClean="0">
              <a:latin typeface="Arial" pitchFamily="34" charset="0"/>
            </a:endParaRPr>
          </a:p>
        </p:txBody>
      </p:sp>
      <p:sp>
        <p:nvSpPr>
          <p:cNvPr id="233476" name="Slide Number Placeholder 3"/>
          <p:cNvSpPr>
            <a:spLocks noGrp="1"/>
          </p:cNvSpPr>
          <p:nvPr>
            <p:ph type="sldNum" sz="quarter" idx="5"/>
          </p:nvPr>
        </p:nvSpPr>
        <p:spPr>
          <a:noFill/>
        </p:spPr>
        <p:txBody>
          <a:bodyPr/>
          <a:lstStyle/>
          <a:p>
            <a:fld id="{225C053A-5084-4B0B-BEC0-0E337BD4C821}" type="slidenum">
              <a:rPr lang="en-US" altLang="zh-CN" smtClean="0">
                <a:latin typeface="Arial" pitchFamily="34" charset="0"/>
              </a:rPr>
              <a:pPr/>
              <a:t>115</a:t>
            </a:fld>
            <a:endParaRPr lang="en-US" altLang="zh-CN"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94402346-CA5B-4D6B-99B4-79B1CF9E3645}" type="slidenum">
              <a:rPr lang="en-US" altLang="zh-CN" smtClean="0">
                <a:latin typeface="Arial" pitchFamily="34" charset="0"/>
              </a:rPr>
              <a:pPr/>
              <a:t>116</a:t>
            </a:fld>
            <a:endParaRPr lang="en-US" altLang="zh-CN" smtClean="0">
              <a:latin typeface="Arial" pitchFamily="34"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xfrm>
            <a:off x="914400" y="4344988"/>
            <a:ext cx="5029200" cy="4113212"/>
          </a:xfrm>
          <a:noFill/>
          <a:ln/>
        </p:spPr>
        <p:txBody>
          <a:bodyPr/>
          <a:lstStyle/>
          <a:p>
            <a:pPr eaLnBrk="1" hangingPunct="1"/>
            <a:r>
              <a:rPr lang="zh-CN" altLang="en-US" smtClean="0">
                <a:latin typeface="Arial" pitchFamily="34" charset="0"/>
              </a:rPr>
              <a:t>直接在文字处理过程中插入参考文献</a:t>
            </a:r>
            <a:r>
              <a:rPr lang="en-US" altLang="zh-CN" smtClean="0">
                <a:latin typeface="Arial" pitchFamily="34" charset="0"/>
              </a:rPr>
              <a:t>,</a:t>
            </a:r>
            <a:r>
              <a:rPr lang="zh-CN" altLang="en-US" smtClean="0">
                <a:latin typeface="Arial" pitchFamily="34" charset="0"/>
              </a:rPr>
              <a:t>并按要求自动调整引用顺序</a:t>
            </a:r>
            <a:r>
              <a:rPr lang="en-US" altLang="zh-CN" smtClean="0">
                <a:latin typeface="Arial" pitchFamily="34" charset="0"/>
              </a:rPr>
              <a:t>,</a:t>
            </a:r>
            <a:r>
              <a:rPr lang="zh-CN" altLang="en-US" smtClean="0">
                <a:latin typeface="Arial" pitchFamily="34" charset="0"/>
              </a:rPr>
              <a:t>可根据投稿期刊的不同要求快速修改参考文献的引用并生成规定格式的参考文献列表</a:t>
            </a:r>
            <a:r>
              <a:rPr lang="en-US" altLang="zh-CN" smtClean="0">
                <a:latin typeface="Arial" pitchFamily="34" charset="0"/>
              </a:rPr>
              <a:t>. </a:t>
            </a:r>
          </a:p>
          <a:p>
            <a:pPr eaLnBrk="1" hangingPunct="1"/>
            <a:r>
              <a:rPr lang="zh-CN" altLang="en-US" smtClean="0">
                <a:latin typeface="Arial" pitchFamily="34" charset="0"/>
              </a:rPr>
              <a:t>软件优点： </a:t>
            </a:r>
          </a:p>
          <a:p>
            <a:pPr eaLnBrk="1" hangingPunct="1"/>
            <a:r>
              <a:rPr lang="en-US" altLang="zh-CN" smtClean="0">
                <a:latin typeface="Arial" pitchFamily="34" charset="0"/>
              </a:rPr>
              <a:t>1</a:t>
            </a:r>
            <a:r>
              <a:rPr lang="zh-CN" altLang="en-US" smtClean="0">
                <a:latin typeface="Arial" pitchFamily="34" charset="0"/>
              </a:rPr>
              <a:t>、 杂志的要求自动生产参考文献，所以在写文章的时候你再也不要考虑如何根据杂志的要求进行排版了。 </a:t>
            </a:r>
            <a:r>
              <a:rPr lang="en-US" altLang="zh-CN" smtClean="0">
                <a:latin typeface="Arial" pitchFamily="34" charset="0"/>
              </a:rPr>
              <a:t>2</a:t>
            </a:r>
            <a:r>
              <a:rPr lang="zh-CN" altLang="en-US" smtClean="0">
                <a:latin typeface="Arial" pitchFamily="34" charset="0"/>
              </a:rPr>
              <a:t>、随时调整参考文献的格式。使用这些软件可以在需要的时候随时调整参考文献的格式。 </a:t>
            </a:r>
            <a:r>
              <a:rPr lang="en-US" altLang="zh-CN" smtClean="0">
                <a:latin typeface="Arial" pitchFamily="34" charset="0"/>
              </a:rPr>
              <a:t>3</a:t>
            </a:r>
            <a:r>
              <a:rPr lang="zh-CN" altLang="en-US" smtClean="0">
                <a:latin typeface="Arial" pitchFamily="34" charset="0"/>
              </a:rPr>
              <a:t>、方便自己查找文献。可以把自己读过的参考文献全部输入到</a:t>
            </a:r>
            <a:r>
              <a:rPr lang="en-US" altLang="zh-CN" smtClean="0">
                <a:latin typeface="Arial" pitchFamily="34" charset="0"/>
              </a:rPr>
              <a:t>Endnote</a:t>
            </a:r>
            <a:r>
              <a:rPr lang="zh-CN" altLang="en-US" smtClean="0">
                <a:latin typeface="Arial" pitchFamily="34" charset="0"/>
              </a:rPr>
              <a:t>里头，这样在查找的时候就非常方便。 </a:t>
            </a:r>
            <a:r>
              <a:rPr lang="en-US" altLang="zh-CN" smtClean="0">
                <a:latin typeface="Arial" pitchFamily="34" charset="0"/>
              </a:rPr>
              <a:t>4</a:t>
            </a:r>
            <a:r>
              <a:rPr lang="zh-CN" altLang="en-US" smtClean="0">
                <a:latin typeface="Arial" pitchFamily="34" charset="0"/>
              </a:rPr>
              <a:t>、 参考文献库一经建立，以后在不同文章中作引用时，既不需重新录入参考文献，也不需仔细地人工调整参考文献的格式。而且参考文献很多情况下可以直接从网上下载导入至库中，很方便。可谓一劳永逸。 </a:t>
            </a:r>
            <a:r>
              <a:rPr lang="en-US" altLang="zh-CN" smtClean="0">
                <a:latin typeface="Arial" pitchFamily="34" charset="0"/>
              </a:rPr>
              <a:t>5</a:t>
            </a:r>
            <a:r>
              <a:rPr lang="zh-CN" altLang="en-US" smtClean="0">
                <a:latin typeface="Arial" pitchFamily="34" charset="0"/>
              </a:rPr>
              <a:t>、对文章中的引用进行增、删、改以及位置调整都会自动重新排好序。文章中引用处的形式</a:t>
            </a:r>
            <a:r>
              <a:rPr lang="en-US" altLang="zh-CN" smtClean="0">
                <a:latin typeface="Arial" pitchFamily="34" charset="0"/>
              </a:rPr>
              <a:t>(</a:t>
            </a:r>
            <a:r>
              <a:rPr lang="zh-CN" altLang="en-US" smtClean="0">
                <a:latin typeface="Arial" pitchFamily="34" charset="0"/>
              </a:rPr>
              <a:t>如数字标号外加中括号的形式，或者是作者名加年代的形式，等等</a:t>
            </a:r>
            <a:r>
              <a:rPr lang="en-US" altLang="zh-CN" smtClean="0">
                <a:latin typeface="Arial" pitchFamily="34" charset="0"/>
              </a:rPr>
              <a:t>) </a:t>
            </a:r>
            <a:r>
              <a:rPr lang="zh-CN" altLang="en-US" smtClean="0">
                <a:latin typeface="Arial" pitchFamily="34" charset="0"/>
              </a:rPr>
              <a:t>以及文章后面参考文献列表的格式都可自动随意调整。这对修改退稿准备另投它刊时特别有用。 </a:t>
            </a:r>
            <a:r>
              <a:rPr lang="en-US" altLang="zh-CN" smtClean="0">
                <a:latin typeface="Arial" pitchFamily="34" charset="0"/>
              </a:rPr>
              <a:t>6</a:t>
            </a:r>
            <a:r>
              <a:rPr lang="zh-CN" altLang="en-US" smtClean="0">
                <a:latin typeface="Arial" pitchFamily="34" charset="0"/>
              </a:rPr>
              <a:t>、 </a:t>
            </a:r>
            <a:r>
              <a:rPr lang="en-US" altLang="zh-CN" smtClean="0">
                <a:latin typeface="Arial" pitchFamily="34" charset="0"/>
              </a:rPr>
              <a:t>EndNote</a:t>
            </a:r>
            <a:r>
              <a:rPr lang="zh-CN" altLang="en-US" smtClean="0">
                <a:latin typeface="Arial" pitchFamily="34" charset="0"/>
              </a:rPr>
              <a:t>处理中文有点问题，主要是显示不正确，但其功能不受影响。实际上，真正的不方便之处在于中英文混合引用的时候。这时，由于习惯不同，中英文文献格式会出再混乱。比如，某个文献的多位中文作者排列时出现类似“刘某某</a:t>
            </a:r>
            <a:r>
              <a:rPr lang="en-US" altLang="zh-CN" smtClean="0">
                <a:latin typeface="Arial" pitchFamily="34" charset="0"/>
              </a:rPr>
              <a:t>,</a:t>
            </a:r>
            <a:r>
              <a:rPr lang="zh-CN" altLang="en-US" smtClean="0">
                <a:latin typeface="Arial" pitchFamily="34" charset="0"/>
              </a:rPr>
              <a:t>张某某</a:t>
            </a:r>
            <a:r>
              <a:rPr lang="en-US" altLang="zh-CN" smtClean="0">
                <a:latin typeface="Arial" pitchFamily="34" charset="0"/>
              </a:rPr>
              <a:t>,et al”</a:t>
            </a:r>
            <a:r>
              <a:rPr lang="zh-CN" altLang="en-US" smtClean="0">
                <a:latin typeface="Arial" pitchFamily="34" charset="0"/>
              </a:rPr>
              <a:t>字样而不是中文习惯里的“刘某某、张某某，等”字样。 </a:t>
            </a:r>
            <a:r>
              <a:rPr lang="en-US" altLang="zh-CN" smtClean="0">
                <a:latin typeface="Arial" pitchFamily="34" charset="0"/>
              </a:rPr>
              <a:t>7</a:t>
            </a:r>
            <a:r>
              <a:rPr lang="zh-CN" altLang="en-US" smtClean="0">
                <a:latin typeface="Arial" pitchFamily="34" charset="0"/>
              </a:rPr>
              <a:t>、与</a:t>
            </a:r>
            <a:r>
              <a:rPr lang="en-US" altLang="zh-CN" smtClean="0">
                <a:latin typeface="Arial" pitchFamily="34" charset="0"/>
              </a:rPr>
              <a:t>WORD</a:t>
            </a:r>
            <a:r>
              <a:rPr lang="zh-CN" altLang="en-US" smtClean="0">
                <a:latin typeface="Arial" pitchFamily="34" charset="0"/>
              </a:rPr>
              <a:t>的真正协同功能。安装了</a:t>
            </a:r>
            <a:r>
              <a:rPr lang="en-US" altLang="zh-CN" smtClean="0">
                <a:latin typeface="Arial" pitchFamily="34" charset="0"/>
              </a:rPr>
              <a:t>EN</a:t>
            </a:r>
            <a:r>
              <a:rPr lang="zh-CN" altLang="en-US" smtClean="0">
                <a:latin typeface="Arial" pitchFamily="34" charset="0"/>
              </a:rPr>
              <a:t>后，自动在</a:t>
            </a:r>
            <a:r>
              <a:rPr lang="en-US" altLang="zh-CN" smtClean="0">
                <a:latin typeface="Arial" pitchFamily="34" charset="0"/>
              </a:rPr>
              <a:t>WORD</a:t>
            </a:r>
            <a:r>
              <a:rPr lang="zh-CN" altLang="en-US" smtClean="0">
                <a:latin typeface="Arial" pitchFamily="34" charset="0"/>
              </a:rPr>
              <a:t>中建立了一个新的工具栏，我们在写作时最常用的几项功能都只需简单点击这个工具栏即可。 </a:t>
            </a:r>
          </a:p>
          <a:p>
            <a:pPr eaLnBrk="1" hangingPunct="1"/>
            <a:endParaRPr lang="en-US" altLang="zh-CN"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p:spPr>
        <p:txBody>
          <a:bodyPr/>
          <a:lstStyle/>
          <a:p>
            <a:r>
              <a:rPr lang="zh-CN" altLang="en-US" smtClean="0">
                <a:latin typeface="Arial" pitchFamily="34" charset="0"/>
              </a:rPr>
              <a:t>那么在完成写作的工作之后，我们就进入到了投稿的环节，对于投</a:t>
            </a:r>
            <a:r>
              <a:rPr lang="en-US" altLang="zh-CN" smtClean="0">
                <a:latin typeface="Arial" pitchFamily="34" charset="0"/>
              </a:rPr>
              <a:t>SCI</a:t>
            </a:r>
            <a:r>
              <a:rPr lang="zh-CN" altLang="en-US" smtClean="0">
                <a:latin typeface="Arial" pitchFamily="34" charset="0"/>
              </a:rPr>
              <a:t>期刊论文呢，我们经常因投向了不合适的期刊会遭遇以下几种情况。</a:t>
            </a:r>
            <a:endParaRPr lang="en-US" smtClean="0">
              <a:latin typeface="Arial" pitchFamily="34" charset="0"/>
            </a:endParaRPr>
          </a:p>
        </p:txBody>
      </p:sp>
      <p:sp>
        <p:nvSpPr>
          <p:cNvPr id="235524" name="Slide Number Placeholder 3"/>
          <p:cNvSpPr>
            <a:spLocks noGrp="1"/>
          </p:cNvSpPr>
          <p:nvPr>
            <p:ph type="sldNum" sz="quarter" idx="5"/>
          </p:nvPr>
        </p:nvSpPr>
        <p:spPr>
          <a:noFill/>
        </p:spPr>
        <p:txBody>
          <a:bodyPr/>
          <a:lstStyle/>
          <a:p>
            <a:fld id="{4F344A26-6B49-415E-A4ED-A0D8F439BEA9}" type="slidenum">
              <a:rPr lang="en-US" altLang="zh-CN" smtClean="0">
                <a:latin typeface="Arial" pitchFamily="34" charset="0"/>
              </a:rPr>
              <a:pPr/>
              <a:t>118</a:t>
            </a:fld>
            <a:endParaRPr lang="en-US" altLang="zh-CN"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p:spPr>
        <p:txBody>
          <a:bodyPr/>
          <a:lstStyle/>
          <a:p>
            <a:r>
              <a:rPr lang="zh-CN" altLang="en-US" smtClean="0">
                <a:latin typeface="Arial" pitchFamily="34" charset="0"/>
              </a:rPr>
              <a:t>因此如何选择合适的投稿期刊，对于我们每一个研究者，在科研工作的最后一个流程中是最为关注的一个问题。我们平时都会通过哪些方式来进行投稿呢？</a:t>
            </a:r>
            <a:endParaRPr lang="en-US" altLang="zh-CN" smtClean="0">
              <a:latin typeface="Arial" pitchFamily="34" charset="0"/>
            </a:endParaRPr>
          </a:p>
          <a:p>
            <a:endParaRPr lang="en-US" smtClean="0">
              <a:latin typeface="Arial" pitchFamily="34" charset="0"/>
            </a:endParaRPr>
          </a:p>
        </p:txBody>
      </p:sp>
      <p:sp>
        <p:nvSpPr>
          <p:cNvPr id="236548" name="Slide Number Placeholder 3"/>
          <p:cNvSpPr>
            <a:spLocks noGrp="1"/>
          </p:cNvSpPr>
          <p:nvPr>
            <p:ph type="sldNum" sz="quarter" idx="5"/>
          </p:nvPr>
        </p:nvSpPr>
        <p:spPr>
          <a:noFill/>
        </p:spPr>
        <p:txBody>
          <a:bodyPr/>
          <a:lstStyle/>
          <a:p>
            <a:fld id="{2DEEF25F-6982-4462-8EE9-8AF5409BC192}" type="slidenum">
              <a:rPr lang="en-US" altLang="zh-CN" smtClean="0">
                <a:latin typeface="Arial" pitchFamily="34" charset="0"/>
              </a:rPr>
              <a:pPr/>
              <a:t>119</a:t>
            </a:fld>
            <a:endParaRPr lang="en-US" altLang="zh-CN"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r>
              <a:rPr lang="zh-CN" altLang="en-US" smtClean="0">
                <a:latin typeface="Arial" pitchFamily="34" charset="0"/>
              </a:rPr>
              <a:t>点击来源出版物，我们就能够看到下方的列表是中国研究者在基因测序这个领域中投稿最多的期刊。如果我们想进一步看一下，究竟有哪些文章投稿到这个期刊，我们就选定这个期刊，点击查看记录。</a:t>
            </a:r>
            <a:endParaRPr lang="en-US" smtClean="0">
              <a:latin typeface="Arial" pitchFamily="34" charset="0"/>
            </a:endParaRPr>
          </a:p>
        </p:txBody>
      </p:sp>
      <p:sp>
        <p:nvSpPr>
          <p:cNvPr id="237572" name="Slide Number Placeholder 3"/>
          <p:cNvSpPr>
            <a:spLocks noGrp="1"/>
          </p:cNvSpPr>
          <p:nvPr>
            <p:ph type="sldNum" sz="quarter" idx="5"/>
          </p:nvPr>
        </p:nvSpPr>
        <p:spPr>
          <a:noFill/>
        </p:spPr>
        <p:txBody>
          <a:bodyPr/>
          <a:lstStyle/>
          <a:p>
            <a:fld id="{28B529E9-1828-4C43-BEC5-33488350B792}" type="slidenum">
              <a:rPr lang="en-US" altLang="zh-CN" smtClean="0">
                <a:latin typeface="Arial" pitchFamily="34" charset="0"/>
              </a:rPr>
              <a:pPr/>
              <a:t>121</a:t>
            </a:fld>
            <a:endParaRPr lang="en-US" altLang="zh-CN"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p:spPr>
        <p:txBody>
          <a:bodyPr/>
          <a:lstStyle/>
          <a:p>
            <a:r>
              <a:rPr lang="zh-CN" altLang="en-US" smtClean="0">
                <a:latin typeface="Arial" pitchFamily="34" charset="0"/>
              </a:rPr>
              <a:t>如果我们想看一下某一个期刊的影响因子和学科内排名等内容呢，我们就选择一篇文章进入到全纪录页面，点击查看期刊信息，就能够看到这个期刊的影响因子以及</a:t>
            </a:r>
            <a:r>
              <a:rPr lang="en-US" altLang="zh-CN" smtClean="0">
                <a:latin typeface="Arial" pitchFamily="34" charset="0"/>
              </a:rPr>
              <a:t>JCR</a:t>
            </a:r>
            <a:r>
              <a:rPr lang="zh-CN" altLang="en-US" smtClean="0">
                <a:latin typeface="Arial" pitchFamily="34" charset="0"/>
              </a:rPr>
              <a:t>分区。这时我们还可以进入到</a:t>
            </a:r>
            <a:r>
              <a:rPr lang="en-US" altLang="zh-CN" smtClean="0">
                <a:latin typeface="Arial" pitchFamily="34" charset="0"/>
              </a:rPr>
              <a:t>JCR</a:t>
            </a:r>
            <a:r>
              <a:rPr lang="zh-CN" altLang="en-US" smtClean="0">
                <a:latin typeface="Arial" pitchFamily="34" charset="0"/>
              </a:rPr>
              <a:t>数据库去了解更多的信息</a:t>
            </a:r>
            <a:endParaRPr lang="en-US" smtClean="0">
              <a:latin typeface="Arial" pitchFamily="34" charset="0"/>
            </a:endParaRPr>
          </a:p>
        </p:txBody>
      </p:sp>
      <p:sp>
        <p:nvSpPr>
          <p:cNvPr id="238596" name="Slide Number Placeholder 3"/>
          <p:cNvSpPr>
            <a:spLocks noGrp="1"/>
          </p:cNvSpPr>
          <p:nvPr>
            <p:ph type="sldNum" sz="quarter" idx="5"/>
          </p:nvPr>
        </p:nvSpPr>
        <p:spPr>
          <a:noFill/>
        </p:spPr>
        <p:txBody>
          <a:bodyPr/>
          <a:lstStyle/>
          <a:p>
            <a:fld id="{FD37AE3F-D28A-4619-A43E-CCDFA7EC6BDE}" type="slidenum">
              <a:rPr lang="en-US" altLang="zh-CN" smtClean="0">
                <a:latin typeface="Arial" pitchFamily="34" charset="0"/>
              </a:rPr>
              <a:pPr/>
              <a:t>123</a:t>
            </a:fld>
            <a:endParaRPr lang="en-US" altLang="zh-CN"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p:spPr>
        <p:txBody>
          <a:bodyPr/>
          <a:lstStyle/>
          <a:p>
            <a:r>
              <a:rPr lang="en-US" smtClean="0">
                <a:latin typeface="Arial" pitchFamily="34" charset="0"/>
              </a:rPr>
              <a:t>Focus on desired subject categories, enabling you to review journal titles and key performance indicators in the category;</a:t>
            </a:r>
          </a:p>
          <a:p>
            <a:r>
              <a:rPr lang="en-US" smtClean="0">
                <a:latin typeface="Arial" pitchFamily="34" charset="0"/>
              </a:rPr>
              <a:t>Recognize trending journals in key research categories; </a:t>
            </a:r>
          </a:p>
          <a:p>
            <a:r>
              <a:rPr lang="en-US" smtClean="0">
                <a:latin typeface="Arial" pitchFamily="34" charset="0"/>
              </a:rPr>
              <a:t>Identify the ideal journal in which to publish your forthcoming research; </a:t>
            </a:r>
          </a:p>
          <a:p>
            <a:endParaRPr lang="en-US" smtClean="0">
              <a:latin typeface="Arial" pitchFamily="34" charset="0"/>
            </a:endParaRPr>
          </a:p>
        </p:txBody>
      </p:sp>
      <p:sp>
        <p:nvSpPr>
          <p:cNvPr id="239620" name="Slide Number Placeholder 3"/>
          <p:cNvSpPr>
            <a:spLocks noGrp="1"/>
          </p:cNvSpPr>
          <p:nvPr>
            <p:ph type="sldNum" sz="quarter" idx="5"/>
          </p:nvPr>
        </p:nvSpPr>
        <p:spPr>
          <a:noFill/>
        </p:spPr>
        <p:txBody>
          <a:bodyPr/>
          <a:lstStyle/>
          <a:p>
            <a:fld id="{935D5F10-B10F-49E0-AF69-D8A2AF553B4F}" type="slidenum">
              <a:rPr lang="en-US" altLang="zh-CN" smtClean="0">
                <a:latin typeface="Arial" pitchFamily="34" charset="0"/>
              </a:rPr>
              <a:pPr/>
              <a:t>124</a:t>
            </a:fld>
            <a:endParaRPr lang="en-US" altLang="zh-CN"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幻灯片图像占位符 1"/>
          <p:cNvSpPr>
            <a:spLocks noGrp="1" noRot="1" noChangeAspect="1" noTextEdit="1"/>
          </p:cNvSpPr>
          <p:nvPr>
            <p:ph type="sldImg"/>
          </p:nvPr>
        </p:nvSpPr>
        <p:spPr>
          <a:ln/>
        </p:spPr>
      </p:sp>
      <p:sp>
        <p:nvSpPr>
          <p:cNvPr id="240643" name="备注占位符 2"/>
          <p:cNvSpPr>
            <a:spLocks noGrp="1"/>
          </p:cNvSpPr>
          <p:nvPr>
            <p:ph type="body" idx="1"/>
          </p:nvPr>
        </p:nvSpPr>
        <p:spPr>
          <a:noFill/>
          <a:ln/>
        </p:spPr>
        <p:txBody>
          <a:bodyPr/>
          <a:lstStyle/>
          <a:p>
            <a:r>
              <a:rPr lang="zh-CN" altLang="en-US" smtClean="0">
                <a:latin typeface="Arial" pitchFamily="34" charset="0"/>
              </a:rPr>
              <a:t>最后非常非常感谢大家花了这么久的时间来听我介绍</a:t>
            </a:r>
            <a:r>
              <a:rPr lang="en-US" altLang="zh-CN" smtClean="0">
                <a:latin typeface="Arial" pitchFamily="34" charset="0"/>
              </a:rPr>
              <a:t>WOS</a:t>
            </a:r>
            <a:r>
              <a:rPr lang="zh-CN" altLang="en-US" smtClean="0">
                <a:latin typeface="Arial" pitchFamily="34" charset="0"/>
              </a:rPr>
              <a:t>平台，希望通过我的讲解能够对大家的科学研究提供一定的帮助。</a:t>
            </a:r>
          </a:p>
        </p:txBody>
      </p:sp>
      <p:sp>
        <p:nvSpPr>
          <p:cNvPr id="240644" name="灯片编号占位符 3"/>
          <p:cNvSpPr>
            <a:spLocks noGrp="1"/>
          </p:cNvSpPr>
          <p:nvPr>
            <p:ph type="sldNum" sz="quarter" idx="5"/>
          </p:nvPr>
        </p:nvSpPr>
        <p:spPr>
          <a:noFill/>
        </p:spPr>
        <p:txBody>
          <a:bodyPr/>
          <a:lstStyle/>
          <a:p>
            <a:fld id="{02F51C53-3A10-46A6-94EC-4274523DF2BA}" type="slidenum">
              <a:rPr lang="en-US" altLang="zh-CN" smtClean="0">
                <a:latin typeface="Arial" pitchFamily="34" charset="0"/>
              </a:rPr>
              <a:pPr/>
              <a:t>131</a:t>
            </a:fld>
            <a:endParaRPr lang="en-US" altLang="zh-CN"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r>
              <a:rPr lang="en-US" altLang="zh-CN" smtClean="0">
                <a:latin typeface="Arial" pitchFamily="34" charset="0"/>
              </a:rPr>
              <a:t>Web of Science</a:t>
            </a:r>
            <a:r>
              <a:rPr lang="zh-CN" altLang="en-US" smtClean="0">
                <a:latin typeface="Arial" pitchFamily="34" charset="0"/>
              </a:rPr>
              <a:t>是世界领先的引文数据库，除了它是一个多学科的数据库之外，还覆盖了多种文献类型，主要分为以下期刊、会议、图书以及化学库这几个部分。做科研</a:t>
            </a:r>
            <a:r>
              <a:rPr lang="en-US" altLang="zh-CN" smtClean="0">
                <a:latin typeface="Arial" pitchFamily="34" charset="0"/>
              </a:rPr>
              <a:t>70%</a:t>
            </a:r>
            <a:r>
              <a:rPr lang="zh-CN" altLang="en-US" smtClean="0">
                <a:latin typeface="Arial" pitchFamily="34" charset="0"/>
              </a:rPr>
              <a:t>科学研究的信息是来自期刊，另外</a:t>
            </a:r>
            <a:r>
              <a:rPr lang="en-US" altLang="zh-CN" smtClean="0">
                <a:latin typeface="Arial" pitchFamily="34" charset="0"/>
              </a:rPr>
              <a:t>30%</a:t>
            </a:r>
            <a:r>
              <a:rPr lang="zh-CN" altLang="en-US" smtClean="0">
                <a:latin typeface="Arial" pitchFamily="34" charset="0"/>
              </a:rPr>
              <a:t>大概来自于会议，图书，学位论文，专利等等。在</a:t>
            </a:r>
            <a:r>
              <a:rPr lang="en-US" altLang="zh-CN" smtClean="0">
                <a:latin typeface="Arial" pitchFamily="34" charset="0"/>
              </a:rPr>
              <a:t>wos</a:t>
            </a:r>
            <a:r>
              <a:rPr lang="zh-CN" altLang="en-US" smtClean="0">
                <a:latin typeface="Arial" pitchFamily="34" charset="0"/>
              </a:rPr>
              <a:t>核心合集里面，我们把会议报告，图书研究成果还有与化学领域相关的数据都放到这个平台上，这样争取我们研究者将他用到的各种类型的数据可以一网打尽。这是它的广度的优势。</a:t>
            </a:r>
            <a:endParaRPr lang="en-US" altLang="zh-CN" smtClean="0">
              <a:latin typeface="Arial" pitchFamily="34" charset="0"/>
            </a:endParaRPr>
          </a:p>
          <a:p>
            <a:endParaRPr lang="en-US" smtClean="0">
              <a:latin typeface="Arial" pitchFamily="34" charset="0"/>
            </a:endParaRPr>
          </a:p>
        </p:txBody>
      </p:sp>
      <p:sp>
        <p:nvSpPr>
          <p:cNvPr id="167940" name="Slide Number Placeholder 3"/>
          <p:cNvSpPr>
            <a:spLocks noGrp="1"/>
          </p:cNvSpPr>
          <p:nvPr>
            <p:ph type="sldNum" sz="quarter" idx="5"/>
          </p:nvPr>
        </p:nvSpPr>
        <p:spPr>
          <a:noFill/>
        </p:spPr>
        <p:txBody>
          <a:bodyPr/>
          <a:lstStyle/>
          <a:p>
            <a:fld id="{440FA1C6-0863-411B-AACE-3F68750C7C16}" type="slidenum">
              <a:rPr lang="en-US" altLang="zh-CN" smtClean="0">
                <a:latin typeface="Arial" pitchFamily="34" charset="0"/>
              </a:rPr>
              <a:pPr/>
              <a:t>21</a:t>
            </a:fld>
            <a:endParaRPr lang="en-US" altLang="zh-CN"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pPr eaLnBrk="1" hangingPunct="1">
              <a:spcBef>
                <a:spcPct val="0"/>
              </a:spcBef>
            </a:pPr>
            <a:r>
              <a:rPr lang="zh-CN" altLang="en-US" smtClean="0">
                <a:latin typeface="Arial" pitchFamily="34" charset="0"/>
              </a:rPr>
              <a:t>当前全球大约有</a:t>
            </a:r>
            <a:r>
              <a:rPr lang="en-US" altLang="zh-CN" smtClean="0">
                <a:latin typeface="Arial" pitchFamily="34" charset="0"/>
              </a:rPr>
              <a:t>7</a:t>
            </a:r>
            <a:r>
              <a:rPr lang="zh-CN" altLang="en-US" smtClean="0">
                <a:latin typeface="Arial" pitchFamily="34" charset="0"/>
              </a:rPr>
              <a:t>万余种科技期刊，而</a:t>
            </a:r>
            <a:r>
              <a:rPr lang="en-US" altLang="zh-CN" smtClean="0">
                <a:latin typeface="Arial" pitchFamily="34" charset="0"/>
              </a:rPr>
              <a:t>WOS</a:t>
            </a:r>
            <a:r>
              <a:rPr lang="zh-CN" altLang="en-US" smtClean="0">
                <a:latin typeface="Arial" pitchFamily="34" charset="0"/>
              </a:rPr>
              <a:t>只收录其中的</a:t>
            </a:r>
            <a:r>
              <a:rPr lang="en-US" altLang="zh-CN" smtClean="0">
                <a:latin typeface="Arial" pitchFamily="34" charset="0"/>
              </a:rPr>
              <a:t>12000</a:t>
            </a:r>
            <a:r>
              <a:rPr lang="zh-CN" altLang="en-US" smtClean="0">
                <a:latin typeface="Arial" pitchFamily="34" charset="0"/>
              </a:rPr>
              <a:t>余种世界权威的，高影响力的学术期刊，仅不到其中的</a:t>
            </a:r>
            <a:r>
              <a:rPr lang="en-US" altLang="zh-CN" smtClean="0">
                <a:latin typeface="Arial" pitchFamily="34" charset="0"/>
              </a:rPr>
              <a:t>20%</a:t>
            </a:r>
            <a:r>
              <a:rPr lang="zh-CN" altLang="en-US" smtClean="0">
                <a:latin typeface="Arial" pitchFamily="34" charset="0"/>
              </a:rPr>
              <a:t>，而且每年都会引入新的质量较好的期刊，剔除质量不达标的期刊，由此可见其对质量的严苛。只收录最重要的学术期刊，因此</a:t>
            </a:r>
            <a:r>
              <a:rPr lang="en-US" altLang="zh-CN" smtClean="0">
                <a:latin typeface="Arial" pitchFamily="34" charset="0"/>
              </a:rPr>
              <a:t>wos</a:t>
            </a:r>
            <a:r>
              <a:rPr lang="zh-CN" altLang="en-US" smtClean="0">
                <a:latin typeface="Arial" pitchFamily="34" charset="0"/>
              </a:rPr>
              <a:t>核心合集筛选全球优质的学术资源放到平台上，省去了我们大量阅读文献，挑选优质文章的时间和精力。</a:t>
            </a:r>
          </a:p>
        </p:txBody>
      </p:sp>
      <p:sp>
        <p:nvSpPr>
          <p:cNvPr id="168964" name="Slide Number Placeholder 3"/>
          <p:cNvSpPr>
            <a:spLocks noGrp="1"/>
          </p:cNvSpPr>
          <p:nvPr>
            <p:ph type="sldNum" sz="quarter" idx="5"/>
          </p:nvPr>
        </p:nvSpPr>
        <p:spPr>
          <a:noFill/>
        </p:spPr>
        <p:txBody>
          <a:bodyPr/>
          <a:lstStyle/>
          <a:p>
            <a:fld id="{D28B0662-5458-43A9-8CD6-0D51C2367880}" type="slidenum">
              <a:rPr lang="en-US" altLang="zh-CN" smtClean="0">
                <a:latin typeface="Arial" pitchFamily="34" charset="0"/>
              </a:rPr>
              <a:pPr/>
              <a:t>22</a:t>
            </a:fld>
            <a:endParaRPr lang="en-US" altLang="zh-CN"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latin typeface="Arial" charset="0"/>
              <a:ea typeface="宋体" charset="-122"/>
              <a:cs typeface="+mn-cs"/>
            </a:endParaRPr>
          </a:p>
        </p:txBody>
      </p:sp>
      <p:pic>
        <p:nvPicPr>
          <p:cNvPr id="5" name="Picture 18" descr="tr_hrz_rgb_pos"/>
          <p:cNvPicPr>
            <a:picLocks noChangeAspect="1" noChangeArrowheads="1"/>
          </p:cNvPicPr>
          <p:nvPr/>
        </p:nvPicPr>
        <p:blipFill>
          <a:blip r:embed="rId2"/>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4" descr="technology_leader1"/>
          <p:cNvPicPr>
            <a:picLocks noChangeAspect="1" noChangeArrowheads="1"/>
          </p:cNvPicPr>
          <p:nvPr userDrawn="1"/>
        </p:nvPicPr>
        <p:blipFill>
          <a:blip r:embed="rId3"/>
          <a:srcRect/>
          <a:stretch>
            <a:fillRect/>
          </a:stretch>
        </p:blipFill>
        <p:spPr bwMode="auto">
          <a:xfrm>
            <a:off x="381000" y="374650"/>
            <a:ext cx="8369300" cy="2906713"/>
          </a:xfrm>
          <a:prstGeom prst="rect">
            <a:avLst/>
          </a:prstGeom>
          <a:noFill/>
          <a:ln w="9525">
            <a:noFill/>
            <a:miter lim="800000"/>
            <a:headEnd/>
            <a:tailEnd/>
          </a:ln>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6F38FD01-D277-40E8-9D02-39C448008E70}" type="slidenum">
              <a:rPr lang="en-US" altLang="en-US"/>
              <a:pPr>
                <a:defRPr/>
              </a:pPr>
              <a:t>‹#›</a:t>
            </a:fld>
            <a:endParaRPr lang="en-US" altLang="en-US"/>
          </a:p>
        </p:txBody>
      </p:sp>
    </p:spTree>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7"/>
          <p:cNvSpPr>
            <a:spLocks noGrp="1" noChangeArrowheads="1"/>
          </p:cNvSpPr>
          <p:nvPr>
            <p:ph type="sldNum" sz="quarter" idx="10"/>
          </p:nvPr>
        </p:nvSpPr>
        <p:spPr>
          <a:ln/>
        </p:spPr>
        <p:txBody>
          <a:bodyPr/>
          <a:lstStyle>
            <a:lvl1pPr>
              <a:defRPr/>
            </a:lvl1pPr>
          </a:lstStyle>
          <a:p>
            <a:pPr>
              <a:defRPr/>
            </a:pPr>
            <a:fld id="{E2E1D720-6F82-4E81-BC09-5719277FAB32}" type="slidenum">
              <a:rPr lang="en-US" altLang="zh-CN"/>
              <a:pPr>
                <a:defRPr/>
              </a:pPr>
              <a:t>‹#›</a:t>
            </a:fld>
            <a:endParaRPr lang="en-US" altLang="zh-CN"/>
          </a:p>
        </p:txBody>
      </p:sp>
      <p:sp>
        <p:nvSpPr>
          <p:cNvPr id="6" name="Rectangle 2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
          <p:cNvSpPr>
            <a:spLocks noGrp="1" noChangeArrowheads="1"/>
          </p:cNvSpPr>
          <p:nvPr>
            <p:ph type="sldNum" sz="quarter" idx="10"/>
          </p:nvPr>
        </p:nvSpPr>
        <p:spPr>
          <a:ln/>
        </p:spPr>
        <p:txBody>
          <a:bodyPr/>
          <a:lstStyle>
            <a:lvl1pPr>
              <a:defRPr/>
            </a:lvl1pPr>
          </a:lstStyle>
          <a:p>
            <a:pPr>
              <a:defRPr/>
            </a:pPr>
            <a:fld id="{3FF0E16B-D8F3-4161-A553-70D891DEFC5F}" type="slidenum">
              <a:rPr lang="en-US" altLang="zh-CN"/>
              <a:pPr>
                <a:defRPr/>
              </a:pPr>
              <a:t>‹#›</a:t>
            </a:fld>
            <a:endParaRPr lang="en-US" altLang="zh-CN"/>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512763"/>
            <a:ext cx="1846262" cy="55864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512763"/>
            <a:ext cx="5389563" cy="55864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
          <p:cNvSpPr>
            <a:spLocks noGrp="1" noChangeArrowheads="1"/>
          </p:cNvSpPr>
          <p:nvPr>
            <p:ph type="sldNum" sz="quarter" idx="10"/>
          </p:nvPr>
        </p:nvSpPr>
        <p:spPr>
          <a:ln/>
        </p:spPr>
        <p:txBody>
          <a:bodyPr/>
          <a:lstStyle>
            <a:lvl1pPr>
              <a:defRPr/>
            </a:lvl1pPr>
          </a:lstStyle>
          <a:p>
            <a:pPr>
              <a:defRPr/>
            </a:pPr>
            <a:fld id="{69BA72F9-9D42-4419-AD97-0735ADC526D5}" type="slidenum">
              <a:rPr lang="en-US" altLang="zh-CN"/>
              <a:pPr>
                <a:defRPr/>
              </a:pPr>
              <a:t>‹#›</a:t>
            </a:fld>
            <a:endParaRPr lang="en-US" altLang="zh-CN"/>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A9F7A1BB-6947-47CB-9718-F512F0A27336}" type="slidenum">
              <a:rPr lang="en-US" altLang="en-US"/>
              <a:pPr>
                <a:defRPr/>
              </a:pPr>
              <a:t>‹#›</a:t>
            </a:fld>
            <a:endParaRPr lang="en-US" altLang="en-US"/>
          </a:p>
        </p:txBody>
      </p:sp>
    </p:spTree>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cs typeface="+mn-cs"/>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FD307C37-CC1D-400B-822C-11957597CE07}" type="slidenum">
              <a:rPr lang="en-US" altLang="en-US"/>
              <a:pPr>
                <a:defRPr/>
              </a:pPr>
              <a:t>‹#›</a:t>
            </a:fld>
            <a:endParaRPr lang="en-US" altLang="en-US"/>
          </a:p>
        </p:txBody>
      </p:sp>
    </p:spTree>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chemeClr val="tx2"/>
              </a:buClr>
              <a:buFontTx/>
              <a:buChar char="•"/>
              <a:defRPr/>
            </a:pPr>
            <a:endParaRPr lang="en-GB" altLang="zh-CN">
              <a:latin typeface="Arial" charset="0"/>
              <a:ea typeface="宋体" charset="-122"/>
              <a:cs typeface="+mn-cs"/>
            </a:endParaRPr>
          </a:p>
        </p:txBody>
      </p:sp>
      <p:pic>
        <p:nvPicPr>
          <p:cNvPr id="5" name="Picture 25" descr="TR_SlideLogo_BW600"/>
          <p:cNvPicPr>
            <a:picLocks noChangeAspect="1" noChangeArrowheads="1"/>
          </p:cNvPicPr>
          <p:nvPr/>
        </p:nvPicPr>
        <p:blipFill>
          <a:blip r:embed="rId2"/>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wrap="none" anchor="ctr"/>
          <a:lstStyle/>
          <a:p>
            <a:pPr>
              <a:defRPr/>
            </a:pPr>
            <a:endParaRPr lang="zh-CN" altLang="en-US">
              <a:latin typeface="Arial" charset="0"/>
              <a:ea typeface="宋体" charset="-122"/>
              <a:cs typeface="+mn-cs"/>
            </a:endParaRPr>
          </a:p>
        </p:txBody>
      </p:sp>
      <p:pic>
        <p:nvPicPr>
          <p:cNvPr id="4" name="Picture 5" descr="hc_DividerBG_purple"/>
          <p:cNvPicPr>
            <a:picLocks noChangeAspect="1" noChangeArrowheads="1"/>
          </p:cNvPicPr>
          <p:nvPr/>
        </p:nvPicPr>
        <p:blipFill>
          <a:blip r:embed="rId2"/>
          <a:srcRect/>
          <a:stretch>
            <a:fillRect/>
          </a:stretch>
        </p:blipFill>
        <p:spPr bwMode="white">
          <a:xfrm>
            <a:off x="0" y="0"/>
            <a:ext cx="9144000" cy="6858000"/>
          </a:xfrm>
          <a:prstGeom prst="rect">
            <a:avLst/>
          </a:prstGeom>
          <a:noFill/>
          <a:ln w="9525">
            <a:noFill/>
            <a:miter lim="800000"/>
            <a:headEnd/>
            <a:tailEnd/>
          </a:ln>
        </p:spPr>
      </p:pic>
      <p:pic>
        <p:nvPicPr>
          <p:cNvPr id="5" name="Picture 11" descr="hc_Divider_TransLogo"/>
          <p:cNvPicPr>
            <a:picLocks noChangeAspect="1" noChangeArrowheads="1"/>
          </p:cNvPicPr>
          <p:nvPr/>
        </p:nvPicPr>
        <p:blipFill>
          <a:blip r:embed="rId3"/>
          <a:srcRect/>
          <a:stretch>
            <a:fillRect/>
          </a:stretch>
        </p:blipFill>
        <p:spPr bwMode="black">
          <a:xfrm>
            <a:off x="384175" y="6324600"/>
            <a:ext cx="1630363" cy="361950"/>
          </a:xfrm>
          <a:prstGeom prst="rect">
            <a:avLst/>
          </a:prstGeom>
          <a:noFill/>
          <a:ln w="9525">
            <a:noFill/>
            <a:miter lim="800000"/>
            <a:headEnd/>
            <a:tailEnd/>
          </a:ln>
        </p:spPr>
      </p:pic>
      <p:sp>
        <p:nvSpPr>
          <p:cNvPr id="477191" name="Rectangle 7"/>
          <p:cNvSpPr>
            <a:spLocks noGrp="1" noChangeArrowheads="1"/>
          </p:cNvSpPr>
          <p:nvPr>
            <p:ph type="ctrTitle"/>
          </p:nvPr>
        </p:nvSpPr>
        <p:spPr>
          <a:xfrm>
            <a:off x="898525" y="1538288"/>
            <a:ext cx="7388225" cy="4035425"/>
          </a:xfrm>
        </p:spPr>
        <p:txBody>
          <a:bodyPr anchor="t"/>
          <a:lstStyle>
            <a:lvl1pPr>
              <a:defRPr sz="4000"/>
            </a:lvl1pPr>
          </a:lstStyle>
          <a:p>
            <a:r>
              <a:rPr lang="zh-CN" altLang="en-US" smtClean="0"/>
              <a:t>单击此处编辑母版标题样式</a:t>
            </a:r>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ABC1CCC5-F19F-43B3-B1D9-320AD7620610}"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9"/>
          <p:cNvSpPr>
            <a:spLocks noGrp="1" noChangeArrowheads="1"/>
          </p:cNvSpPr>
          <p:nvPr>
            <p:ph type="sldNum" sz="quarter" idx="10"/>
          </p:nvPr>
        </p:nvSpPr>
        <p:spPr>
          <a:ln/>
        </p:spPr>
        <p:txBody>
          <a:bodyPr/>
          <a:lstStyle>
            <a:lvl1pPr>
              <a:defRPr/>
            </a:lvl1pPr>
          </a:lstStyle>
          <a:p>
            <a:pPr>
              <a:defRPr/>
            </a:pPr>
            <a:fld id="{13E538C7-B134-426C-8699-1B908B1C939B}"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9"/>
          <p:cNvSpPr>
            <a:spLocks noGrp="1" noChangeArrowheads="1"/>
          </p:cNvSpPr>
          <p:nvPr>
            <p:ph type="sldNum" sz="quarter" idx="10"/>
          </p:nvPr>
        </p:nvSpPr>
        <p:spPr>
          <a:ln/>
        </p:spPr>
        <p:txBody>
          <a:bodyPr/>
          <a:lstStyle>
            <a:lvl1pPr>
              <a:defRPr/>
            </a:lvl1pPr>
          </a:lstStyle>
          <a:p>
            <a:pPr>
              <a:defRPr/>
            </a:pPr>
            <a:fld id="{CCE27CC2-CF92-4F0D-B588-FF04A1C77898}" type="slidenum">
              <a:rPr lang="en-US" altLang="zh-CN"/>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9"/>
          <p:cNvSpPr>
            <a:spLocks noGrp="1" noChangeArrowheads="1"/>
          </p:cNvSpPr>
          <p:nvPr>
            <p:ph type="sldNum" sz="quarter" idx="10"/>
          </p:nvPr>
        </p:nvSpPr>
        <p:spPr>
          <a:ln/>
        </p:spPr>
        <p:txBody>
          <a:bodyPr/>
          <a:lstStyle>
            <a:lvl1pPr>
              <a:defRPr/>
            </a:lvl1pPr>
          </a:lstStyle>
          <a:p>
            <a:pPr>
              <a:defRPr/>
            </a:pPr>
            <a:fld id="{891D902D-2216-476F-B122-54E46007E835}" type="slidenum">
              <a:rPr lang="en-US" altLang="zh-CN"/>
              <a:pPr>
                <a:defRPr/>
              </a:pPr>
              <a:t>‹#›</a:t>
            </a:fld>
            <a:endParaRPr lang="en-US" altLang="zh-CN"/>
          </a:p>
        </p:txBody>
      </p:sp>
      <p:sp>
        <p:nvSpPr>
          <p:cNvPr id="8"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9"/>
          <p:cNvSpPr>
            <a:spLocks noGrp="1" noChangeArrowheads="1"/>
          </p:cNvSpPr>
          <p:nvPr>
            <p:ph type="sldNum" sz="quarter" idx="10"/>
          </p:nvPr>
        </p:nvSpPr>
        <p:spPr>
          <a:ln/>
        </p:spPr>
        <p:txBody>
          <a:bodyPr/>
          <a:lstStyle>
            <a:lvl1pPr>
              <a:defRPr/>
            </a:lvl1pPr>
          </a:lstStyle>
          <a:p>
            <a:pPr>
              <a:defRPr/>
            </a:pPr>
            <a:fld id="{ED1A2942-7E6E-48D8-A132-2D237049E8B1}" type="slidenum">
              <a:rPr lang="en-US" altLang="zh-CN"/>
              <a:pPr>
                <a:defRPr/>
              </a:pPr>
              <a:t>‹#›</a:t>
            </a:fld>
            <a:endParaRPr lang="en-US" altLang="zh-CN"/>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1DE94B11-1041-44C8-96CE-9CB4DB42C29D}" type="slidenum">
              <a:rPr lang="en-US" altLang="en-US"/>
              <a:pPr>
                <a:defRPr/>
              </a:pPr>
              <a:t>‹#›</a:t>
            </a:fld>
            <a:endParaRPr lang="en-US" altLang="en-US"/>
          </a:p>
        </p:txBody>
      </p:sp>
    </p:spTree>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9E4ACE83-DCF0-4059-932A-B5F7665AAF2E}" type="slidenum">
              <a:rPr lang="en-US" altLang="zh-CN"/>
              <a:pPr>
                <a:defRPr/>
              </a:pPr>
              <a:t>‹#›</a:t>
            </a:fld>
            <a:endParaRPr lang="en-US" altLang="zh-CN"/>
          </a:p>
        </p:txBody>
      </p:sp>
      <p:sp>
        <p:nvSpPr>
          <p:cNvPr id="3"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D0235CB0-9A79-45C7-A103-8E9239528A8E}" type="slidenum">
              <a:rPr lang="en-US" altLang="zh-CN"/>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4A349483-8996-4203-BBF3-8CF90C2C8C78}" type="slidenum">
              <a:rPr lang="en-US" altLang="zh-CN"/>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DDCF38FA-CCA5-4C06-9A66-8F4C7DF9C741}"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519113"/>
            <a:ext cx="1846262" cy="55800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519113"/>
            <a:ext cx="5389563" cy="55800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2FDD4C02-BBC8-4D58-820C-731B4BC56327}"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361950" y="311150"/>
            <a:ext cx="8420100" cy="1665288"/>
          </a:xfrm>
        </p:spPr>
        <p:txBody>
          <a:bodyPr/>
          <a:lstStyle>
            <a:lvl1pPr>
              <a:lnSpc>
                <a:spcPct val="90000"/>
              </a:lnSpc>
              <a:defRPr sz="4100"/>
            </a:lvl1pPr>
          </a:lstStyle>
          <a:p>
            <a:r>
              <a:rPr lang="zh-CN" altLang="en-US" smtClean="0"/>
              <a:t>单击此处编辑母版标题样式</a:t>
            </a:r>
            <a:endParaRPr lang="en-US" altLang="zh-CN"/>
          </a:p>
        </p:txBody>
      </p:sp>
      <p:sp>
        <p:nvSpPr>
          <p:cNvPr id="49155" name="Rectangle 3"/>
          <p:cNvSpPr>
            <a:spLocks noGrp="1" noChangeArrowheads="1"/>
          </p:cNvSpPr>
          <p:nvPr>
            <p:ph type="subTitle" idx="1"/>
          </p:nvPr>
        </p:nvSpPr>
        <p:spPr>
          <a:xfrm>
            <a:off x="361950" y="2390775"/>
            <a:ext cx="8382000" cy="1152525"/>
          </a:xfrm>
        </p:spPr>
        <p:txBody>
          <a:bodyPr rIns="0"/>
          <a:lstStyle>
            <a:lvl1pPr marL="0" indent="0">
              <a:lnSpc>
                <a:spcPct val="90000"/>
              </a:lnSpc>
              <a:spcBef>
                <a:spcPct val="0"/>
              </a:spcBef>
              <a:buFontTx/>
              <a:buNone/>
              <a:defRPr sz="2000"/>
            </a:lvl1pPr>
          </a:lstStyle>
          <a:p>
            <a:r>
              <a:rPr lang="zh-CN" altLang="en-US" smtClean="0"/>
              <a:t>单击此处编辑母版副标题样式</a:t>
            </a:r>
            <a:endParaRPr lang="en-US" altLang="zh-CN"/>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9144000" cy="6861175"/>
            <a:chOff x="0" y="0"/>
            <a:chExt cx="5760" cy="4322"/>
          </a:xfrm>
        </p:grpSpPr>
        <p:sp>
          <p:nvSpPr>
            <p:cNvPr id="4" name="Rectangle 11"/>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cs typeface="+mn-cs"/>
              </a:endParaRPr>
            </a:p>
          </p:txBody>
        </p:sp>
        <p:pic>
          <p:nvPicPr>
            <p:cNvPr id="5" name="Picture 12" descr="TR_SlideLogo_BW600"/>
            <p:cNvPicPr>
              <a:picLocks noChangeAspect="1" noChangeArrowheads="1"/>
            </p:cNvPicPr>
            <p:nvPr userDrawn="1"/>
          </p:nvPicPr>
          <p:blipFill>
            <a:blip r:embed="rId2"/>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6" name="Picture 13" descr="hc_DividerGraphBG_purple"/>
          <p:cNvPicPr>
            <a:picLocks noChangeAspect="1" noChangeArrowheads="1"/>
          </p:cNvPicPr>
          <p:nvPr/>
        </p:nvPicPr>
        <p:blipFill>
          <a:blip r:embed="rId3"/>
          <a:srcRect/>
          <a:stretch>
            <a:fillRect/>
          </a:stretch>
        </p:blipFill>
        <p:spPr bwMode="ltGray">
          <a:xfrm>
            <a:off x="0" y="0"/>
            <a:ext cx="9144000" cy="6858000"/>
          </a:xfrm>
          <a:prstGeom prst="rect">
            <a:avLst/>
          </a:prstGeom>
          <a:noFill/>
          <a:ln w="9525">
            <a:noFill/>
            <a:miter lim="800000"/>
            <a:headEnd/>
            <a:tailEnd/>
          </a:ln>
        </p:spPr>
      </p:pic>
      <p:sp>
        <p:nvSpPr>
          <p:cNvPr id="479238" name="Rectangle 6"/>
          <p:cNvSpPr>
            <a:spLocks noGrp="1" noChangeArrowheads="1"/>
          </p:cNvSpPr>
          <p:nvPr>
            <p:ph type="ctrTitle"/>
          </p:nvPr>
        </p:nvSpPr>
        <p:spPr>
          <a:xfrm>
            <a:off x="898525" y="1538288"/>
            <a:ext cx="7388225" cy="4035425"/>
          </a:xfrm>
        </p:spPr>
        <p:txBody>
          <a:bodyPr anchor="t"/>
          <a:lstStyle>
            <a:lvl1pPr>
              <a:lnSpc>
                <a:spcPct val="90000"/>
              </a:lnSpc>
              <a:defRPr sz="4000"/>
            </a:lvl1pPr>
          </a:lstStyle>
          <a:p>
            <a:r>
              <a:rPr lang="zh-CN" altLang="en-US" smtClean="0"/>
              <a:t>单击此处编辑母版标题样式</a:t>
            </a:r>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E33111E8-5D55-4C4D-9619-4EDDCAB69132}" type="slidenum">
              <a:rPr lang="en-US" altLang="zh-CN"/>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8"/>
          <p:cNvSpPr>
            <a:spLocks noGrp="1" noChangeArrowheads="1"/>
          </p:cNvSpPr>
          <p:nvPr>
            <p:ph type="sldNum" sz="quarter" idx="10"/>
          </p:nvPr>
        </p:nvSpPr>
        <p:spPr>
          <a:ln/>
        </p:spPr>
        <p:txBody>
          <a:bodyPr/>
          <a:lstStyle>
            <a:lvl1pPr>
              <a:defRPr/>
            </a:lvl1pPr>
          </a:lstStyle>
          <a:p>
            <a:pPr>
              <a:defRPr/>
            </a:pPr>
            <a:fld id="{35D05895-0E00-4A0B-ADD8-41EEFCCC1775}" type="slidenum">
              <a:rPr lang="en-US" altLang="zh-CN"/>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
          <p:cNvSpPr>
            <a:spLocks noGrp="1" noChangeArrowheads="1"/>
          </p:cNvSpPr>
          <p:nvPr>
            <p:ph type="sldNum" sz="quarter" idx="10"/>
          </p:nvPr>
        </p:nvSpPr>
        <p:spPr>
          <a:ln/>
        </p:spPr>
        <p:txBody>
          <a:bodyPr/>
          <a:lstStyle>
            <a:lvl1pPr>
              <a:defRPr/>
            </a:lvl1pPr>
          </a:lstStyle>
          <a:p>
            <a:pPr>
              <a:defRPr/>
            </a:pPr>
            <a:fld id="{CB348B1D-0409-4831-B665-300F3C97D577}" type="slidenum">
              <a:rPr lang="en-US" altLang="zh-CN"/>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1CD11449-1D6D-43AC-96A6-9B2C11383D61}" type="slidenum">
              <a:rPr lang="en-US" altLang="en-US"/>
              <a:pPr>
                <a:defRPr/>
              </a:pPr>
              <a:t>‹#›</a:t>
            </a:fld>
            <a:endParaRPr lang="en-US" altLang="en-US"/>
          </a:p>
        </p:txBody>
      </p:sp>
    </p:spTree>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8"/>
          <p:cNvSpPr>
            <a:spLocks noGrp="1" noChangeArrowheads="1"/>
          </p:cNvSpPr>
          <p:nvPr>
            <p:ph type="sldNum" sz="quarter" idx="10"/>
          </p:nvPr>
        </p:nvSpPr>
        <p:spPr>
          <a:ln/>
        </p:spPr>
        <p:txBody>
          <a:bodyPr/>
          <a:lstStyle>
            <a:lvl1pPr>
              <a:defRPr/>
            </a:lvl1pPr>
          </a:lstStyle>
          <a:p>
            <a:pPr>
              <a:defRPr/>
            </a:pPr>
            <a:fld id="{AD2318CC-E323-4EFF-A513-94E6162FE3D8}" type="slidenum">
              <a:rPr lang="en-US" altLang="zh-CN"/>
              <a:pPr>
                <a:defRPr/>
              </a:pPr>
              <a:t>‹#›</a:t>
            </a:fld>
            <a:endParaRPr lang="en-US" altLang="zh-CN"/>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8"/>
          <p:cNvSpPr>
            <a:spLocks noGrp="1" noChangeArrowheads="1"/>
          </p:cNvSpPr>
          <p:nvPr>
            <p:ph type="sldNum" sz="quarter" idx="10"/>
          </p:nvPr>
        </p:nvSpPr>
        <p:spPr>
          <a:ln/>
        </p:spPr>
        <p:txBody>
          <a:bodyPr/>
          <a:lstStyle>
            <a:lvl1pPr>
              <a:defRPr/>
            </a:lvl1pPr>
          </a:lstStyle>
          <a:p>
            <a:pPr>
              <a:defRPr/>
            </a:pPr>
            <a:fld id="{15D4B4FE-AD84-4FAF-9D65-6CF2BDF6B34B}" type="slidenum">
              <a:rPr lang="en-US" altLang="zh-CN"/>
              <a:pPr>
                <a:defRPr/>
              </a:pPr>
              <a:t>‹#›</a:t>
            </a:fld>
            <a:endParaRPr lang="en-US" altLang="zh-CN"/>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CBBEEF55-40B6-4AB9-8CA2-471938CECD1D}" type="slidenum">
              <a:rPr lang="en-US" altLang="zh-CN"/>
              <a:pPr>
                <a:defRPr/>
              </a:pPr>
              <a:t>‹#›</a:t>
            </a:fld>
            <a:endParaRPr lang="en-US" altLang="zh-CN"/>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403BD4C5-7524-4EA5-9B85-7BFAAECA8430}" type="slidenum">
              <a:rPr lang="en-US" altLang="zh-CN"/>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B30AE130-1A29-4DCF-8441-CD1177898703}" type="slidenum">
              <a:rPr lang="en-US" altLang="zh-CN"/>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2656601F-A78B-4037-AD9D-BB57455000D0}" type="slidenum">
              <a:rPr lang="en-US" altLang="zh-CN"/>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519113"/>
            <a:ext cx="1846262" cy="55800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519113"/>
            <a:ext cx="5389563" cy="55800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2F0C17C2-3D59-4D84-B7AD-B77CBB62CFA6}" type="slidenum">
              <a:rPr lang="en-US" altLang="zh-CN"/>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3" name="Picture 10" descr="hc_DividerBG_Wgrey"/>
          <p:cNvPicPr>
            <a:picLocks noChangeAspect="1" noChangeArrowheads="1"/>
          </p:cNvPicPr>
          <p:nvPr/>
        </p:nvPicPr>
        <p:blipFill>
          <a:blip r:embed="rId2"/>
          <a:srcRect/>
          <a:stretch>
            <a:fillRect/>
          </a:stretch>
        </p:blipFill>
        <p:spPr bwMode="white">
          <a:xfrm>
            <a:off x="0" y="0"/>
            <a:ext cx="9144000" cy="6858000"/>
          </a:xfrm>
          <a:prstGeom prst="rect">
            <a:avLst/>
          </a:prstGeom>
          <a:noFill/>
          <a:ln w="9525">
            <a:noFill/>
            <a:miter lim="800000"/>
            <a:headEnd/>
            <a:tailEnd/>
          </a:ln>
        </p:spPr>
      </p:pic>
      <p:pic>
        <p:nvPicPr>
          <p:cNvPr id="4" name="Picture 6" descr="hc_Divider_TransLogo"/>
          <p:cNvPicPr>
            <a:picLocks noChangeAspect="1" noChangeArrowheads="1"/>
          </p:cNvPicPr>
          <p:nvPr/>
        </p:nvPicPr>
        <p:blipFill>
          <a:blip r:embed="rId3"/>
          <a:srcRect/>
          <a:stretch>
            <a:fillRect/>
          </a:stretch>
        </p:blipFill>
        <p:spPr bwMode="black">
          <a:xfrm>
            <a:off x="384175" y="6324600"/>
            <a:ext cx="1630363" cy="361950"/>
          </a:xfrm>
          <a:prstGeom prst="rect">
            <a:avLst/>
          </a:prstGeom>
          <a:noFill/>
          <a:ln w="9525">
            <a:noFill/>
            <a:miter lim="800000"/>
            <a:headEnd/>
            <a:tailEnd/>
          </a:ln>
        </p:spPr>
      </p:pic>
      <p:sp>
        <p:nvSpPr>
          <p:cNvPr id="481287" name="Rectangle 7"/>
          <p:cNvSpPr>
            <a:spLocks noGrp="1" noChangeArrowheads="1"/>
          </p:cNvSpPr>
          <p:nvPr>
            <p:ph type="ctrTitle"/>
          </p:nvPr>
        </p:nvSpPr>
        <p:spPr>
          <a:xfrm>
            <a:off x="898525" y="1538288"/>
            <a:ext cx="7388225" cy="4035425"/>
          </a:xfrm>
        </p:spPr>
        <p:txBody>
          <a:bodyPr anchor="t"/>
          <a:lstStyle>
            <a:lvl1pPr>
              <a:defRPr sz="4000"/>
            </a:lvl1pPr>
          </a:lstStyle>
          <a:p>
            <a:r>
              <a:rPr lang="zh-CN" altLang="en-US" smtClean="0"/>
              <a:t>单击此处编辑母版标题样式</a:t>
            </a:r>
            <a:endParaRPr lang="en-US"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1D96E3AE-FCAF-4309-ACFB-B8452D294762}" type="slidenum">
              <a:rPr lang="en-US" altLang="zh-CN"/>
              <a:pPr>
                <a:defRPr/>
              </a:pPr>
              <a:t>‹#›</a:t>
            </a:fld>
            <a:endParaRPr lang="en-US" altLang="zh-CN"/>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9"/>
          <p:cNvSpPr>
            <a:spLocks noGrp="1" noChangeArrowheads="1"/>
          </p:cNvSpPr>
          <p:nvPr>
            <p:ph type="sldNum" sz="quarter" idx="10"/>
          </p:nvPr>
        </p:nvSpPr>
        <p:spPr>
          <a:ln/>
        </p:spPr>
        <p:txBody>
          <a:bodyPr/>
          <a:lstStyle>
            <a:lvl1pPr>
              <a:defRPr/>
            </a:lvl1pPr>
          </a:lstStyle>
          <a:p>
            <a:pPr>
              <a:defRPr/>
            </a:pPr>
            <a:fld id="{D7DC192A-0765-4759-A7E5-5658556B7437}" type="slidenum">
              <a:rPr lang="en-US" altLang="zh-CN"/>
              <a:pPr>
                <a:defRPr/>
              </a:pPr>
              <a:t>‹#›</a:t>
            </a:fld>
            <a:endParaRPr lang="en-US" altLang="zh-CN"/>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70251D1D-3940-45FB-B4B8-72E3121F28BC}" type="slidenum">
              <a:rPr lang="en-US" altLang="en-US"/>
              <a:pPr>
                <a:defRPr/>
              </a:pPr>
              <a:t>‹#›</a:t>
            </a:fld>
            <a:endParaRPr lang="en-US" altLang="en-US"/>
          </a:p>
        </p:txBody>
      </p:sp>
    </p:spTree>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9"/>
          <p:cNvSpPr>
            <a:spLocks noGrp="1" noChangeArrowheads="1"/>
          </p:cNvSpPr>
          <p:nvPr>
            <p:ph type="sldNum" sz="quarter" idx="10"/>
          </p:nvPr>
        </p:nvSpPr>
        <p:spPr>
          <a:ln/>
        </p:spPr>
        <p:txBody>
          <a:bodyPr/>
          <a:lstStyle>
            <a:lvl1pPr>
              <a:defRPr/>
            </a:lvl1pPr>
          </a:lstStyle>
          <a:p>
            <a:pPr>
              <a:defRPr/>
            </a:pPr>
            <a:fld id="{3E33813A-3A4B-413C-B94F-6B747F89BCAE}" type="slidenum">
              <a:rPr lang="en-US" altLang="zh-CN"/>
              <a:pPr>
                <a:defRPr/>
              </a:pPr>
              <a:t>‹#›</a:t>
            </a:fld>
            <a:endParaRPr lang="en-US" altLang="zh-CN"/>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9"/>
          <p:cNvSpPr>
            <a:spLocks noGrp="1" noChangeArrowheads="1"/>
          </p:cNvSpPr>
          <p:nvPr>
            <p:ph type="sldNum" sz="quarter" idx="10"/>
          </p:nvPr>
        </p:nvSpPr>
        <p:spPr>
          <a:ln/>
        </p:spPr>
        <p:txBody>
          <a:bodyPr/>
          <a:lstStyle>
            <a:lvl1pPr>
              <a:defRPr/>
            </a:lvl1pPr>
          </a:lstStyle>
          <a:p>
            <a:pPr>
              <a:defRPr/>
            </a:pPr>
            <a:fld id="{B2D0776F-B660-4CF5-9832-0D66CC69CF63}" type="slidenum">
              <a:rPr lang="en-US" altLang="zh-CN"/>
              <a:pPr>
                <a:defRPr/>
              </a:pPr>
              <a:t>‹#›</a:t>
            </a:fld>
            <a:endParaRPr lang="en-US" altLang="zh-CN"/>
          </a:p>
        </p:txBody>
      </p:sp>
      <p:sp>
        <p:nvSpPr>
          <p:cNvPr id="8" name="Rectangle 2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9"/>
          <p:cNvSpPr>
            <a:spLocks noGrp="1" noChangeArrowheads="1"/>
          </p:cNvSpPr>
          <p:nvPr>
            <p:ph type="sldNum" sz="quarter" idx="10"/>
          </p:nvPr>
        </p:nvSpPr>
        <p:spPr>
          <a:ln/>
        </p:spPr>
        <p:txBody>
          <a:bodyPr/>
          <a:lstStyle>
            <a:lvl1pPr>
              <a:defRPr/>
            </a:lvl1pPr>
          </a:lstStyle>
          <a:p>
            <a:pPr>
              <a:defRPr/>
            </a:pPr>
            <a:fld id="{E89AAB48-E31F-4787-B05C-9A65955AE01B}" type="slidenum">
              <a:rPr lang="en-US" altLang="zh-CN"/>
              <a:pPr>
                <a:defRPr/>
              </a:pPr>
              <a:t>‹#›</a:t>
            </a:fld>
            <a:endParaRPr lang="en-US" altLang="zh-CN"/>
          </a:p>
        </p:txBody>
      </p:sp>
      <p:sp>
        <p:nvSpPr>
          <p:cNvPr id="4" name="Rectangle 2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0E7AD328-4DCB-422D-9BBE-26463BF796AE}" type="slidenum">
              <a:rPr lang="en-US" altLang="zh-CN"/>
              <a:pPr>
                <a:defRPr/>
              </a:pPr>
              <a:t>‹#›</a:t>
            </a:fld>
            <a:endParaRPr lang="en-US" altLang="zh-CN"/>
          </a:p>
        </p:txBody>
      </p:sp>
      <p:sp>
        <p:nvSpPr>
          <p:cNvPr id="3" name="Rectangle 2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2D7ACF55-59E7-4ABD-AEC0-A7CBBB7BEC3B}" type="slidenum">
              <a:rPr lang="en-US" altLang="zh-CN"/>
              <a:pPr>
                <a:defRPr/>
              </a:pPr>
              <a:t>‹#›</a:t>
            </a:fld>
            <a:endParaRPr lang="en-US" altLang="zh-CN"/>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3338FEE3-E072-41A1-A997-88A7B742B9B1}" type="slidenum">
              <a:rPr lang="en-US" altLang="zh-CN"/>
              <a:pPr>
                <a:defRPr/>
              </a:pPr>
              <a:t>‹#›</a:t>
            </a:fld>
            <a:endParaRPr lang="en-US" altLang="zh-CN"/>
          </a:p>
        </p:txBody>
      </p:sp>
      <p:sp>
        <p:nvSpPr>
          <p:cNvPr id="6" name="Rectangle 2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FF1CE7E9-CB71-4597-AE8F-CACDE7CD6EDD}" type="slidenum">
              <a:rPr lang="en-US" altLang="zh-CN"/>
              <a:pPr>
                <a:defRPr/>
              </a:pPr>
              <a:t>‹#›</a:t>
            </a:fld>
            <a:endParaRPr lang="en-US" altLang="zh-CN"/>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519113"/>
            <a:ext cx="1846262" cy="55800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519113"/>
            <a:ext cx="5389563" cy="55800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0F12E425-66A3-4A0A-A37B-2BB3890B12D7}" type="slidenum">
              <a:rPr lang="en-US" altLang="zh-CN"/>
              <a:pPr>
                <a:defRPr/>
              </a:pPr>
              <a:t>‹#›</a:t>
            </a:fld>
            <a:endParaRPr lang="en-US" altLang="zh-CN"/>
          </a:p>
        </p:txBody>
      </p:sp>
      <p:sp>
        <p:nvSpPr>
          <p:cNvPr id="5" name="Rectangle 2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9144000" cy="6861175"/>
            <a:chOff x="0" y="0"/>
            <a:chExt cx="5760" cy="4322"/>
          </a:xfrm>
        </p:grpSpPr>
        <p:sp>
          <p:nvSpPr>
            <p:cNvPr id="4" name="Rectangle 11"/>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cs typeface="+mn-cs"/>
              </a:endParaRPr>
            </a:p>
          </p:txBody>
        </p:sp>
        <p:pic>
          <p:nvPicPr>
            <p:cNvPr id="5" name="Picture 12" descr="TR_SlideLogo_BW600"/>
            <p:cNvPicPr>
              <a:picLocks noChangeAspect="1" noChangeArrowheads="1"/>
            </p:cNvPicPr>
            <p:nvPr userDrawn="1"/>
          </p:nvPicPr>
          <p:blipFill>
            <a:blip r:embed="rId2"/>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6" name="Picture 9" descr="hc_DividerGraphBG_Wgrey"/>
          <p:cNvPicPr>
            <a:picLocks noChangeAspect="1" noChangeArrowheads="1"/>
          </p:cNvPicPr>
          <p:nvPr/>
        </p:nvPicPr>
        <p:blipFill>
          <a:blip r:embed="rId3"/>
          <a:srcRect/>
          <a:stretch>
            <a:fillRect/>
          </a:stretch>
        </p:blipFill>
        <p:spPr bwMode="ltGray">
          <a:xfrm>
            <a:off x="0" y="0"/>
            <a:ext cx="9144000" cy="6858000"/>
          </a:xfrm>
          <a:prstGeom prst="rect">
            <a:avLst/>
          </a:prstGeom>
          <a:noFill/>
          <a:ln w="9525">
            <a:noFill/>
            <a:miter lim="800000"/>
            <a:headEnd/>
            <a:tailEnd/>
          </a:ln>
        </p:spPr>
      </p:pic>
      <p:sp>
        <p:nvSpPr>
          <p:cNvPr id="483334" name="Rectangle 6"/>
          <p:cNvSpPr>
            <a:spLocks noGrp="1" noChangeArrowheads="1"/>
          </p:cNvSpPr>
          <p:nvPr>
            <p:ph type="ctrTitle"/>
          </p:nvPr>
        </p:nvSpPr>
        <p:spPr>
          <a:xfrm>
            <a:off x="898525" y="1679575"/>
            <a:ext cx="7388225" cy="4035425"/>
          </a:xfrm>
        </p:spPr>
        <p:txBody>
          <a:bodyPr anchor="t"/>
          <a:lstStyle>
            <a:lvl1pPr>
              <a:defRPr sz="4000"/>
            </a:lvl1pPr>
          </a:lstStyle>
          <a:p>
            <a:r>
              <a:rPr lang="zh-CN" altLang="en-US" smtClean="0"/>
              <a:t>单击此处编辑母版标题样式</a:t>
            </a:r>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2B9420B7-EA1D-487F-B53B-8C698BD6CE2E}"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62D16523-8E4D-4158-9A11-E976DBC7BF43}" type="slidenum">
              <a:rPr lang="en-US" altLang="en-US"/>
              <a:pPr>
                <a:defRPr/>
              </a:pPr>
              <a:t>‹#›</a:t>
            </a:fld>
            <a:endParaRPr lang="en-US" altLang="en-US"/>
          </a:p>
        </p:txBody>
      </p:sp>
    </p:spTree>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8"/>
          <p:cNvSpPr>
            <a:spLocks noGrp="1" noChangeArrowheads="1"/>
          </p:cNvSpPr>
          <p:nvPr>
            <p:ph type="sldNum" sz="quarter" idx="10"/>
          </p:nvPr>
        </p:nvSpPr>
        <p:spPr>
          <a:ln/>
        </p:spPr>
        <p:txBody>
          <a:bodyPr/>
          <a:lstStyle>
            <a:lvl1pPr>
              <a:defRPr/>
            </a:lvl1pPr>
          </a:lstStyle>
          <a:p>
            <a:pPr>
              <a:defRPr/>
            </a:pPr>
            <a:fld id="{62CC9FE5-BD1C-4B4F-A759-A53573D0142C}"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
          <p:cNvSpPr>
            <a:spLocks noGrp="1" noChangeArrowheads="1"/>
          </p:cNvSpPr>
          <p:nvPr>
            <p:ph type="sldNum" sz="quarter" idx="10"/>
          </p:nvPr>
        </p:nvSpPr>
        <p:spPr>
          <a:ln/>
        </p:spPr>
        <p:txBody>
          <a:bodyPr/>
          <a:lstStyle>
            <a:lvl1pPr>
              <a:defRPr/>
            </a:lvl1pPr>
          </a:lstStyle>
          <a:p>
            <a:pPr>
              <a:defRPr/>
            </a:pPr>
            <a:fld id="{31DBF5E7-ACA6-46E4-BE3D-15E43F8913B2}" type="slidenum">
              <a:rPr lang="en-US" altLang="zh-CN"/>
              <a:pPr>
                <a:defRPr/>
              </a:pPr>
              <a:t>‹#›</a:t>
            </a:fld>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8"/>
          <p:cNvSpPr>
            <a:spLocks noGrp="1" noChangeArrowheads="1"/>
          </p:cNvSpPr>
          <p:nvPr>
            <p:ph type="sldNum" sz="quarter" idx="10"/>
          </p:nvPr>
        </p:nvSpPr>
        <p:spPr>
          <a:ln/>
        </p:spPr>
        <p:txBody>
          <a:bodyPr/>
          <a:lstStyle>
            <a:lvl1pPr>
              <a:defRPr/>
            </a:lvl1pPr>
          </a:lstStyle>
          <a:p>
            <a:pPr>
              <a:defRPr/>
            </a:pPr>
            <a:fld id="{ED5D6295-A893-4ECE-AB13-29F8985105E4}" type="slidenum">
              <a:rPr lang="en-US" altLang="zh-CN"/>
              <a:pPr>
                <a:defRPr/>
              </a:pPr>
              <a:t>‹#›</a:t>
            </a:fld>
            <a:endParaRPr lang="en-US" altLang="zh-CN"/>
          </a:p>
        </p:txBody>
      </p:sp>
      <p:sp>
        <p:nvSpPr>
          <p:cNvPr id="8"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8"/>
          <p:cNvSpPr>
            <a:spLocks noGrp="1" noChangeArrowheads="1"/>
          </p:cNvSpPr>
          <p:nvPr>
            <p:ph type="sldNum" sz="quarter" idx="10"/>
          </p:nvPr>
        </p:nvSpPr>
        <p:spPr>
          <a:ln/>
        </p:spPr>
        <p:txBody>
          <a:bodyPr/>
          <a:lstStyle>
            <a:lvl1pPr>
              <a:defRPr/>
            </a:lvl1pPr>
          </a:lstStyle>
          <a:p>
            <a:pPr>
              <a:defRPr/>
            </a:pPr>
            <a:fld id="{2CD62BC2-8B4E-40EF-88FA-97B42103DE7F}" type="slidenum">
              <a:rPr lang="en-US" altLang="zh-CN"/>
              <a:pPr>
                <a:defRPr/>
              </a:pPr>
              <a:t>‹#›</a:t>
            </a:fld>
            <a:endParaRPr lang="en-US" altLang="zh-CN"/>
          </a:p>
        </p:txBody>
      </p:sp>
      <p:sp>
        <p:nvSpPr>
          <p:cNvPr id="4"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DBCE25BA-CB8D-47E6-93EF-E6F706E01452}" type="slidenum">
              <a:rPr lang="en-US" altLang="zh-CN"/>
              <a:pPr>
                <a:defRPr/>
              </a:pPr>
              <a:t>‹#›</a:t>
            </a:fld>
            <a:endParaRPr lang="en-US" altLang="zh-CN"/>
          </a:p>
        </p:txBody>
      </p:sp>
      <p:sp>
        <p:nvSpPr>
          <p:cNvPr id="3"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2B2B3012-9997-477E-8B09-A64F6FCC7BCD}" type="slidenum">
              <a:rPr lang="en-US" altLang="zh-CN"/>
              <a:pPr>
                <a:defRPr/>
              </a:pPr>
              <a:t>‹#›</a:t>
            </a:fld>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3E028107-DE4A-4445-A2E3-98CB8789F478}" type="slidenum">
              <a:rPr lang="en-US" altLang="zh-CN"/>
              <a:pPr>
                <a:defRPr/>
              </a:pPr>
              <a:t>‹#›</a:t>
            </a:fld>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A3654B0C-2099-4582-96AB-4C47B219FF53}"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493713"/>
            <a:ext cx="1846262" cy="56054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493713"/>
            <a:ext cx="5389563" cy="56054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074D4CC9-4DBA-4E29-8D67-34779E866168}"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3" name="Picture 10" descr="hc_DividerBG_Cgrey"/>
          <p:cNvPicPr>
            <a:picLocks noChangeAspect="1" noChangeArrowheads="1"/>
          </p:cNvPicPr>
          <p:nvPr/>
        </p:nvPicPr>
        <p:blipFill>
          <a:blip r:embed="rId2"/>
          <a:srcRect/>
          <a:stretch>
            <a:fillRect/>
          </a:stretch>
        </p:blipFill>
        <p:spPr bwMode="hidden">
          <a:xfrm>
            <a:off x="0" y="0"/>
            <a:ext cx="9144000" cy="6858000"/>
          </a:xfrm>
          <a:prstGeom prst="rect">
            <a:avLst/>
          </a:prstGeom>
          <a:noFill/>
          <a:ln w="9525">
            <a:noFill/>
            <a:miter lim="800000"/>
            <a:headEnd/>
            <a:tailEnd/>
          </a:ln>
        </p:spPr>
      </p:pic>
      <p:pic>
        <p:nvPicPr>
          <p:cNvPr id="4" name="Picture 6" descr="hc_Divider_TransLogo"/>
          <p:cNvPicPr>
            <a:picLocks noChangeAspect="1" noChangeArrowheads="1"/>
          </p:cNvPicPr>
          <p:nvPr/>
        </p:nvPicPr>
        <p:blipFill>
          <a:blip r:embed="rId3"/>
          <a:srcRect/>
          <a:stretch>
            <a:fillRect/>
          </a:stretch>
        </p:blipFill>
        <p:spPr bwMode="black">
          <a:xfrm>
            <a:off x="384175" y="6324600"/>
            <a:ext cx="1630363" cy="361950"/>
          </a:xfrm>
          <a:prstGeom prst="rect">
            <a:avLst/>
          </a:prstGeom>
          <a:noFill/>
          <a:ln w="9525">
            <a:noFill/>
            <a:miter lim="800000"/>
            <a:headEnd/>
            <a:tailEnd/>
          </a:ln>
        </p:spPr>
      </p:pic>
      <p:sp>
        <p:nvSpPr>
          <p:cNvPr id="485383" name="Rectangle 7"/>
          <p:cNvSpPr>
            <a:spLocks noGrp="1" noChangeArrowheads="1"/>
          </p:cNvSpPr>
          <p:nvPr>
            <p:ph type="ctrTitle"/>
          </p:nvPr>
        </p:nvSpPr>
        <p:spPr>
          <a:xfrm>
            <a:off x="898525" y="1538288"/>
            <a:ext cx="7388225" cy="4035425"/>
          </a:xfrm>
        </p:spPr>
        <p:txBody>
          <a:bodyPr anchor="t"/>
          <a:lstStyle>
            <a:lvl1pPr>
              <a:defRPr sz="4000"/>
            </a:lvl1pPr>
          </a:lstStyle>
          <a:p>
            <a:r>
              <a:rPr lang="zh-CN" altLang="en-US" smtClean="0"/>
              <a:t>单击此处编辑母版标题样式</a:t>
            </a:r>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ADFD6EA4-BB7E-4CB1-96DC-2A4183B3F7F3}" type="slidenum">
              <a:rPr lang="en-US" altLang="en-US"/>
              <a:pPr>
                <a:defRPr/>
              </a:pPr>
              <a:t>‹#›</a:t>
            </a:fld>
            <a:endParaRPr lang="en-US" altLang="en-US"/>
          </a:p>
        </p:txBody>
      </p:sp>
    </p:spTree>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41C8A1C7-3FF4-446B-A215-C5693D9F8200}"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9"/>
          <p:cNvSpPr>
            <a:spLocks noGrp="1" noChangeArrowheads="1"/>
          </p:cNvSpPr>
          <p:nvPr>
            <p:ph type="sldNum" sz="quarter" idx="10"/>
          </p:nvPr>
        </p:nvSpPr>
        <p:spPr>
          <a:ln/>
        </p:spPr>
        <p:txBody>
          <a:bodyPr/>
          <a:lstStyle>
            <a:lvl1pPr>
              <a:defRPr/>
            </a:lvl1pPr>
          </a:lstStyle>
          <a:p>
            <a:pPr>
              <a:defRPr/>
            </a:pPr>
            <a:fld id="{5F784E53-29BD-475B-8C1F-35F6DB7E45DA}"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160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160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9"/>
          <p:cNvSpPr>
            <a:spLocks noGrp="1" noChangeArrowheads="1"/>
          </p:cNvSpPr>
          <p:nvPr>
            <p:ph type="sldNum" sz="quarter" idx="10"/>
          </p:nvPr>
        </p:nvSpPr>
        <p:spPr>
          <a:ln/>
        </p:spPr>
        <p:txBody>
          <a:bodyPr/>
          <a:lstStyle>
            <a:lvl1pPr>
              <a:defRPr/>
            </a:lvl1pPr>
          </a:lstStyle>
          <a:p>
            <a:pPr>
              <a:defRPr/>
            </a:pPr>
            <a:fld id="{AFA3521B-0DFC-40B1-9C59-64753DE8E792}" type="slidenum">
              <a:rPr lang="en-US" altLang="zh-CN"/>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9"/>
          <p:cNvSpPr>
            <a:spLocks noGrp="1" noChangeArrowheads="1"/>
          </p:cNvSpPr>
          <p:nvPr>
            <p:ph type="sldNum" sz="quarter" idx="10"/>
          </p:nvPr>
        </p:nvSpPr>
        <p:spPr>
          <a:ln/>
        </p:spPr>
        <p:txBody>
          <a:bodyPr/>
          <a:lstStyle>
            <a:lvl1pPr>
              <a:defRPr/>
            </a:lvl1pPr>
          </a:lstStyle>
          <a:p>
            <a:pPr>
              <a:defRPr/>
            </a:pPr>
            <a:fld id="{C44FDF38-0CBE-44BF-BEB8-30F54FDA0E47}" type="slidenum">
              <a:rPr lang="en-US" altLang="zh-CN"/>
              <a:pPr>
                <a:defRPr/>
              </a:pPr>
              <a:t>‹#›</a:t>
            </a:fld>
            <a:endParaRPr lang="en-US" altLang="zh-CN"/>
          </a:p>
        </p:txBody>
      </p:sp>
      <p:sp>
        <p:nvSpPr>
          <p:cNvPr id="8"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9"/>
          <p:cNvSpPr>
            <a:spLocks noGrp="1" noChangeArrowheads="1"/>
          </p:cNvSpPr>
          <p:nvPr>
            <p:ph type="sldNum" sz="quarter" idx="10"/>
          </p:nvPr>
        </p:nvSpPr>
        <p:spPr>
          <a:ln/>
        </p:spPr>
        <p:txBody>
          <a:bodyPr/>
          <a:lstStyle>
            <a:lvl1pPr>
              <a:defRPr/>
            </a:lvl1pPr>
          </a:lstStyle>
          <a:p>
            <a:pPr>
              <a:defRPr/>
            </a:pPr>
            <a:fld id="{F64498D7-A029-485F-A0B5-63041641091B}" type="slidenum">
              <a:rPr lang="en-US" altLang="zh-CN"/>
              <a:pPr>
                <a:defRPr/>
              </a:pPr>
              <a:t>‹#›</a:t>
            </a:fld>
            <a:endParaRPr lang="en-US" altLang="zh-CN"/>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A48877A3-49AE-46F4-971A-BB43B228FA77}" type="slidenum">
              <a:rPr lang="en-US" altLang="zh-CN"/>
              <a:pPr>
                <a:defRPr/>
              </a:pPr>
              <a:t>‹#›</a:t>
            </a:fld>
            <a:endParaRPr lang="en-US" altLang="zh-CN"/>
          </a:p>
        </p:txBody>
      </p:sp>
      <p:sp>
        <p:nvSpPr>
          <p:cNvPr id="3"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3DF4FE9F-5A7F-46E9-9EE6-D7996F5F534D}" type="slidenum">
              <a:rPr lang="en-US" altLang="zh-CN"/>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AD4E0AA5-535F-484C-9643-A50EF525F077}" type="slidenum">
              <a:rPr lang="en-US" altLang="zh-CN"/>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70024E72-7AAF-4F8B-9055-A0F95AD023DE}"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487363"/>
            <a:ext cx="1846262" cy="55991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487363"/>
            <a:ext cx="5389563" cy="55991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A1582B2D-E4FB-4A87-91E6-12E2CF18E6E1}" type="slidenum">
              <a:rPr lang="en-US" altLang="zh-CN"/>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E70C7164-7D0E-4738-A5DD-3CAA57028F8A}" type="slidenum">
              <a:rPr lang="en-US" altLang="en-US"/>
              <a:pPr>
                <a:defRPr/>
              </a:pPr>
              <a:t>‹#›</a:t>
            </a:fld>
            <a:endParaRPr lang="en-US" altLang="en-US"/>
          </a:p>
        </p:txBody>
      </p:sp>
    </p:spTree>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9144000" cy="6861175"/>
            <a:chOff x="0" y="0"/>
            <a:chExt cx="5760" cy="4322"/>
          </a:xfrm>
        </p:grpSpPr>
        <p:sp>
          <p:nvSpPr>
            <p:cNvPr id="4" name="Rectangle 11"/>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cs typeface="+mn-cs"/>
              </a:endParaRPr>
            </a:p>
          </p:txBody>
        </p:sp>
        <p:pic>
          <p:nvPicPr>
            <p:cNvPr id="5" name="Picture 12" descr="TR_SlideLogo_BW600"/>
            <p:cNvPicPr>
              <a:picLocks noChangeAspect="1" noChangeArrowheads="1"/>
            </p:cNvPicPr>
            <p:nvPr userDrawn="1"/>
          </p:nvPicPr>
          <p:blipFill>
            <a:blip r:embed="rId2"/>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6" name="Picture 9" descr="hc_DividerGraphBG_Cgrey"/>
          <p:cNvPicPr>
            <a:picLocks noChangeAspect="1" noChangeArrowheads="1"/>
          </p:cNvPicPr>
          <p:nvPr/>
        </p:nvPicPr>
        <p:blipFill>
          <a:blip r:embed="rId3"/>
          <a:srcRect/>
          <a:stretch>
            <a:fillRect/>
          </a:stretch>
        </p:blipFill>
        <p:spPr bwMode="ltGray">
          <a:xfrm>
            <a:off x="0" y="0"/>
            <a:ext cx="9144000" cy="6858000"/>
          </a:xfrm>
          <a:prstGeom prst="rect">
            <a:avLst/>
          </a:prstGeom>
          <a:noFill/>
          <a:ln w="9525">
            <a:noFill/>
            <a:miter lim="800000"/>
            <a:headEnd/>
            <a:tailEnd/>
          </a:ln>
        </p:spPr>
      </p:pic>
      <p:sp>
        <p:nvSpPr>
          <p:cNvPr id="487430" name="Rectangle 6"/>
          <p:cNvSpPr>
            <a:spLocks noGrp="1" noChangeArrowheads="1"/>
          </p:cNvSpPr>
          <p:nvPr>
            <p:ph type="ctrTitle"/>
          </p:nvPr>
        </p:nvSpPr>
        <p:spPr>
          <a:xfrm>
            <a:off x="898525" y="1538288"/>
            <a:ext cx="7388225" cy="4035425"/>
          </a:xfrm>
        </p:spPr>
        <p:txBody>
          <a:bodyPr anchor="t"/>
          <a:lstStyle>
            <a:lvl1pPr>
              <a:defRPr sz="4000"/>
            </a:lvl1pPr>
          </a:lstStyle>
          <a:p>
            <a:r>
              <a:rPr lang="zh-CN" altLang="en-US" smtClean="0"/>
              <a:t>单击此处编辑母版标题样式</a:t>
            </a:r>
            <a:endParaRPr lang="en-US" altLang="zh-C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DA7C348C-30EB-403E-99E0-5A1D0450DD90}"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8"/>
          <p:cNvSpPr>
            <a:spLocks noGrp="1" noChangeArrowheads="1"/>
          </p:cNvSpPr>
          <p:nvPr>
            <p:ph type="sldNum" sz="quarter" idx="10"/>
          </p:nvPr>
        </p:nvSpPr>
        <p:spPr>
          <a:ln/>
        </p:spPr>
        <p:txBody>
          <a:bodyPr/>
          <a:lstStyle>
            <a:lvl1pPr>
              <a:defRPr/>
            </a:lvl1pPr>
          </a:lstStyle>
          <a:p>
            <a:pPr>
              <a:defRPr/>
            </a:pPr>
            <a:fld id="{82827C9E-E592-4E60-A81F-77B514FC72D4}"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
          <p:cNvSpPr>
            <a:spLocks noGrp="1" noChangeArrowheads="1"/>
          </p:cNvSpPr>
          <p:nvPr>
            <p:ph type="sldNum" sz="quarter" idx="10"/>
          </p:nvPr>
        </p:nvSpPr>
        <p:spPr>
          <a:ln/>
        </p:spPr>
        <p:txBody>
          <a:bodyPr/>
          <a:lstStyle>
            <a:lvl1pPr>
              <a:defRPr/>
            </a:lvl1pPr>
          </a:lstStyle>
          <a:p>
            <a:pPr>
              <a:defRPr/>
            </a:pPr>
            <a:fld id="{4955C518-5F60-4742-86C2-EF53E801DA52}" type="slidenum">
              <a:rPr lang="en-US" altLang="zh-CN"/>
              <a:pPr>
                <a:defRPr/>
              </a:pPr>
              <a:t>‹#›</a:t>
            </a:fld>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8"/>
          <p:cNvSpPr>
            <a:spLocks noGrp="1" noChangeArrowheads="1"/>
          </p:cNvSpPr>
          <p:nvPr>
            <p:ph type="sldNum" sz="quarter" idx="10"/>
          </p:nvPr>
        </p:nvSpPr>
        <p:spPr>
          <a:ln/>
        </p:spPr>
        <p:txBody>
          <a:bodyPr/>
          <a:lstStyle>
            <a:lvl1pPr>
              <a:defRPr/>
            </a:lvl1pPr>
          </a:lstStyle>
          <a:p>
            <a:pPr>
              <a:defRPr/>
            </a:pPr>
            <a:fld id="{1C4E2EC9-C6D6-4090-B169-338693416429}" type="slidenum">
              <a:rPr lang="en-US" altLang="zh-CN"/>
              <a:pPr>
                <a:defRPr/>
              </a:pPr>
              <a:t>‹#›</a:t>
            </a:fld>
            <a:endParaRPr lang="en-US" altLang="zh-CN"/>
          </a:p>
        </p:txBody>
      </p:sp>
      <p:sp>
        <p:nvSpPr>
          <p:cNvPr id="8"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8"/>
          <p:cNvSpPr>
            <a:spLocks noGrp="1" noChangeArrowheads="1"/>
          </p:cNvSpPr>
          <p:nvPr>
            <p:ph type="sldNum" sz="quarter" idx="10"/>
          </p:nvPr>
        </p:nvSpPr>
        <p:spPr>
          <a:ln/>
        </p:spPr>
        <p:txBody>
          <a:bodyPr/>
          <a:lstStyle>
            <a:lvl1pPr>
              <a:defRPr/>
            </a:lvl1pPr>
          </a:lstStyle>
          <a:p>
            <a:pPr>
              <a:defRPr/>
            </a:pPr>
            <a:fld id="{EB8DCD02-FEEC-40F2-9B19-80947A61AE0D}" type="slidenum">
              <a:rPr lang="en-US" altLang="zh-CN"/>
              <a:pPr>
                <a:defRPr/>
              </a:pPr>
              <a:t>‹#›</a:t>
            </a:fld>
            <a:endParaRPr lang="en-US" altLang="zh-CN"/>
          </a:p>
        </p:txBody>
      </p:sp>
      <p:sp>
        <p:nvSpPr>
          <p:cNvPr id="4"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0A9E2595-5E8A-4A33-8E14-99355D42F848}" type="slidenum">
              <a:rPr lang="en-US" altLang="zh-CN"/>
              <a:pPr>
                <a:defRPr/>
              </a:pPr>
              <a:t>‹#›</a:t>
            </a:fld>
            <a:endParaRPr lang="en-US" altLang="zh-CN"/>
          </a:p>
        </p:txBody>
      </p:sp>
      <p:sp>
        <p:nvSpPr>
          <p:cNvPr id="3"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538157DF-F257-4FCA-8BE1-0795E298B8FD}" type="slidenum">
              <a:rPr lang="en-US" altLang="zh-CN"/>
              <a:pPr>
                <a:defRPr/>
              </a:pPr>
              <a:t>‹#›</a:t>
            </a:fld>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2A966FE9-8651-4D07-AFE9-3ABDC05BD20A}" type="slidenum">
              <a:rPr lang="en-US" altLang="zh-CN"/>
              <a:pPr>
                <a:defRPr/>
              </a:pPr>
              <a:t>‹#›</a:t>
            </a:fld>
            <a:endParaRPr lang="en-US" altLang="zh-CN"/>
          </a:p>
        </p:txBody>
      </p:sp>
      <p:sp>
        <p:nvSpPr>
          <p:cNvPr id="6"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D5F86C71-8BD5-46CD-8A97-3602A8458B88}"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D49601EA-03A2-4E01-A1C0-0C6E219A4E63}" type="slidenum">
              <a:rPr lang="en-US" altLang="en-US"/>
              <a:pPr>
                <a:defRPr/>
              </a:pPr>
              <a:t>‹#›</a:t>
            </a:fld>
            <a:endParaRPr lang="en-US" altLang="en-US"/>
          </a:p>
        </p:txBody>
      </p:sp>
    </p:spTree>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500063"/>
            <a:ext cx="1846262" cy="55991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500063"/>
            <a:ext cx="5389563" cy="55991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8"/>
          <p:cNvSpPr>
            <a:spLocks noGrp="1" noChangeArrowheads="1"/>
          </p:cNvSpPr>
          <p:nvPr>
            <p:ph type="sldNum" sz="quarter" idx="10"/>
          </p:nvPr>
        </p:nvSpPr>
        <p:spPr>
          <a:ln/>
        </p:spPr>
        <p:txBody>
          <a:bodyPr/>
          <a:lstStyle>
            <a:lvl1pPr>
              <a:defRPr/>
            </a:lvl1pPr>
          </a:lstStyle>
          <a:p>
            <a:pPr>
              <a:defRPr/>
            </a:pPr>
            <a:fld id="{A0342936-DC1D-44EB-B459-72CC01849164}" type="slidenum">
              <a:rPr lang="en-US" altLang="zh-CN"/>
              <a:pPr>
                <a:defRPr/>
              </a:pPr>
              <a:t>‹#›</a:t>
            </a:fld>
            <a:endParaRPr lang="en-US" altLang="zh-CN"/>
          </a:p>
        </p:txBody>
      </p:sp>
      <p:sp>
        <p:nvSpPr>
          <p:cNvPr id="5" name="Rectangle 1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3" name="Picture 15" descr="hc_DividerGraphBG_blue"/>
          <p:cNvPicPr>
            <a:picLocks noChangeAspect="1" noChangeArrowheads="1"/>
          </p:cNvPicPr>
          <p:nvPr/>
        </p:nvPicPr>
        <p:blipFill>
          <a:blip r:embed="rId2"/>
          <a:srcRect/>
          <a:stretch>
            <a:fillRect/>
          </a:stretch>
        </p:blipFill>
        <p:spPr bwMode="ltGray">
          <a:xfrm>
            <a:off x="0" y="0"/>
            <a:ext cx="9144000" cy="6858000"/>
          </a:xfrm>
          <a:prstGeom prst="rect">
            <a:avLst/>
          </a:prstGeom>
          <a:noFill/>
          <a:ln w="9525">
            <a:noFill/>
            <a:miter lim="800000"/>
            <a:headEnd/>
            <a:tailEnd/>
          </a:ln>
        </p:spPr>
      </p:pic>
      <p:sp>
        <p:nvSpPr>
          <p:cNvPr id="95237" name="Rectangle 5"/>
          <p:cNvSpPr>
            <a:spLocks noGrp="1" noChangeArrowheads="1"/>
          </p:cNvSpPr>
          <p:nvPr>
            <p:ph type="ctrTitle"/>
          </p:nvPr>
        </p:nvSpPr>
        <p:spPr>
          <a:xfrm>
            <a:off x="898525" y="1538288"/>
            <a:ext cx="7388225" cy="4035425"/>
          </a:xfrm>
        </p:spPr>
        <p:txBody>
          <a:bodyPr anchor="t"/>
          <a:lstStyle>
            <a:lvl1pPr>
              <a:lnSpc>
                <a:spcPct val="90000"/>
              </a:lnSpc>
              <a:defRPr sz="4000"/>
            </a:lvl1pPr>
          </a:lstStyle>
          <a:p>
            <a:r>
              <a:rPr lang="zh-CN" altLang="en-US" smtClean="0"/>
              <a:t>单击此处编辑母版标题样式</a:t>
            </a:r>
            <a:endParaRPr lang="en-US" altLang="zh-C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5EA53382-0EF2-4BBC-8581-87A7295DD833}" type="slidenum">
              <a:rPr lang="en-US" altLang="zh-CN"/>
              <a:pPr>
                <a:defRPr/>
              </a:pPr>
              <a:t>‹#›</a:t>
            </a:fld>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9"/>
          <p:cNvSpPr>
            <a:spLocks noGrp="1" noChangeArrowheads="1"/>
          </p:cNvSpPr>
          <p:nvPr>
            <p:ph type="sldNum" sz="quarter" idx="10"/>
          </p:nvPr>
        </p:nvSpPr>
        <p:spPr>
          <a:ln/>
        </p:spPr>
        <p:txBody>
          <a:bodyPr/>
          <a:lstStyle>
            <a:lvl1pPr>
              <a:defRPr/>
            </a:lvl1pPr>
          </a:lstStyle>
          <a:p>
            <a:pPr>
              <a:defRPr/>
            </a:pPr>
            <a:fld id="{965A0ED7-1A0A-408F-8703-4D04A534482E}" type="slidenum">
              <a:rPr lang="en-US" altLang="zh-CN"/>
              <a:pPr>
                <a:defRPr/>
              </a:pPr>
              <a:t>‹#›</a:t>
            </a:fld>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9"/>
          <p:cNvSpPr>
            <a:spLocks noGrp="1" noChangeArrowheads="1"/>
          </p:cNvSpPr>
          <p:nvPr>
            <p:ph type="sldNum" sz="quarter" idx="10"/>
          </p:nvPr>
        </p:nvSpPr>
        <p:spPr>
          <a:ln/>
        </p:spPr>
        <p:txBody>
          <a:bodyPr/>
          <a:lstStyle>
            <a:lvl1pPr>
              <a:defRPr/>
            </a:lvl1pPr>
          </a:lstStyle>
          <a:p>
            <a:pPr>
              <a:defRPr/>
            </a:pPr>
            <a:fld id="{42D822C7-87CC-483B-B810-AF6E5237D48C}" type="slidenum">
              <a:rPr lang="en-US" altLang="zh-CN"/>
              <a:pPr>
                <a:defRPr/>
              </a:pPr>
              <a:t>‹#›</a:t>
            </a:fld>
            <a:endParaRPr lang="en-US" altLang="zh-CN"/>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9"/>
          <p:cNvSpPr>
            <a:spLocks noGrp="1" noChangeArrowheads="1"/>
          </p:cNvSpPr>
          <p:nvPr>
            <p:ph type="sldNum" sz="quarter" idx="10"/>
          </p:nvPr>
        </p:nvSpPr>
        <p:spPr>
          <a:ln/>
        </p:spPr>
        <p:txBody>
          <a:bodyPr/>
          <a:lstStyle>
            <a:lvl1pPr>
              <a:defRPr/>
            </a:lvl1pPr>
          </a:lstStyle>
          <a:p>
            <a:pPr>
              <a:defRPr/>
            </a:pPr>
            <a:fld id="{F6031C13-B1CD-4338-AB88-C35AEC4E0935}" type="slidenum">
              <a:rPr lang="en-US" altLang="zh-CN"/>
              <a:pPr>
                <a:defRPr/>
              </a:pPr>
              <a:t>‹#›</a:t>
            </a:fld>
            <a:endParaRPr lang="en-US" altLang="zh-CN"/>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9"/>
          <p:cNvSpPr>
            <a:spLocks noGrp="1" noChangeArrowheads="1"/>
          </p:cNvSpPr>
          <p:nvPr>
            <p:ph type="sldNum" sz="quarter" idx="10"/>
          </p:nvPr>
        </p:nvSpPr>
        <p:spPr>
          <a:ln/>
        </p:spPr>
        <p:txBody>
          <a:bodyPr/>
          <a:lstStyle>
            <a:lvl1pPr>
              <a:defRPr/>
            </a:lvl1pPr>
          </a:lstStyle>
          <a:p>
            <a:pPr>
              <a:defRPr/>
            </a:pPr>
            <a:fld id="{60B807D7-CD7E-408D-886F-F84053114203}" type="slidenum">
              <a:rPr lang="en-US" altLang="zh-CN"/>
              <a:pPr>
                <a:defRPr/>
              </a:pPr>
              <a:t>‹#›</a:t>
            </a:fld>
            <a:endParaRPr lang="en-US" altLang="zh-CN"/>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CD81338E-750D-4B53-887F-53243F1E5C3F}" type="slidenum">
              <a:rPr lang="en-US" altLang="zh-CN"/>
              <a:pPr>
                <a:defRPr/>
              </a:pPr>
              <a:t>‹#›</a:t>
            </a:fld>
            <a:endParaRPr lang="en-US" altLang="zh-CN"/>
          </a:p>
        </p:txBody>
      </p:sp>
      <p:sp>
        <p:nvSpPr>
          <p:cNvPr id="3" name="Rectangle 1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3D1F2919-660A-4AEE-B4DC-815999A90E3C}" type="slidenum">
              <a:rPr lang="en-US" altLang="zh-CN"/>
              <a:pPr>
                <a:defRPr/>
              </a:pPr>
              <a:t>‹#›</a:t>
            </a:fld>
            <a:endParaRPr lang="en-US" altLang="zh-CN"/>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9"/>
          <p:cNvSpPr>
            <a:spLocks noGrp="1" noChangeArrowheads="1"/>
          </p:cNvSpPr>
          <p:nvPr>
            <p:ph type="sldNum" sz="quarter" idx="10"/>
          </p:nvPr>
        </p:nvSpPr>
        <p:spPr>
          <a:ln/>
        </p:spPr>
        <p:txBody>
          <a:bodyPr/>
          <a:lstStyle>
            <a:lvl1pPr>
              <a:defRPr/>
            </a:lvl1pPr>
          </a:lstStyle>
          <a:p>
            <a:pPr>
              <a:defRPr/>
            </a:pPr>
            <a:fld id="{35A1795E-CA54-4333-ABA3-90142C92F4E2}" type="slidenum">
              <a:rPr lang="en-US" altLang="zh-CN"/>
              <a:pPr>
                <a:defRPr/>
              </a:pPr>
              <a:t>‹#›</a:t>
            </a:fld>
            <a:endParaRPr lang="en-US" altLang="zh-CN"/>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135D3CF4-C720-4478-9ADA-A23B2997BC75}" type="slidenum">
              <a:rPr lang="en-US" altLang="en-US"/>
              <a:pPr>
                <a:defRPr/>
              </a:pPr>
              <a:t>‹#›</a:t>
            </a:fld>
            <a:endParaRPr lang="en-US" altLang="en-US"/>
          </a:p>
        </p:txBody>
      </p:sp>
    </p:spTree>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CC7CF509-AE1A-46C9-B4D9-0367A495981E}" type="slidenum">
              <a:rPr lang="en-US" altLang="zh-CN"/>
              <a:pPr>
                <a:defRPr/>
              </a:pPr>
              <a:t>‹#›</a:t>
            </a:fld>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0488" y="519113"/>
            <a:ext cx="1846262" cy="55800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98525" y="519113"/>
            <a:ext cx="5389563" cy="55800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9"/>
          <p:cNvSpPr>
            <a:spLocks noGrp="1" noChangeArrowheads="1"/>
          </p:cNvSpPr>
          <p:nvPr>
            <p:ph type="sldNum" sz="quarter" idx="10"/>
          </p:nvPr>
        </p:nvSpPr>
        <p:spPr>
          <a:ln/>
        </p:spPr>
        <p:txBody>
          <a:bodyPr/>
          <a:lstStyle>
            <a:lvl1pPr>
              <a:defRPr/>
            </a:lvl1pPr>
          </a:lstStyle>
          <a:p>
            <a:pPr>
              <a:defRPr/>
            </a:pPr>
            <a:fld id="{488D21A8-9AB0-4145-843D-51FD4F707CE7}" type="slidenum">
              <a:rPr lang="en-US" altLang="zh-CN"/>
              <a:pPr>
                <a:defRPr/>
              </a:pPr>
              <a:t>‹#›</a:t>
            </a:fld>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3" name="Picture 21" descr="hc_DividerBG_blue"/>
          <p:cNvPicPr>
            <a:picLocks noChangeAspect="1" noChangeArrowheads="1"/>
          </p:cNvPicPr>
          <p:nvPr/>
        </p:nvPicPr>
        <p:blipFill>
          <a:blip r:embed="rId2"/>
          <a:srcRect/>
          <a:stretch>
            <a:fillRect/>
          </a:stretch>
        </p:blipFill>
        <p:spPr bwMode="white">
          <a:xfrm>
            <a:off x="0" y="0"/>
            <a:ext cx="9144000" cy="6858000"/>
          </a:xfrm>
          <a:prstGeom prst="rect">
            <a:avLst/>
          </a:prstGeom>
          <a:noFill/>
          <a:ln w="9525">
            <a:noFill/>
            <a:miter lim="800000"/>
            <a:headEnd/>
            <a:tailEnd/>
          </a:ln>
        </p:spPr>
      </p:pic>
      <p:pic>
        <p:nvPicPr>
          <p:cNvPr id="4" name="Picture 23" descr="hc_Divider_TransLogo"/>
          <p:cNvPicPr>
            <a:picLocks noChangeAspect="1" noChangeArrowheads="1"/>
          </p:cNvPicPr>
          <p:nvPr/>
        </p:nvPicPr>
        <p:blipFill>
          <a:blip r:embed="rId3"/>
          <a:srcRect/>
          <a:stretch>
            <a:fillRect/>
          </a:stretch>
        </p:blipFill>
        <p:spPr bwMode="black">
          <a:xfrm>
            <a:off x="384175" y="6324600"/>
            <a:ext cx="1630363" cy="361950"/>
          </a:xfrm>
          <a:prstGeom prst="rect">
            <a:avLst/>
          </a:prstGeom>
          <a:noFill/>
          <a:ln w="9525">
            <a:noFill/>
            <a:miter lim="800000"/>
            <a:headEnd/>
            <a:tailEnd/>
          </a:ln>
        </p:spPr>
      </p:pic>
      <p:sp>
        <p:nvSpPr>
          <p:cNvPr id="41988" name="Rectangle 4"/>
          <p:cNvSpPr>
            <a:spLocks noGrp="1" noChangeArrowheads="1"/>
          </p:cNvSpPr>
          <p:nvPr>
            <p:ph type="ctrTitle"/>
          </p:nvPr>
        </p:nvSpPr>
        <p:spPr>
          <a:xfrm>
            <a:off x="898525" y="1538288"/>
            <a:ext cx="7388225" cy="4035425"/>
          </a:xfrm>
        </p:spPr>
        <p:txBody>
          <a:bodyPr anchor="t"/>
          <a:lstStyle>
            <a:lvl1pPr>
              <a:defRPr sz="4000"/>
            </a:lvl1pPr>
          </a:lstStyle>
          <a:p>
            <a:r>
              <a:rPr lang="zh-CN" altLang="en-US" smtClean="0"/>
              <a:t>单击此处编辑母版标题样式</a:t>
            </a:r>
            <a:endParaRPr lang="en-US" altLang="zh-CN"/>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
          <p:cNvSpPr>
            <a:spLocks noGrp="1" noChangeArrowheads="1"/>
          </p:cNvSpPr>
          <p:nvPr>
            <p:ph type="sldNum" sz="quarter" idx="10"/>
          </p:nvPr>
        </p:nvSpPr>
        <p:spPr>
          <a:ln/>
        </p:spPr>
        <p:txBody>
          <a:bodyPr/>
          <a:lstStyle>
            <a:lvl1pPr>
              <a:defRPr/>
            </a:lvl1pPr>
          </a:lstStyle>
          <a:p>
            <a:pPr>
              <a:defRPr/>
            </a:pPr>
            <a:fld id="{65938CF5-07E2-4F92-84A0-5FE785FD99B7}" type="slidenum">
              <a:rPr lang="en-US" altLang="zh-CN"/>
              <a:pPr>
                <a:defRPr/>
              </a:pPr>
              <a:t>‹#›</a:t>
            </a:fld>
            <a:endParaRPr lang="en-US" altLang="zh-CN"/>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7"/>
          <p:cNvSpPr>
            <a:spLocks noGrp="1" noChangeArrowheads="1"/>
          </p:cNvSpPr>
          <p:nvPr>
            <p:ph type="sldNum" sz="quarter" idx="10"/>
          </p:nvPr>
        </p:nvSpPr>
        <p:spPr>
          <a:ln/>
        </p:spPr>
        <p:txBody>
          <a:bodyPr/>
          <a:lstStyle>
            <a:lvl1pPr>
              <a:defRPr/>
            </a:lvl1pPr>
          </a:lstStyle>
          <a:p>
            <a:pPr>
              <a:defRPr/>
            </a:pPr>
            <a:fld id="{A31A828C-71E8-4463-B931-59CC73523055}" type="slidenum">
              <a:rPr lang="en-US" altLang="zh-CN"/>
              <a:pPr>
                <a:defRPr/>
              </a:pPr>
              <a:t>‹#›</a:t>
            </a:fld>
            <a:endParaRPr lang="en-US" altLang="zh-CN"/>
          </a:p>
        </p:txBody>
      </p:sp>
      <p:sp>
        <p:nvSpPr>
          <p:cNvPr id="5" name="Rectangle 2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7"/>
          <p:cNvSpPr>
            <a:spLocks noGrp="1" noChangeArrowheads="1"/>
          </p:cNvSpPr>
          <p:nvPr>
            <p:ph type="sldNum" sz="quarter" idx="10"/>
          </p:nvPr>
        </p:nvSpPr>
        <p:spPr>
          <a:ln/>
        </p:spPr>
        <p:txBody>
          <a:bodyPr/>
          <a:lstStyle>
            <a:lvl1pPr>
              <a:defRPr/>
            </a:lvl1pPr>
          </a:lstStyle>
          <a:p>
            <a:pPr>
              <a:defRPr/>
            </a:pPr>
            <a:fld id="{E27E8E38-B372-4B09-A93E-9A7D10972A34}" type="slidenum">
              <a:rPr lang="en-US" altLang="zh-CN"/>
              <a:pPr>
                <a:defRPr/>
              </a:pPr>
              <a:t>‹#›</a:t>
            </a:fld>
            <a:endParaRPr lang="en-US" altLang="zh-CN"/>
          </a:p>
        </p:txBody>
      </p:sp>
      <p:sp>
        <p:nvSpPr>
          <p:cNvPr id="6" name="Rectangle 2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7"/>
          <p:cNvSpPr>
            <a:spLocks noGrp="1" noChangeArrowheads="1"/>
          </p:cNvSpPr>
          <p:nvPr>
            <p:ph type="sldNum" sz="quarter" idx="10"/>
          </p:nvPr>
        </p:nvSpPr>
        <p:spPr>
          <a:ln/>
        </p:spPr>
        <p:txBody>
          <a:bodyPr/>
          <a:lstStyle>
            <a:lvl1pPr>
              <a:defRPr/>
            </a:lvl1pPr>
          </a:lstStyle>
          <a:p>
            <a:pPr>
              <a:defRPr/>
            </a:pPr>
            <a:fld id="{C9625630-6141-4A1F-BF81-493A03F59367}" type="slidenum">
              <a:rPr lang="en-US" altLang="zh-CN"/>
              <a:pPr>
                <a:defRPr/>
              </a:pPr>
              <a:t>‹#›</a:t>
            </a:fld>
            <a:endParaRPr lang="en-US" altLang="zh-CN"/>
          </a:p>
        </p:txBody>
      </p:sp>
      <p:sp>
        <p:nvSpPr>
          <p:cNvPr id="8" name="Rectangle 2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7"/>
          <p:cNvSpPr>
            <a:spLocks noGrp="1" noChangeArrowheads="1"/>
          </p:cNvSpPr>
          <p:nvPr>
            <p:ph type="sldNum" sz="quarter" idx="10"/>
          </p:nvPr>
        </p:nvSpPr>
        <p:spPr>
          <a:ln/>
        </p:spPr>
        <p:txBody>
          <a:bodyPr/>
          <a:lstStyle>
            <a:lvl1pPr>
              <a:defRPr/>
            </a:lvl1pPr>
          </a:lstStyle>
          <a:p>
            <a:pPr>
              <a:defRPr/>
            </a:pPr>
            <a:fld id="{518CE9B7-C684-432A-9A7F-3BFFFAE37E72}" type="slidenum">
              <a:rPr lang="en-US" altLang="zh-CN"/>
              <a:pPr>
                <a:defRPr/>
              </a:pPr>
              <a:t>‹#›</a:t>
            </a:fld>
            <a:endParaRPr lang="en-US" altLang="zh-CN"/>
          </a:p>
        </p:txBody>
      </p:sp>
      <p:sp>
        <p:nvSpPr>
          <p:cNvPr id="4" name="Rectangle 2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A22743A2-101B-4A21-B6AD-161AC7C152D0}" type="slidenum">
              <a:rPr lang="en-US" altLang="zh-CN"/>
              <a:pPr>
                <a:defRPr/>
              </a:pPr>
              <a:t>‹#›</a:t>
            </a:fld>
            <a:endParaRPr lang="en-US" altLang="zh-CN"/>
          </a:p>
        </p:txBody>
      </p:sp>
      <p:sp>
        <p:nvSpPr>
          <p:cNvPr id="3" name="Rectangle 2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7"/>
          <p:cNvSpPr>
            <a:spLocks noGrp="1" noChangeArrowheads="1"/>
          </p:cNvSpPr>
          <p:nvPr>
            <p:ph type="sldNum" sz="quarter" idx="10"/>
          </p:nvPr>
        </p:nvSpPr>
        <p:spPr>
          <a:ln/>
        </p:spPr>
        <p:txBody>
          <a:bodyPr/>
          <a:lstStyle>
            <a:lvl1pPr>
              <a:defRPr/>
            </a:lvl1pPr>
          </a:lstStyle>
          <a:p>
            <a:pPr>
              <a:defRPr/>
            </a:pPr>
            <a:fld id="{3731AFB2-30CB-43E2-8E5B-AD5863C7B5E6}" type="slidenum">
              <a:rPr lang="en-US" altLang="zh-CN"/>
              <a:pPr>
                <a:defRPr/>
              </a:pPr>
              <a:t>‹#›</a:t>
            </a:fld>
            <a:endParaRPr lang="en-US" altLang="zh-CN"/>
          </a:p>
        </p:txBody>
      </p:sp>
      <p:sp>
        <p:nvSpPr>
          <p:cNvPr id="6" name="Rectangle 2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6.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3.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6.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buClr>
                <a:srgbClr val="FF8000"/>
              </a:buClr>
              <a:buFontTx/>
              <a:buChar char="•"/>
              <a:defRPr/>
            </a:pPr>
            <a:endParaRPr lang="zh-CN" altLang="zh-CN">
              <a:solidFill>
                <a:srgbClr val="4B4B4B"/>
              </a:solidFill>
              <a:latin typeface="Arial" charset="0"/>
              <a:ea typeface="宋体" charset="-122"/>
              <a:cs typeface="+mn-cs"/>
            </a:endParaRPr>
          </a:p>
        </p:txBody>
      </p:sp>
      <p:pic>
        <p:nvPicPr>
          <p:cNvPr id="2051" name="Picture 18" descr="TR_SlideLogo_BW600"/>
          <p:cNvPicPr>
            <a:picLocks noChangeAspect="1" noChangeArrowheads="1"/>
          </p:cNvPicPr>
          <p:nvPr/>
        </p:nvPicPr>
        <p:blipFill>
          <a:blip r:embed="rId15"/>
          <a:srcRect/>
          <a:stretch>
            <a:fillRect/>
          </a:stretch>
        </p:blipFill>
        <p:spPr bwMode="auto">
          <a:xfrm>
            <a:off x="371475" y="6323013"/>
            <a:ext cx="1652588" cy="536575"/>
          </a:xfrm>
          <a:prstGeom prst="rect">
            <a:avLst/>
          </a:prstGeom>
          <a:noFill/>
          <a:ln w="9525">
            <a:noFill/>
            <a:miter lim="800000"/>
            <a:headEnd/>
            <a:tailEnd/>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cs typeface="+mn-cs"/>
              </a:defRPr>
            </a:lvl1pPr>
          </a:lstStyle>
          <a:p>
            <a:pPr>
              <a:defRPr/>
            </a:pPr>
            <a:endParaRPr lang="en-US" altLang="zh-CN"/>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4B4B4B"/>
                </a:solidFill>
                <a:latin typeface="Arial" charset="0"/>
                <a:ea typeface="宋体" charset="-122"/>
                <a:cs typeface="+mn-cs"/>
              </a:defRPr>
            </a:lvl1pPr>
          </a:lstStyle>
          <a:p>
            <a:pPr>
              <a:defRPr/>
            </a:pPr>
            <a:fld id="{6B5573EE-22EC-43D0-8E73-A050CF9938B8}" type="slidenum">
              <a:rPr lang="en-US" altLang="en-US"/>
              <a:pPr>
                <a:defRPr/>
              </a:pPr>
              <a:t>‹#›</a:t>
            </a:fld>
            <a:endParaRPr lang="en-US" altLang="en-US"/>
          </a:p>
        </p:txBody>
      </p:sp>
      <p:sp>
        <p:nvSpPr>
          <p:cNvPr id="2054"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2055"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pic>
        <p:nvPicPr>
          <p:cNvPr id="2056" name="Picture 17" descr="slideMaster_Logo600"/>
          <p:cNvPicPr>
            <a:picLocks noChangeAspect="1" noChangeArrowheads="1"/>
          </p:cNvPicPr>
          <p:nvPr/>
        </p:nvPicPr>
        <p:blipFill>
          <a:blip r:embed="rId16"/>
          <a:srcRect/>
          <a:stretch>
            <a:fillRect/>
          </a:stretch>
        </p:blipFill>
        <p:spPr bwMode="hidden">
          <a:xfrm>
            <a:off x="371475" y="6323013"/>
            <a:ext cx="1644650" cy="528637"/>
          </a:xfrm>
          <a:prstGeom prst="rect">
            <a:avLst/>
          </a:prstGeom>
          <a:noFill/>
          <a:ln w="9525">
            <a:noFill/>
            <a:miter lim="800000"/>
            <a:headEnd/>
            <a:tailEnd/>
          </a:ln>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latin typeface="Arial" charset="0"/>
              <a:ea typeface="宋体" charset="-122"/>
              <a:cs typeface="+mn-cs"/>
            </a:endParaRPr>
          </a:p>
        </p:txBody>
      </p:sp>
    </p:spTree>
  </p:cSld>
  <p:clrMap bg1="lt1" tx1="dk1" bg2="lt2" tx2="dk2" accent1="accent1" accent2="accent2" accent3="accent3" accent4="accent4" accent5="accent5" accent6="accent6" hlink="hlink" folHlink="folHlink"/>
  <p:sldLayoutIdLst>
    <p:sldLayoutId id="2147504635" r:id="rId1"/>
    <p:sldLayoutId id="2147504545" r:id="rId2"/>
    <p:sldLayoutId id="2147504546" r:id="rId3"/>
    <p:sldLayoutId id="2147504547" r:id="rId4"/>
    <p:sldLayoutId id="2147504548" r:id="rId5"/>
    <p:sldLayoutId id="2147504549" r:id="rId6"/>
    <p:sldLayoutId id="2147504550" r:id="rId7"/>
    <p:sldLayoutId id="2147504551" r:id="rId8"/>
    <p:sldLayoutId id="2147504552" r:id="rId9"/>
    <p:sldLayoutId id="2147504553" r:id="rId10"/>
    <p:sldLayoutId id="2147504554" r:id="rId11"/>
    <p:sldLayoutId id="2147504636" r:id="rId12"/>
    <p:sldLayoutId id="2147504637" r:id="rId13"/>
  </p:sldLayoutIdLst>
  <p:transition>
    <p:zoom/>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61175"/>
            <a:chOff x="0" y="0"/>
            <a:chExt cx="5760" cy="4322"/>
          </a:xfrm>
        </p:grpSpPr>
        <p:sp>
          <p:nvSpPr>
            <p:cNvPr id="476163"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cs typeface="+mn-cs"/>
              </a:endParaRPr>
            </a:p>
          </p:txBody>
        </p:sp>
        <p:pic>
          <p:nvPicPr>
            <p:cNvPr id="3083" name="Picture 4" descr="TR_SlideLogo_BW600"/>
            <p:cNvPicPr>
              <a:picLocks noChangeAspect="1" noChangeArrowheads="1"/>
            </p:cNvPicPr>
            <p:nvPr userDrawn="1"/>
          </p:nvPicPr>
          <p:blipFill>
            <a:blip r:embed="rId14"/>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3075" name="Picture 5" descr="hc_DividerBG_purple"/>
          <p:cNvPicPr>
            <a:picLocks noChangeAspect="1" noChangeArrowheads="1"/>
          </p:cNvPicPr>
          <p:nvPr/>
        </p:nvPicPr>
        <p:blipFill>
          <a:blip r:embed="rId15"/>
          <a:srcRect/>
          <a:stretch>
            <a:fillRect/>
          </a:stretch>
        </p:blipFill>
        <p:spPr bwMode="white">
          <a:xfrm>
            <a:off x="0" y="0"/>
            <a:ext cx="9144000" cy="6858000"/>
          </a:xfrm>
          <a:prstGeom prst="rect">
            <a:avLst/>
          </a:prstGeom>
          <a:noFill/>
          <a:ln w="9525">
            <a:noFill/>
            <a:miter lim="800000"/>
            <a:headEnd/>
            <a:tailEnd/>
          </a:ln>
        </p:spPr>
      </p:pic>
      <p:pic>
        <p:nvPicPr>
          <p:cNvPr id="3076" name="Picture 6" descr="hc_Divider_TransLogo"/>
          <p:cNvPicPr>
            <a:picLocks noChangeAspect="1" noChangeArrowheads="1"/>
          </p:cNvPicPr>
          <p:nvPr/>
        </p:nvPicPr>
        <p:blipFill>
          <a:blip r:embed="rId16"/>
          <a:srcRect/>
          <a:stretch>
            <a:fillRect/>
          </a:stretch>
        </p:blipFill>
        <p:spPr bwMode="black">
          <a:xfrm>
            <a:off x="384175" y="6324600"/>
            <a:ext cx="1630363" cy="361950"/>
          </a:xfrm>
          <a:prstGeom prst="rect">
            <a:avLst/>
          </a:prstGeom>
          <a:noFill/>
          <a:ln w="9525">
            <a:noFill/>
            <a:miter lim="800000"/>
            <a:headEnd/>
            <a:tailEnd/>
          </a:ln>
        </p:spPr>
      </p:pic>
      <p:sp>
        <p:nvSpPr>
          <p:cNvPr id="476169" name="Rectangle 9"/>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2"/>
                </a:solidFill>
                <a:latin typeface="Arial" charset="0"/>
                <a:ea typeface="宋体" charset="-122"/>
                <a:cs typeface="+mn-cs"/>
              </a:defRPr>
            </a:lvl1pPr>
          </a:lstStyle>
          <a:p>
            <a:pPr>
              <a:defRPr/>
            </a:pPr>
            <a:fld id="{9AAE9092-54AC-40A5-ADB6-12985DA62E13}" type="slidenum">
              <a:rPr lang="en-US" altLang="zh-CN"/>
              <a:pPr>
                <a:defRPr/>
              </a:pPr>
              <a:t>‹#›</a:t>
            </a:fld>
            <a:endParaRPr lang="en-US" altLang="zh-CN"/>
          </a:p>
        </p:txBody>
      </p:sp>
      <p:sp>
        <p:nvSpPr>
          <p:cNvPr id="476171" name="Rectangle 11"/>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charset="0"/>
                <a:ea typeface="宋体" charset="-122"/>
                <a:cs typeface="+mn-cs"/>
              </a:defRPr>
            </a:lvl1pPr>
          </a:lstStyle>
          <a:p>
            <a:pPr>
              <a:defRPr/>
            </a:pPr>
            <a:endParaRPr lang="en-US" altLang="zh-CN"/>
          </a:p>
        </p:txBody>
      </p:sp>
      <p:sp>
        <p:nvSpPr>
          <p:cNvPr id="3079" name="Rectangle 13"/>
          <p:cNvSpPr>
            <a:spLocks noGrp="1" noChangeArrowheads="1"/>
          </p:cNvSpPr>
          <p:nvPr>
            <p:ph type="title"/>
          </p:nvPr>
        </p:nvSpPr>
        <p:spPr bwMode="auto">
          <a:xfrm>
            <a:off x="898525" y="519113"/>
            <a:ext cx="7388225" cy="8112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3080" name="Rectangle 14"/>
          <p:cNvSpPr>
            <a:spLocks noGrp="1" noChangeArrowheads="1"/>
          </p:cNvSpPr>
          <p:nvPr>
            <p:ph type="body" idx="1"/>
          </p:nvPr>
        </p:nvSpPr>
        <p:spPr bwMode="auto">
          <a:xfrm>
            <a:off x="898525" y="1528763"/>
            <a:ext cx="738822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76175" name="Line 15"/>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zh-CN" altLang="en-US">
              <a:latin typeface="Arial" charset="0"/>
              <a:ea typeface="宋体" charset="-122"/>
              <a:cs typeface="+mn-cs"/>
            </a:endParaRPr>
          </a:p>
        </p:txBody>
      </p:sp>
    </p:spTree>
  </p:cSld>
  <p:clrMap bg1="dk2" tx1="lt1" bg2="dk1" tx2="lt2" accent1="accent1" accent2="accent2" accent3="accent3" accent4="accent4" accent5="accent5" accent6="accent6" hlink="hlink" folHlink="folHlink"/>
  <p:sldLayoutIdLst>
    <p:sldLayoutId id="2147504638" r:id="rId1"/>
    <p:sldLayoutId id="2147504555" r:id="rId2"/>
    <p:sldLayoutId id="2147504556" r:id="rId3"/>
    <p:sldLayoutId id="2147504557" r:id="rId4"/>
    <p:sldLayoutId id="2147504558" r:id="rId5"/>
    <p:sldLayoutId id="2147504559" r:id="rId6"/>
    <p:sldLayoutId id="2147504560" r:id="rId7"/>
    <p:sldLayoutId id="2147504561" r:id="rId8"/>
    <p:sldLayoutId id="2147504562" r:id="rId9"/>
    <p:sldLayoutId id="2147504563" r:id="rId10"/>
    <p:sldLayoutId id="2147504564" r:id="rId11"/>
    <p:sldLayoutId id="2147504639" r:id="rId12"/>
  </p:sldLayoutIdLst>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defTabSz="800100" rtl="0" eaLnBrk="0" fontAlgn="base" hangingPunct="0">
        <a:spcBef>
          <a:spcPct val="50000"/>
        </a:spcBef>
        <a:spcAft>
          <a:spcPct val="0"/>
        </a:spcAft>
        <a:buChar char="•"/>
        <a:defRPr sz="2400">
          <a:solidFill>
            <a:schemeClr val="tx1"/>
          </a:solidFill>
          <a:latin typeface="+mn-lt"/>
          <a:ea typeface="+mn-ea"/>
          <a:cs typeface="+mn-cs"/>
        </a:defRPr>
      </a:lvl1pPr>
      <a:lvl2pPr marL="628650" indent="-285750" algn="l" defTabSz="800100" rtl="0" eaLnBrk="0" fontAlgn="base" hangingPunct="0">
        <a:spcBef>
          <a:spcPct val="30000"/>
        </a:spcBef>
        <a:spcAft>
          <a:spcPct val="0"/>
        </a:spcAft>
        <a:buFont typeface="Arial" pitchFamily="34" charset="0"/>
        <a:buChar char="–"/>
        <a:defRPr sz="2000">
          <a:solidFill>
            <a:schemeClr val="tx1"/>
          </a:solidFill>
          <a:latin typeface="+mn-lt"/>
        </a:defRPr>
      </a:lvl2pPr>
      <a:lvl3pPr marL="971550" indent="-228600" algn="l" defTabSz="800100" rtl="0" eaLnBrk="0" fontAlgn="base" hangingPunct="0">
        <a:spcBef>
          <a:spcPct val="25000"/>
        </a:spcBef>
        <a:spcAft>
          <a:spcPct val="0"/>
        </a:spcAft>
        <a:buChar char="•"/>
        <a:defRPr sz="2400">
          <a:solidFill>
            <a:schemeClr val="tx1"/>
          </a:solidFill>
          <a:latin typeface="+mn-lt"/>
        </a:defRPr>
      </a:lvl3pPr>
      <a:lvl4pPr marL="1314450" indent="-228600" algn="l" defTabSz="800100" rtl="0" eaLnBrk="0" fontAlgn="base" hangingPunct="0">
        <a:spcBef>
          <a:spcPct val="25000"/>
        </a:spcBef>
        <a:spcAft>
          <a:spcPct val="0"/>
        </a:spcAft>
        <a:buFont typeface="Arial" pitchFamily="34" charset="0"/>
        <a:buChar char="–"/>
        <a:defRPr sz="1600">
          <a:solidFill>
            <a:schemeClr val="tx1"/>
          </a:solidFill>
          <a:latin typeface="+mn-lt"/>
        </a:defRPr>
      </a:lvl4pPr>
      <a:lvl5pPr marL="1600200" indent="-171450" algn="l" defTabSz="800100" rtl="0" eaLnBrk="0" fontAlgn="base" hangingPunct="0">
        <a:spcBef>
          <a:spcPct val="20000"/>
        </a:spcBef>
        <a:spcAft>
          <a:spcPct val="0"/>
        </a:spcAft>
        <a:buChar char="•"/>
        <a:defRPr sz="1400">
          <a:solidFill>
            <a:schemeClr val="tx1"/>
          </a:solidFill>
          <a:latin typeface="+mn-lt"/>
        </a:defRPr>
      </a:lvl5pPr>
      <a:lvl6pPr marL="2057400" indent="-171450" algn="l" defTabSz="800100" rtl="0" eaLnBrk="1" fontAlgn="base" hangingPunct="1">
        <a:spcBef>
          <a:spcPct val="20000"/>
        </a:spcBef>
        <a:spcAft>
          <a:spcPct val="0"/>
        </a:spcAft>
        <a:buChar char="•"/>
        <a:defRPr sz="1400">
          <a:solidFill>
            <a:schemeClr val="tx1"/>
          </a:solidFill>
          <a:latin typeface="+mn-lt"/>
        </a:defRPr>
      </a:lvl6pPr>
      <a:lvl7pPr marL="2514600" indent="-171450" algn="l" defTabSz="800100" rtl="0" eaLnBrk="1" fontAlgn="base" hangingPunct="1">
        <a:spcBef>
          <a:spcPct val="20000"/>
        </a:spcBef>
        <a:spcAft>
          <a:spcPct val="0"/>
        </a:spcAft>
        <a:buChar char="•"/>
        <a:defRPr sz="1400">
          <a:solidFill>
            <a:schemeClr val="tx1"/>
          </a:solidFill>
          <a:latin typeface="+mn-lt"/>
        </a:defRPr>
      </a:lvl7pPr>
      <a:lvl8pPr marL="2971800" indent="-171450" algn="l" defTabSz="800100" rtl="0" eaLnBrk="1" fontAlgn="base" hangingPunct="1">
        <a:spcBef>
          <a:spcPct val="20000"/>
        </a:spcBef>
        <a:spcAft>
          <a:spcPct val="0"/>
        </a:spcAft>
        <a:buChar char="•"/>
        <a:defRPr sz="1400">
          <a:solidFill>
            <a:schemeClr val="tx1"/>
          </a:solidFill>
          <a:latin typeface="+mn-lt"/>
        </a:defRPr>
      </a:lvl8pPr>
      <a:lvl9pPr marL="3429000" indent="-171450" algn="l" defTabSz="800100"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61175"/>
            <a:chOff x="0" y="0"/>
            <a:chExt cx="5760" cy="4322"/>
          </a:xfrm>
        </p:grpSpPr>
        <p:sp>
          <p:nvSpPr>
            <p:cNvPr id="478211"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cs typeface="+mn-cs"/>
              </a:endParaRPr>
            </a:p>
          </p:txBody>
        </p:sp>
        <p:pic>
          <p:nvPicPr>
            <p:cNvPr id="4106" name="Picture 4" descr="TR_SlideLogo_BW600"/>
            <p:cNvPicPr>
              <a:picLocks noChangeAspect="1" noChangeArrowheads="1"/>
            </p:cNvPicPr>
            <p:nvPr userDrawn="1"/>
          </p:nvPicPr>
          <p:blipFill>
            <a:blip r:embed="rId13"/>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4099" name="Picture 5" descr="hc_DividerGraphBG_purple"/>
          <p:cNvPicPr>
            <a:picLocks noChangeAspect="1" noChangeArrowheads="1"/>
          </p:cNvPicPr>
          <p:nvPr/>
        </p:nvPicPr>
        <p:blipFill>
          <a:blip r:embed="rId14"/>
          <a:srcRect/>
          <a:stretch>
            <a:fillRect/>
          </a:stretch>
        </p:blipFill>
        <p:spPr bwMode="ltGray">
          <a:xfrm>
            <a:off x="0" y="0"/>
            <a:ext cx="9144000" cy="6858000"/>
          </a:xfrm>
          <a:prstGeom prst="rect">
            <a:avLst/>
          </a:prstGeom>
          <a:noFill/>
          <a:ln w="9525">
            <a:noFill/>
            <a:miter lim="800000"/>
            <a:headEnd/>
            <a:tailEnd/>
          </a:ln>
        </p:spPr>
      </p:pic>
      <p:sp>
        <p:nvSpPr>
          <p:cNvPr id="478216" name="Rectangle 8"/>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2"/>
                </a:solidFill>
                <a:latin typeface="Arial" charset="0"/>
                <a:ea typeface="宋体" charset="-122"/>
                <a:cs typeface="+mn-cs"/>
              </a:defRPr>
            </a:lvl1pPr>
          </a:lstStyle>
          <a:p>
            <a:pPr>
              <a:defRPr/>
            </a:pPr>
            <a:fld id="{B2EE9DC4-51B5-4665-A0FC-FB9B72BC9ED0}" type="slidenum">
              <a:rPr lang="en-US" altLang="zh-CN"/>
              <a:pPr>
                <a:defRPr/>
              </a:pPr>
              <a:t>‹#›</a:t>
            </a:fld>
            <a:endParaRPr lang="en-US" altLang="zh-CN"/>
          </a:p>
        </p:txBody>
      </p:sp>
      <p:sp>
        <p:nvSpPr>
          <p:cNvPr id="478218" name="Rectangle 10"/>
          <p:cNvSpPr>
            <a:spLocks noGrp="1" noChangeArrowheads="1"/>
          </p:cNvSpPr>
          <p:nvPr>
            <p:ph type="ftr" sz="quarter" idx="3"/>
          </p:nvPr>
        </p:nvSpPr>
        <p:spPr bwMode="auto">
          <a:xfrm>
            <a:off x="3124200" y="640080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chemeClr val="tx2"/>
                </a:solidFill>
                <a:latin typeface="Arial" charset="0"/>
                <a:ea typeface="宋体" charset="-122"/>
                <a:cs typeface="+mn-cs"/>
              </a:defRPr>
            </a:lvl1pPr>
          </a:lstStyle>
          <a:p>
            <a:pPr>
              <a:defRPr/>
            </a:pPr>
            <a:endParaRPr lang="en-US" altLang="zh-CN"/>
          </a:p>
        </p:txBody>
      </p:sp>
      <p:sp>
        <p:nvSpPr>
          <p:cNvPr id="4102" name="Rectangle 11"/>
          <p:cNvSpPr>
            <a:spLocks noGrp="1" noChangeArrowheads="1"/>
          </p:cNvSpPr>
          <p:nvPr>
            <p:ph type="title"/>
          </p:nvPr>
        </p:nvSpPr>
        <p:spPr bwMode="auto">
          <a:xfrm>
            <a:off x="898525" y="519113"/>
            <a:ext cx="7388225" cy="8048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4103" name="Rectangle 12"/>
          <p:cNvSpPr>
            <a:spLocks noGrp="1" noChangeArrowheads="1"/>
          </p:cNvSpPr>
          <p:nvPr>
            <p:ph type="body" idx="1"/>
          </p:nvPr>
        </p:nvSpPr>
        <p:spPr bwMode="auto">
          <a:xfrm>
            <a:off x="898525" y="1528763"/>
            <a:ext cx="738822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78221" name="Line 13"/>
          <p:cNvSpPr>
            <a:spLocks noChangeShapeType="1"/>
          </p:cNvSpPr>
          <p:nvPr/>
        </p:nvSpPr>
        <p:spPr bwMode="auto">
          <a:xfrm>
            <a:off x="896938" y="1368425"/>
            <a:ext cx="7348537" cy="0"/>
          </a:xfrm>
          <a:prstGeom prst="line">
            <a:avLst/>
          </a:prstGeom>
          <a:noFill/>
          <a:ln w="24130" cap="rnd">
            <a:solidFill>
              <a:schemeClr val="tx1"/>
            </a:solidFill>
            <a:prstDash val="sysDot"/>
            <a:round/>
            <a:headEnd/>
            <a:tailEnd/>
          </a:ln>
          <a:effectLst/>
        </p:spPr>
        <p:txBody>
          <a:bodyPr/>
          <a:lstStyle/>
          <a:p>
            <a:pPr>
              <a:defRPr/>
            </a:pPr>
            <a:endParaRPr lang="zh-CN" altLang="en-US">
              <a:latin typeface="Arial" charset="0"/>
              <a:ea typeface="宋体" charset="-122"/>
              <a:cs typeface="+mn-cs"/>
            </a:endParaRPr>
          </a:p>
        </p:txBody>
      </p:sp>
    </p:spTree>
  </p:cSld>
  <p:clrMap bg1="dk2" tx1="lt1" bg2="dk1" tx2="lt2" accent1="accent1" accent2="accent2" accent3="accent3" accent4="accent4" accent5="accent5" accent6="accent6" hlink="hlink" folHlink="folHlink"/>
  <p:sldLayoutIdLst>
    <p:sldLayoutId id="2147504640" r:id="rId1"/>
    <p:sldLayoutId id="2147504565" r:id="rId2"/>
    <p:sldLayoutId id="2147504566" r:id="rId3"/>
    <p:sldLayoutId id="2147504567" r:id="rId4"/>
    <p:sldLayoutId id="2147504568" r:id="rId5"/>
    <p:sldLayoutId id="2147504569" r:id="rId6"/>
    <p:sldLayoutId id="2147504570" r:id="rId7"/>
    <p:sldLayoutId id="2147504571" r:id="rId8"/>
    <p:sldLayoutId id="2147504572" r:id="rId9"/>
    <p:sldLayoutId id="2147504573" r:id="rId10"/>
    <p:sldLayoutId id="2147504574" r:id="rId11"/>
  </p:sldLayoutIdLst>
  <p:hf hdr="0" ftr="0" dt="0"/>
  <p:txStyles>
    <p:titleStyle>
      <a:lvl1pPr algn="l" rtl="0" eaLnBrk="0" fontAlgn="base" hangingPunct="0">
        <a:lnSpc>
          <a:spcPts val="2600"/>
        </a:lnSpc>
        <a:spcBef>
          <a:spcPct val="0"/>
        </a:spcBef>
        <a:spcAft>
          <a:spcPct val="0"/>
        </a:spcAft>
        <a:defRPr sz="2600">
          <a:solidFill>
            <a:schemeClr val="tx2"/>
          </a:solidFill>
          <a:latin typeface="+mj-lt"/>
          <a:ea typeface="+mj-ea"/>
          <a:cs typeface="+mj-cs"/>
        </a:defRPr>
      </a:lvl1pPr>
      <a:lvl2pPr algn="l" rtl="0" eaLnBrk="0" fontAlgn="base" hangingPunct="0">
        <a:lnSpc>
          <a:spcPts val="2600"/>
        </a:lnSpc>
        <a:spcBef>
          <a:spcPct val="0"/>
        </a:spcBef>
        <a:spcAft>
          <a:spcPct val="0"/>
        </a:spcAft>
        <a:defRPr sz="2600">
          <a:solidFill>
            <a:schemeClr val="tx2"/>
          </a:solidFill>
          <a:latin typeface="Arial" charset="0"/>
        </a:defRPr>
      </a:lvl2pPr>
      <a:lvl3pPr algn="l" rtl="0" eaLnBrk="0" fontAlgn="base" hangingPunct="0">
        <a:lnSpc>
          <a:spcPts val="2600"/>
        </a:lnSpc>
        <a:spcBef>
          <a:spcPct val="0"/>
        </a:spcBef>
        <a:spcAft>
          <a:spcPct val="0"/>
        </a:spcAft>
        <a:defRPr sz="2600">
          <a:solidFill>
            <a:schemeClr val="tx2"/>
          </a:solidFill>
          <a:latin typeface="Arial" charset="0"/>
        </a:defRPr>
      </a:lvl3pPr>
      <a:lvl4pPr algn="l" rtl="0" eaLnBrk="0" fontAlgn="base" hangingPunct="0">
        <a:lnSpc>
          <a:spcPts val="2600"/>
        </a:lnSpc>
        <a:spcBef>
          <a:spcPct val="0"/>
        </a:spcBef>
        <a:spcAft>
          <a:spcPct val="0"/>
        </a:spcAft>
        <a:defRPr sz="2600">
          <a:solidFill>
            <a:schemeClr val="tx2"/>
          </a:solidFill>
          <a:latin typeface="Arial" charset="0"/>
        </a:defRPr>
      </a:lvl4pPr>
      <a:lvl5pPr algn="l" rtl="0" eaLnBrk="0" fontAlgn="base" hangingPunct="0">
        <a:lnSpc>
          <a:spcPts val="2600"/>
        </a:lnSpc>
        <a:spcBef>
          <a:spcPct val="0"/>
        </a:spcBef>
        <a:spcAft>
          <a:spcPct val="0"/>
        </a:spcAft>
        <a:defRPr sz="2600">
          <a:solidFill>
            <a:schemeClr val="tx2"/>
          </a:solidFill>
          <a:latin typeface="Arial" charset="0"/>
        </a:defRPr>
      </a:lvl5pPr>
      <a:lvl6pPr marL="457200" algn="l" rtl="0" eaLnBrk="1" fontAlgn="base" hangingPunct="1">
        <a:lnSpc>
          <a:spcPts val="2600"/>
        </a:lnSpc>
        <a:spcBef>
          <a:spcPct val="0"/>
        </a:spcBef>
        <a:spcAft>
          <a:spcPct val="0"/>
        </a:spcAft>
        <a:defRPr sz="2600">
          <a:solidFill>
            <a:schemeClr val="tx2"/>
          </a:solidFill>
          <a:latin typeface="Arial" charset="0"/>
        </a:defRPr>
      </a:lvl6pPr>
      <a:lvl7pPr marL="914400" algn="l" rtl="0" eaLnBrk="1" fontAlgn="base" hangingPunct="1">
        <a:lnSpc>
          <a:spcPts val="2600"/>
        </a:lnSpc>
        <a:spcBef>
          <a:spcPct val="0"/>
        </a:spcBef>
        <a:spcAft>
          <a:spcPct val="0"/>
        </a:spcAft>
        <a:defRPr sz="2600">
          <a:solidFill>
            <a:schemeClr val="tx2"/>
          </a:solidFill>
          <a:latin typeface="Arial" charset="0"/>
        </a:defRPr>
      </a:lvl7pPr>
      <a:lvl8pPr marL="1371600" algn="l" rtl="0" eaLnBrk="1" fontAlgn="base" hangingPunct="1">
        <a:lnSpc>
          <a:spcPts val="2600"/>
        </a:lnSpc>
        <a:spcBef>
          <a:spcPct val="0"/>
        </a:spcBef>
        <a:spcAft>
          <a:spcPct val="0"/>
        </a:spcAft>
        <a:defRPr sz="2600">
          <a:solidFill>
            <a:schemeClr val="tx2"/>
          </a:solidFill>
          <a:latin typeface="Arial" charset="0"/>
        </a:defRPr>
      </a:lvl8pPr>
      <a:lvl9pPr marL="1828800" algn="l" rtl="0" eaLnBrk="1" fontAlgn="base" hangingPunct="1">
        <a:lnSpc>
          <a:spcPts val="26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sz="2400">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eaLnBrk="1" fontAlgn="base" hangingPunct="1">
        <a:spcBef>
          <a:spcPct val="20000"/>
        </a:spcBef>
        <a:spcAft>
          <a:spcPct val="0"/>
        </a:spcAft>
        <a:buChar char="•"/>
        <a:defRPr sz="1400">
          <a:solidFill>
            <a:schemeClr val="tx1"/>
          </a:solidFill>
          <a:latin typeface="+mn-lt"/>
        </a:defRPr>
      </a:lvl6pPr>
      <a:lvl7pPr marL="2400300" indent="-228600" algn="l" rtl="0" eaLnBrk="1" fontAlgn="base" hangingPunct="1">
        <a:spcBef>
          <a:spcPct val="20000"/>
        </a:spcBef>
        <a:spcAft>
          <a:spcPct val="0"/>
        </a:spcAft>
        <a:buChar char="•"/>
        <a:defRPr sz="1400">
          <a:solidFill>
            <a:schemeClr val="tx1"/>
          </a:solidFill>
          <a:latin typeface="+mn-lt"/>
        </a:defRPr>
      </a:lvl7pPr>
      <a:lvl8pPr marL="2857500" indent="-228600" algn="l" rtl="0" eaLnBrk="1" fontAlgn="base" hangingPunct="1">
        <a:spcBef>
          <a:spcPct val="20000"/>
        </a:spcBef>
        <a:spcAft>
          <a:spcPct val="0"/>
        </a:spcAft>
        <a:buChar char="•"/>
        <a:defRPr sz="1400">
          <a:solidFill>
            <a:schemeClr val="tx1"/>
          </a:solidFill>
          <a:latin typeface="+mn-lt"/>
        </a:defRPr>
      </a:lvl8pPr>
      <a:lvl9pPr marL="3314700" indent="-228600" algn="l"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861175"/>
            <a:chOff x="0" y="0"/>
            <a:chExt cx="5760" cy="4322"/>
          </a:xfrm>
        </p:grpSpPr>
        <p:sp>
          <p:nvSpPr>
            <p:cNvPr id="480259"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cs typeface="+mn-cs"/>
              </a:endParaRPr>
            </a:p>
          </p:txBody>
        </p:sp>
        <p:pic>
          <p:nvPicPr>
            <p:cNvPr id="5131" name="Picture 4" descr="TR_SlideLogo_BW600"/>
            <p:cNvPicPr>
              <a:picLocks noChangeAspect="1" noChangeArrowheads="1"/>
            </p:cNvPicPr>
            <p:nvPr userDrawn="1"/>
          </p:nvPicPr>
          <p:blipFill>
            <a:blip r:embed="rId13"/>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5123" name="Picture 12" descr="hc_DividerBG_Wgrey"/>
          <p:cNvPicPr>
            <a:picLocks noChangeAspect="1" noChangeArrowheads="1"/>
          </p:cNvPicPr>
          <p:nvPr/>
        </p:nvPicPr>
        <p:blipFill>
          <a:blip r:embed="rId14"/>
          <a:srcRect/>
          <a:stretch>
            <a:fillRect/>
          </a:stretch>
        </p:blipFill>
        <p:spPr bwMode="white">
          <a:xfrm>
            <a:off x="0" y="0"/>
            <a:ext cx="9144000" cy="6858000"/>
          </a:xfrm>
          <a:prstGeom prst="rect">
            <a:avLst/>
          </a:prstGeom>
          <a:noFill/>
          <a:ln w="9525">
            <a:noFill/>
            <a:miter lim="800000"/>
            <a:headEnd/>
            <a:tailEnd/>
          </a:ln>
        </p:spPr>
      </p:pic>
      <p:sp>
        <p:nvSpPr>
          <p:cNvPr id="480265" name="Rectangle 9"/>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2"/>
                </a:solidFill>
                <a:latin typeface="Arial" charset="0"/>
                <a:ea typeface="宋体" charset="-122"/>
                <a:cs typeface="+mn-cs"/>
              </a:defRPr>
            </a:lvl1pPr>
          </a:lstStyle>
          <a:p>
            <a:pPr>
              <a:defRPr/>
            </a:pPr>
            <a:fld id="{6D32836D-8217-43E9-90AA-24B6730E3113}" type="slidenum">
              <a:rPr lang="en-US" altLang="zh-CN"/>
              <a:pPr>
                <a:defRPr/>
              </a:pPr>
              <a:t>‹#›</a:t>
            </a:fld>
            <a:endParaRPr lang="en-US" altLang="zh-CN"/>
          </a:p>
        </p:txBody>
      </p:sp>
      <p:sp>
        <p:nvSpPr>
          <p:cNvPr id="5125" name="Rectangle 14"/>
          <p:cNvSpPr>
            <a:spLocks noGrp="1" noChangeArrowheads="1"/>
          </p:cNvSpPr>
          <p:nvPr>
            <p:ph type="title"/>
          </p:nvPr>
        </p:nvSpPr>
        <p:spPr bwMode="auto">
          <a:xfrm>
            <a:off x="898525" y="519113"/>
            <a:ext cx="7388225" cy="8175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5126" name="Rectangle 15"/>
          <p:cNvSpPr>
            <a:spLocks noGrp="1" noChangeArrowheads="1"/>
          </p:cNvSpPr>
          <p:nvPr>
            <p:ph type="body" idx="1"/>
          </p:nvPr>
        </p:nvSpPr>
        <p:spPr bwMode="auto">
          <a:xfrm>
            <a:off x="898525" y="15287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80272" name="Line 16"/>
          <p:cNvSpPr>
            <a:spLocks noChangeShapeType="1"/>
          </p:cNvSpPr>
          <p:nvPr/>
        </p:nvSpPr>
        <p:spPr bwMode="auto">
          <a:xfrm flipV="1">
            <a:off x="898525" y="1368425"/>
            <a:ext cx="7388225" cy="3175"/>
          </a:xfrm>
          <a:prstGeom prst="line">
            <a:avLst/>
          </a:prstGeom>
          <a:noFill/>
          <a:ln w="24130" cap="rnd">
            <a:solidFill>
              <a:schemeClr val="tx1"/>
            </a:solidFill>
            <a:prstDash val="sysDot"/>
            <a:round/>
            <a:headEnd/>
            <a:tailEnd/>
          </a:ln>
          <a:effectLst/>
        </p:spPr>
        <p:txBody>
          <a:bodyPr/>
          <a:lstStyle/>
          <a:p>
            <a:pPr>
              <a:defRPr/>
            </a:pPr>
            <a:endParaRPr lang="zh-CN" altLang="en-US">
              <a:latin typeface="Arial" charset="0"/>
              <a:ea typeface="宋体" charset="-122"/>
              <a:cs typeface="+mn-cs"/>
            </a:endParaRPr>
          </a:p>
        </p:txBody>
      </p:sp>
      <p:pic>
        <p:nvPicPr>
          <p:cNvPr id="5128" name="Picture 6" descr="hc_Divider_TransLogo"/>
          <p:cNvPicPr>
            <a:picLocks noChangeAspect="1" noChangeArrowheads="1"/>
          </p:cNvPicPr>
          <p:nvPr/>
        </p:nvPicPr>
        <p:blipFill>
          <a:blip r:embed="rId15"/>
          <a:srcRect/>
          <a:stretch>
            <a:fillRect/>
          </a:stretch>
        </p:blipFill>
        <p:spPr bwMode="black">
          <a:xfrm>
            <a:off x="384175" y="6324600"/>
            <a:ext cx="1630363" cy="361950"/>
          </a:xfrm>
          <a:prstGeom prst="rect">
            <a:avLst/>
          </a:prstGeom>
          <a:noFill/>
          <a:ln w="9525">
            <a:noFill/>
            <a:miter lim="800000"/>
            <a:headEnd/>
            <a:tailEnd/>
          </a:ln>
        </p:spPr>
      </p:pic>
      <p:sp>
        <p:nvSpPr>
          <p:cNvPr id="480279" name="Rectangle 23"/>
          <p:cNvSpPr>
            <a:spLocks noGrp="1" noChangeArrowheads="1"/>
          </p:cNvSpPr>
          <p:nvPr>
            <p:ph type="ftr" sz="quarter" idx="3"/>
          </p:nvPr>
        </p:nvSpPr>
        <p:spPr bwMode="auto">
          <a:xfrm>
            <a:off x="3124200" y="6397625"/>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charset="0"/>
                <a:ea typeface="宋体" charset="-122"/>
                <a:cs typeface="+mn-cs"/>
              </a:defRPr>
            </a:lvl1pPr>
          </a:lstStyle>
          <a:p>
            <a:pPr>
              <a:defRPr/>
            </a:pPr>
            <a:endParaRPr lang="en-US" altLang="zh-CN"/>
          </a:p>
        </p:txBody>
      </p:sp>
    </p:spTree>
  </p:cSld>
  <p:clrMap bg1="dk2" tx1="lt1" bg2="dk1" tx2="lt2" accent1="accent1" accent2="accent2" accent3="accent3" accent4="accent4" accent5="accent5" accent6="accent6" hlink="hlink" folHlink="folHlink"/>
  <p:sldLayoutIdLst>
    <p:sldLayoutId id="2147504641" r:id="rId1"/>
    <p:sldLayoutId id="2147504575" r:id="rId2"/>
    <p:sldLayoutId id="2147504576" r:id="rId3"/>
    <p:sldLayoutId id="2147504577" r:id="rId4"/>
    <p:sldLayoutId id="2147504578" r:id="rId5"/>
    <p:sldLayoutId id="2147504579" r:id="rId6"/>
    <p:sldLayoutId id="2147504580" r:id="rId7"/>
    <p:sldLayoutId id="2147504581" r:id="rId8"/>
    <p:sldLayoutId id="2147504582" r:id="rId9"/>
    <p:sldLayoutId id="2147504583" r:id="rId10"/>
    <p:sldLayoutId id="2147504584" r:id="rId11"/>
  </p:sldLayoutIdLst>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sz="2400">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eaLnBrk="1" fontAlgn="base" hangingPunct="1">
        <a:spcBef>
          <a:spcPct val="20000"/>
        </a:spcBef>
        <a:spcAft>
          <a:spcPct val="0"/>
        </a:spcAft>
        <a:buChar char="•"/>
        <a:defRPr sz="1400">
          <a:solidFill>
            <a:schemeClr val="tx1"/>
          </a:solidFill>
          <a:latin typeface="+mn-lt"/>
        </a:defRPr>
      </a:lvl6pPr>
      <a:lvl7pPr marL="2400300" indent="-228600" algn="l" rtl="0" eaLnBrk="1" fontAlgn="base" hangingPunct="1">
        <a:spcBef>
          <a:spcPct val="20000"/>
        </a:spcBef>
        <a:spcAft>
          <a:spcPct val="0"/>
        </a:spcAft>
        <a:buChar char="•"/>
        <a:defRPr sz="1400">
          <a:solidFill>
            <a:schemeClr val="tx1"/>
          </a:solidFill>
          <a:latin typeface="+mn-lt"/>
        </a:defRPr>
      </a:lvl7pPr>
      <a:lvl8pPr marL="2857500" indent="-228600" algn="l" rtl="0" eaLnBrk="1" fontAlgn="base" hangingPunct="1">
        <a:spcBef>
          <a:spcPct val="20000"/>
        </a:spcBef>
        <a:spcAft>
          <a:spcPct val="0"/>
        </a:spcAft>
        <a:buChar char="•"/>
        <a:defRPr sz="1400">
          <a:solidFill>
            <a:schemeClr val="tx1"/>
          </a:solidFill>
          <a:latin typeface="+mn-lt"/>
        </a:defRPr>
      </a:lvl8pPr>
      <a:lvl9pPr marL="3314700" indent="-228600" algn="l"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861175"/>
            <a:chOff x="0" y="0"/>
            <a:chExt cx="5760" cy="4322"/>
          </a:xfrm>
        </p:grpSpPr>
        <p:sp>
          <p:nvSpPr>
            <p:cNvPr id="482307"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cs typeface="+mn-cs"/>
              </a:endParaRPr>
            </a:p>
          </p:txBody>
        </p:sp>
        <p:pic>
          <p:nvPicPr>
            <p:cNvPr id="6154" name="Picture 4" descr="TR_SlideLogo_BW600"/>
            <p:cNvPicPr>
              <a:picLocks noChangeAspect="1" noChangeArrowheads="1"/>
            </p:cNvPicPr>
            <p:nvPr userDrawn="1"/>
          </p:nvPicPr>
          <p:blipFill>
            <a:blip r:embed="rId13"/>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6147" name="Picture 11" descr="hc_DividerGraphBG_Wgrey"/>
          <p:cNvPicPr>
            <a:picLocks noChangeAspect="1" noChangeArrowheads="1"/>
          </p:cNvPicPr>
          <p:nvPr/>
        </p:nvPicPr>
        <p:blipFill>
          <a:blip r:embed="rId14"/>
          <a:srcRect/>
          <a:stretch>
            <a:fillRect/>
          </a:stretch>
        </p:blipFill>
        <p:spPr bwMode="ltGray">
          <a:xfrm>
            <a:off x="0" y="0"/>
            <a:ext cx="9144000" cy="6858000"/>
          </a:xfrm>
          <a:prstGeom prst="rect">
            <a:avLst/>
          </a:prstGeom>
          <a:noFill/>
          <a:ln w="9525">
            <a:noFill/>
            <a:miter lim="800000"/>
            <a:headEnd/>
            <a:tailEnd/>
          </a:ln>
        </p:spPr>
      </p:pic>
      <p:sp>
        <p:nvSpPr>
          <p:cNvPr id="482312" name="Rectangle 8"/>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chemeClr val="tx2"/>
                </a:solidFill>
                <a:latin typeface="Arial" charset="0"/>
                <a:ea typeface="宋体" charset="-122"/>
                <a:cs typeface="+mn-cs"/>
              </a:defRPr>
            </a:lvl1pPr>
          </a:lstStyle>
          <a:p>
            <a:pPr>
              <a:defRPr/>
            </a:pPr>
            <a:fld id="{9F2003D8-CCE0-405D-9468-C6288C35A12A}" type="slidenum">
              <a:rPr lang="en-US" altLang="zh-CN"/>
              <a:pPr>
                <a:defRPr/>
              </a:pPr>
              <a:t>‹#›</a:t>
            </a:fld>
            <a:endParaRPr lang="en-US" altLang="zh-CN"/>
          </a:p>
        </p:txBody>
      </p:sp>
      <p:sp>
        <p:nvSpPr>
          <p:cNvPr id="6149" name="Rectangle 12"/>
          <p:cNvSpPr>
            <a:spLocks noGrp="1" noChangeArrowheads="1"/>
          </p:cNvSpPr>
          <p:nvPr>
            <p:ph type="title"/>
          </p:nvPr>
        </p:nvSpPr>
        <p:spPr bwMode="auto">
          <a:xfrm>
            <a:off x="898525" y="493713"/>
            <a:ext cx="7388225" cy="8302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6150" name="Rectangle 13"/>
          <p:cNvSpPr>
            <a:spLocks noGrp="1" noChangeArrowheads="1"/>
          </p:cNvSpPr>
          <p:nvPr>
            <p:ph type="body" idx="1"/>
          </p:nvPr>
        </p:nvSpPr>
        <p:spPr bwMode="auto">
          <a:xfrm>
            <a:off x="898525" y="15287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82318" name="Line 14"/>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zh-CN" altLang="en-US">
              <a:latin typeface="Arial" charset="0"/>
              <a:ea typeface="宋体" charset="-122"/>
              <a:cs typeface="+mn-cs"/>
            </a:endParaRPr>
          </a:p>
        </p:txBody>
      </p:sp>
      <p:sp>
        <p:nvSpPr>
          <p:cNvPr id="482319" name="Rectangle 1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charset="0"/>
                <a:ea typeface="宋体" charset="-122"/>
                <a:cs typeface="+mn-cs"/>
              </a:defRPr>
            </a:lvl1pPr>
          </a:lstStyle>
          <a:p>
            <a:pPr>
              <a:defRPr/>
            </a:pPr>
            <a:endParaRPr lang="en-US" altLang="zh-CN"/>
          </a:p>
        </p:txBody>
      </p:sp>
    </p:spTree>
  </p:cSld>
  <p:clrMap bg1="dk2" tx1="lt1" bg2="dk1" tx2="lt2" accent1="accent1" accent2="accent2" accent3="accent3" accent4="accent4" accent5="accent5" accent6="accent6" hlink="hlink" folHlink="folHlink"/>
  <p:sldLayoutIdLst>
    <p:sldLayoutId id="2147504642" r:id="rId1"/>
    <p:sldLayoutId id="2147504585" r:id="rId2"/>
    <p:sldLayoutId id="2147504586" r:id="rId3"/>
    <p:sldLayoutId id="2147504587" r:id="rId4"/>
    <p:sldLayoutId id="2147504588" r:id="rId5"/>
    <p:sldLayoutId id="2147504589" r:id="rId6"/>
    <p:sldLayoutId id="2147504590" r:id="rId7"/>
    <p:sldLayoutId id="2147504591" r:id="rId8"/>
    <p:sldLayoutId id="2147504592" r:id="rId9"/>
    <p:sldLayoutId id="2147504593" r:id="rId10"/>
    <p:sldLayoutId id="2147504594" r:id="rId11"/>
  </p:sldLayoutIdLst>
  <p:hf hdr="0" ftr="0" dt="0"/>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charset="0"/>
        </a:defRPr>
      </a:lvl2pPr>
      <a:lvl3pPr algn="l" rtl="0" eaLnBrk="0" fontAlgn="base" hangingPunct="0">
        <a:lnSpc>
          <a:spcPct val="90000"/>
        </a:lnSpc>
        <a:spcBef>
          <a:spcPct val="0"/>
        </a:spcBef>
        <a:spcAft>
          <a:spcPct val="0"/>
        </a:spcAft>
        <a:defRPr sz="2600">
          <a:solidFill>
            <a:schemeClr val="tx2"/>
          </a:solidFill>
          <a:latin typeface="Arial" charset="0"/>
        </a:defRPr>
      </a:lvl3pPr>
      <a:lvl4pPr algn="l" rtl="0" eaLnBrk="0" fontAlgn="base" hangingPunct="0">
        <a:lnSpc>
          <a:spcPct val="90000"/>
        </a:lnSpc>
        <a:spcBef>
          <a:spcPct val="0"/>
        </a:spcBef>
        <a:spcAft>
          <a:spcPct val="0"/>
        </a:spcAft>
        <a:defRPr sz="2600">
          <a:solidFill>
            <a:schemeClr val="tx2"/>
          </a:solidFill>
          <a:latin typeface="Arial" charset="0"/>
        </a:defRPr>
      </a:lvl4pPr>
      <a:lvl5pPr algn="l" rtl="0" eaLnBrk="0" fontAlgn="base" hangingPunct="0">
        <a:lnSpc>
          <a:spcPct val="90000"/>
        </a:lnSpc>
        <a:spcBef>
          <a:spcPct val="0"/>
        </a:spcBef>
        <a:spcAft>
          <a:spcPct val="0"/>
        </a:spcAft>
        <a:defRPr sz="2600">
          <a:solidFill>
            <a:schemeClr val="tx2"/>
          </a:solidFill>
          <a:latin typeface="Arial" charset="0"/>
        </a:defRPr>
      </a:lvl5pPr>
      <a:lvl6pPr marL="457200" algn="l" rtl="0" eaLnBrk="1" fontAlgn="base" hangingPunct="1">
        <a:lnSpc>
          <a:spcPct val="90000"/>
        </a:lnSpc>
        <a:spcBef>
          <a:spcPct val="0"/>
        </a:spcBef>
        <a:spcAft>
          <a:spcPct val="0"/>
        </a:spcAft>
        <a:defRPr sz="2600">
          <a:solidFill>
            <a:schemeClr val="tx2"/>
          </a:solidFill>
          <a:latin typeface="Arial" charset="0"/>
        </a:defRPr>
      </a:lvl6pPr>
      <a:lvl7pPr marL="914400" algn="l" rtl="0" eaLnBrk="1" fontAlgn="base" hangingPunct="1">
        <a:lnSpc>
          <a:spcPct val="90000"/>
        </a:lnSpc>
        <a:spcBef>
          <a:spcPct val="0"/>
        </a:spcBef>
        <a:spcAft>
          <a:spcPct val="0"/>
        </a:spcAft>
        <a:defRPr sz="2600">
          <a:solidFill>
            <a:schemeClr val="tx2"/>
          </a:solidFill>
          <a:latin typeface="Arial" charset="0"/>
        </a:defRPr>
      </a:lvl7pPr>
      <a:lvl8pPr marL="1371600" algn="l" rtl="0" eaLnBrk="1" fontAlgn="base" hangingPunct="1">
        <a:lnSpc>
          <a:spcPct val="90000"/>
        </a:lnSpc>
        <a:spcBef>
          <a:spcPct val="0"/>
        </a:spcBef>
        <a:spcAft>
          <a:spcPct val="0"/>
        </a:spcAft>
        <a:defRPr sz="2600">
          <a:solidFill>
            <a:schemeClr val="tx2"/>
          </a:solidFill>
          <a:latin typeface="Arial" charset="0"/>
        </a:defRPr>
      </a:lvl8pPr>
      <a:lvl9pPr marL="1828800" algn="l" rtl="0" eaLnBrk="1" fontAlgn="base" hangingPunct="1">
        <a:lnSpc>
          <a:spcPct val="900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sz="2400">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eaLnBrk="1" fontAlgn="base" hangingPunct="1">
        <a:spcBef>
          <a:spcPct val="20000"/>
        </a:spcBef>
        <a:spcAft>
          <a:spcPct val="0"/>
        </a:spcAft>
        <a:buChar char="•"/>
        <a:defRPr sz="1400">
          <a:solidFill>
            <a:schemeClr val="tx1"/>
          </a:solidFill>
          <a:latin typeface="+mn-lt"/>
        </a:defRPr>
      </a:lvl6pPr>
      <a:lvl7pPr marL="2400300" indent="-228600" algn="l" rtl="0" eaLnBrk="1" fontAlgn="base" hangingPunct="1">
        <a:spcBef>
          <a:spcPct val="20000"/>
        </a:spcBef>
        <a:spcAft>
          <a:spcPct val="0"/>
        </a:spcAft>
        <a:buChar char="•"/>
        <a:defRPr sz="1400">
          <a:solidFill>
            <a:schemeClr val="tx1"/>
          </a:solidFill>
          <a:latin typeface="+mn-lt"/>
        </a:defRPr>
      </a:lvl7pPr>
      <a:lvl8pPr marL="2857500" indent="-228600" algn="l" rtl="0" eaLnBrk="1" fontAlgn="base" hangingPunct="1">
        <a:spcBef>
          <a:spcPct val="20000"/>
        </a:spcBef>
        <a:spcAft>
          <a:spcPct val="0"/>
        </a:spcAft>
        <a:buChar char="•"/>
        <a:defRPr sz="1400">
          <a:solidFill>
            <a:schemeClr val="tx1"/>
          </a:solidFill>
          <a:latin typeface="+mn-lt"/>
        </a:defRPr>
      </a:lvl8pPr>
      <a:lvl9pPr marL="3314700" indent="-228600" algn="l"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pic>
        <p:nvPicPr>
          <p:cNvPr id="7170" name="Picture 12" descr="hc_DividerBG_Cgrey"/>
          <p:cNvPicPr>
            <a:picLocks noChangeAspect="1" noChangeArrowheads="1"/>
          </p:cNvPicPr>
          <p:nvPr/>
        </p:nvPicPr>
        <p:blipFill>
          <a:blip r:embed="rId13"/>
          <a:srcRect/>
          <a:stretch>
            <a:fillRect/>
          </a:stretch>
        </p:blipFill>
        <p:spPr bwMode="hidden">
          <a:xfrm>
            <a:off x="0" y="0"/>
            <a:ext cx="9144000" cy="6858000"/>
          </a:xfrm>
          <a:prstGeom prst="rect">
            <a:avLst/>
          </a:prstGeom>
          <a:noFill/>
          <a:ln w="9525">
            <a:noFill/>
            <a:miter lim="800000"/>
            <a:headEnd/>
            <a:tailEnd/>
          </a:ln>
        </p:spPr>
      </p:pic>
      <p:pic>
        <p:nvPicPr>
          <p:cNvPr id="7171" name="Picture 6" descr="hc_Divider_TransLogo"/>
          <p:cNvPicPr>
            <a:picLocks noChangeAspect="1" noChangeArrowheads="1"/>
          </p:cNvPicPr>
          <p:nvPr/>
        </p:nvPicPr>
        <p:blipFill>
          <a:blip r:embed="rId14"/>
          <a:srcRect/>
          <a:stretch>
            <a:fillRect/>
          </a:stretch>
        </p:blipFill>
        <p:spPr bwMode="black">
          <a:xfrm>
            <a:off x="384175" y="6324600"/>
            <a:ext cx="1630363" cy="361950"/>
          </a:xfrm>
          <a:prstGeom prst="rect">
            <a:avLst/>
          </a:prstGeom>
          <a:noFill/>
          <a:ln w="9525">
            <a:noFill/>
            <a:miter lim="800000"/>
            <a:headEnd/>
            <a:tailEnd/>
          </a:ln>
        </p:spPr>
      </p:pic>
      <p:sp>
        <p:nvSpPr>
          <p:cNvPr id="484361" name="Rectangle 9"/>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latin typeface="Arial" charset="0"/>
                <a:ea typeface="宋体" charset="-122"/>
                <a:cs typeface="+mn-cs"/>
              </a:defRPr>
            </a:lvl1pPr>
          </a:lstStyle>
          <a:p>
            <a:pPr>
              <a:defRPr/>
            </a:pPr>
            <a:fld id="{7C1DD9B2-D1F4-46EE-87E7-1CF1C988CCB6}" type="slidenum">
              <a:rPr lang="en-US" altLang="zh-CN"/>
              <a:pPr>
                <a:defRPr/>
              </a:pPr>
              <a:t>‹#›</a:t>
            </a:fld>
            <a:endParaRPr lang="en-US" altLang="zh-CN"/>
          </a:p>
        </p:txBody>
      </p:sp>
      <p:sp>
        <p:nvSpPr>
          <p:cNvPr id="484363" name="Rectangle 11"/>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charset="0"/>
                <a:ea typeface="宋体" charset="-122"/>
                <a:cs typeface="+mn-cs"/>
              </a:defRPr>
            </a:lvl1pPr>
          </a:lstStyle>
          <a:p>
            <a:pPr>
              <a:defRPr/>
            </a:pPr>
            <a:endParaRPr lang="en-US" altLang="zh-CN"/>
          </a:p>
        </p:txBody>
      </p:sp>
      <p:sp>
        <p:nvSpPr>
          <p:cNvPr id="7174" name="Rectangle 14"/>
          <p:cNvSpPr>
            <a:spLocks noGrp="1" noChangeArrowheads="1"/>
          </p:cNvSpPr>
          <p:nvPr>
            <p:ph type="title"/>
          </p:nvPr>
        </p:nvSpPr>
        <p:spPr bwMode="auto">
          <a:xfrm>
            <a:off x="898525" y="487363"/>
            <a:ext cx="7388225" cy="8429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7175" name="Rectangle 15"/>
          <p:cNvSpPr>
            <a:spLocks noGrp="1" noChangeArrowheads="1"/>
          </p:cNvSpPr>
          <p:nvPr>
            <p:ph type="body" idx="1"/>
          </p:nvPr>
        </p:nvSpPr>
        <p:spPr bwMode="auto">
          <a:xfrm>
            <a:off x="898525" y="15160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84368" name="Line 16"/>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zh-CN" altLang="en-US">
              <a:latin typeface="Arial" charset="0"/>
              <a:ea typeface="宋体" charset="-122"/>
              <a:cs typeface="+mn-cs"/>
            </a:endParaRPr>
          </a:p>
        </p:txBody>
      </p:sp>
    </p:spTree>
  </p:cSld>
  <p:clrMap bg1="dk2" tx1="lt1" bg2="dk1" tx2="lt2" accent1="accent1" accent2="accent2" accent3="accent3" accent4="accent4" accent5="accent5" accent6="accent6" hlink="hlink" folHlink="folHlink"/>
  <p:sldLayoutIdLst>
    <p:sldLayoutId id="2147504643" r:id="rId1"/>
    <p:sldLayoutId id="2147504595" r:id="rId2"/>
    <p:sldLayoutId id="2147504596" r:id="rId3"/>
    <p:sldLayoutId id="2147504597" r:id="rId4"/>
    <p:sldLayoutId id="2147504598" r:id="rId5"/>
    <p:sldLayoutId id="2147504599" r:id="rId6"/>
    <p:sldLayoutId id="2147504600" r:id="rId7"/>
    <p:sldLayoutId id="2147504601" r:id="rId8"/>
    <p:sldLayoutId id="2147504602" r:id="rId9"/>
    <p:sldLayoutId id="2147504603" r:id="rId10"/>
    <p:sldLayoutId id="2147504604" r:id="rId11"/>
  </p:sldLayoutIdLst>
  <p:hf hdr="0" ftr="0" dt="0"/>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charset="0"/>
        </a:defRPr>
      </a:lvl2pPr>
      <a:lvl3pPr algn="l" rtl="0" eaLnBrk="0" fontAlgn="base" hangingPunct="0">
        <a:lnSpc>
          <a:spcPct val="90000"/>
        </a:lnSpc>
        <a:spcBef>
          <a:spcPct val="0"/>
        </a:spcBef>
        <a:spcAft>
          <a:spcPct val="0"/>
        </a:spcAft>
        <a:defRPr sz="2600">
          <a:solidFill>
            <a:schemeClr val="tx2"/>
          </a:solidFill>
          <a:latin typeface="Arial" charset="0"/>
        </a:defRPr>
      </a:lvl3pPr>
      <a:lvl4pPr algn="l" rtl="0" eaLnBrk="0" fontAlgn="base" hangingPunct="0">
        <a:lnSpc>
          <a:spcPct val="90000"/>
        </a:lnSpc>
        <a:spcBef>
          <a:spcPct val="0"/>
        </a:spcBef>
        <a:spcAft>
          <a:spcPct val="0"/>
        </a:spcAft>
        <a:defRPr sz="2600">
          <a:solidFill>
            <a:schemeClr val="tx2"/>
          </a:solidFill>
          <a:latin typeface="Arial" charset="0"/>
        </a:defRPr>
      </a:lvl4pPr>
      <a:lvl5pPr algn="l" rtl="0" eaLnBrk="0" fontAlgn="base" hangingPunct="0">
        <a:lnSpc>
          <a:spcPct val="90000"/>
        </a:lnSpc>
        <a:spcBef>
          <a:spcPct val="0"/>
        </a:spcBef>
        <a:spcAft>
          <a:spcPct val="0"/>
        </a:spcAft>
        <a:defRPr sz="2600">
          <a:solidFill>
            <a:schemeClr val="tx2"/>
          </a:solidFill>
          <a:latin typeface="Arial" charset="0"/>
        </a:defRPr>
      </a:lvl5pPr>
      <a:lvl6pPr marL="457200" algn="l" rtl="0" eaLnBrk="1" fontAlgn="base" hangingPunct="1">
        <a:lnSpc>
          <a:spcPct val="90000"/>
        </a:lnSpc>
        <a:spcBef>
          <a:spcPct val="0"/>
        </a:spcBef>
        <a:spcAft>
          <a:spcPct val="0"/>
        </a:spcAft>
        <a:defRPr sz="2600">
          <a:solidFill>
            <a:schemeClr val="tx2"/>
          </a:solidFill>
          <a:latin typeface="Arial" charset="0"/>
        </a:defRPr>
      </a:lvl6pPr>
      <a:lvl7pPr marL="914400" algn="l" rtl="0" eaLnBrk="1" fontAlgn="base" hangingPunct="1">
        <a:lnSpc>
          <a:spcPct val="90000"/>
        </a:lnSpc>
        <a:spcBef>
          <a:spcPct val="0"/>
        </a:spcBef>
        <a:spcAft>
          <a:spcPct val="0"/>
        </a:spcAft>
        <a:defRPr sz="2600">
          <a:solidFill>
            <a:schemeClr val="tx2"/>
          </a:solidFill>
          <a:latin typeface="Arial" charset="0"/>
        </a:defRPr>
      </a:lvl7pPr>
      <a:lvl8pPr marL="1371600" algn="l" rtl="0" eaLnBrk="1" fontAlgn="base" hangingPunct="1">
        <a:lnSpc>
          <a:spcPct val="90000"/>
        </a:lnSpc>
        <a:spcBef>
          <a:spcPct val="0"/>
        </a:spcBef>
        <a:spcAft>
          <a:spcPct val="0"/>
        </a:spcAft>
        <a:defRPr sz="2600">
          <a:solidFill>
            <a:schemeClr val="tx2"/>
          </a:solidFill>
          <a:latin typeface="Arial" charset="0"/>
        </a:defRPr>
      </a:lvl8pPr>
      <a:lvl9pPr marL="1828800" algn="l" rtl="0" eaLnBrk="1" fontAlgn="base" hangingPunct="1">
        <a:lnSpc>
          <a:spcPct val="900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sz="2400">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eaLnBrk="1" fontAlgn="base" hangingPunct="1">
        <a:spcBef>
          <a:spcPct val="20000"/>
        </a:spcBef>
        <a:spcAft>
          <a:spcPct val="0"/>
        </a:spcAft>
        <a:buChar char="•"/>
        <a:defRPr sz="1400">
          <a:solidFill>
            <a:schemeClr val="tx1"/>
          </a:solidFill>
          <a:latin typeface="+mn-lt"/>
        </a:defRPr>
      </a:lvl6pPr>
      <a:lvl7pPr marL="2400300" indent="-228600" algn="l" rtl="0" eaLnBrk="1" fontAlgn="base" hangingPunct="1">
        <a:spcBef>
          <a:spcPct val="20000"/>
        </a:spcBef>
        <a:spcAft>
          <a:spcPct val="0"/>
        </a:spcAft>
        <a:buChar char="•"/>
        <a:defRPr sz="1400">
          <a:solidFill>
            <a:schemeClr val="tx1"/>
          </a:solidFill>
          <a:latin typeface="+mn-lt"/>
        </a:defRPr>
      </a:lvl7pPr>
      <a:lvl8pPr marL="2857500" indent="-228600" algn="l" rtl="0" eaLnBrk="1" fontAlgn="base" hangingPunct="1">
        <a:spcBef>
          <a:spcPct val="20000"/>
        </a:spcBef>
        <a:spcAft>
          <a:spcPct val="0"/>
        </a:spcAft>
        <a:buChar char="•"/>
        <a:defRPr sz="1400">
          <a:solidFill>
            <a:schemeClr val="tx1"/>
          </a:solidFill>
          <a:latin typeface="+mn-lt"/>
        </a:defRPr>
      </a:lvl8pPr>
      <a:lvl9pPr marL="3314700" indent="-228600" algn="l"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9144000" cy="6861175"/>
            <a:chOff x="0" y="0"/>
            <a:chExt cx="5760" cy="4322"/>
          </a:xfrm>
        </p:grpSpPr>
        <p:sp>
          <p:nvSpPr>
            <p:cNvPr id="486403" name="Rectangle 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latin typeface="Arial" charset="0"/>
                <a:ea typeface="宋体" charset="-122"/>
                <a:cs typeface="+mn-cs"/>
              </a:endParaRPr>
            </a:p>
          </p:txBody>
        </p:sp>
        <p:pic>
          <p:nvPicPr>
            <p:cNvPr id="8202" name="Picture 4" descr="TR_SlideLogo_BW600"/>
            <p:cNvPicPr>
              <a:picLocks noChangeAspect="1" noChangeArrowheads="1"/>
            </p:cNvPicPr>
            <p:nvPr userDrawn="1"/>
          </p:nvPicPr>
          <p:blipFill>
            <a:blip r:embed="rId13"/>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8195" name="Picture 11" descr="hc_DividerGraphBG_Cgrey"/>
          <p:cNvPicPr>
            <a:picLocks noChangeAspect="1" noChangeArrowheads="1"/>
          </p:cNvPicPr>
          <p:nvPr/>
        </p:nvPicPr>
        <p:blipFill>
          <a:blip r:embed="rId14"/>
          <a:srcRect/>
          <a:stretch>
            <a:fillRect/>
          </a:stretch>
        </p:blipFill>
        <p:spPr bwMode="ltGray">
          <a:xfrm>
            <a:off x="0" y="0"/>
            <a:ext cx="9144000" cy="6858000"/>
          </a:xfrm>
          <a:prstGeom prst="rect">
            <a:avLst/>
          </a:prstGeom>
          <a:noFill/>
          <a:ln w="9525">
            <a:noFill/>
            <a:miter lim="800000"/>
            <a:headEnd/>
            <a:tailEnd/>
          </a:ln>
        </p:spPr>
      </p:pic>
      <p:sp>
        <p:nvSpPr>
          <p:cNvPr id="486408" name="Rectangle 8"/>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latin typeface="Arial" charset="0"/>
                <a:ea typeface="宋体" charset="-122"/>
                <a:cs typeface="+mn-cs"/>
              </a:defRPr>
            </a:lvl1pPr>
          </a:lstStyle>
          <a:p>
            <a:pPr>
              <a:defRPr/>
            </a:pPr>
            <a:fld id="{53DC6BBB-904B-4F24-BA03-7A9A8E239E56}" type="slidenum">
              <a:rPr lang="en-US" altLang="zh-CN"/>
              <a:pPr>
                <a:defRPr/>
              </a:pPr>
              <a:t>‹#›</a:t>
            </a:fld>
            <a:endParaRPr lang="en-US" altLang="zh-CN"/>
          </a:p>
        </p:txBody>
      </p:sp>
      <p:sp>
        <p:nvSpPr>
          <p:cNvPr id="8197" name="Rectangle 12"/>
          <p:cNvSpPr>
            <a:spLocks noGrp="1" noChangeArrowheads="1"/>
          </p:cNvSpPr>
          <p:nvPr>
            <p:ph type="title"/>
          </p:nvPr>
        </p:nvSpPr>
        <p:spPr bwMode="auto">
          <a:xfrm>
            <a:off x="898525" y="500063"/>
            <a:ext cx="7388225" cy="8302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8198" name="Rectangle 13"/>
          <p:cNvSpPr>
            <a:spLocks noGrp="1" noChangeArrowheads="1"/>
          </p:cNvSpPr>
          <p:nvPr>
            <p:ph type="body" idx="1"/>
          </p:nvPr>
        </p:nvSpPr>
        <p:spPr bwMode="auto">
          <a:xfrm>
            <a:off x="898525" y="15287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86414" name="Line 14"/>
          <p:cNvSpPr>
            <a:spLocks noChangeShapeType="1"/>
          </p:cNvSpPr>
          <p:nvPr/>
        </p:nvSpPr>
        <p:spPr bwMode="auto">
          <a:xfrm>
            <a:off x="896938" y="1368425"/>
            <a:ext cx="7348537" cy="0"/>
          </a:xfrm>
          <a:prstGeom prst="line">
            <a:avLst/>
          </a:prstGeom>
          <a:noFill/>
          <a:ln w="24130" cap="rnd">
            <a:solidFill>
              <a:schemeClr val="tx1"/>
            </a:solidFill>
            <a:prstDash val="sysDot"/>
            <a:round/>
            <a:headEnd/>
            <a:tailEnd/>
          </a:ln>
          <a:effectLst/>
        </p:spPr>
        <p:txBody>
          <a:bodyPr/>
          <a:lstStyle/>
          <a:p>
            <a:pPr>
              <a:defRPr/>
            </a:pPr>
            <a:endParaRPr lang="zh-CN" altLang="en-US">
              <a:latin typeface="Arial" charset="0"/>
              <a:ea typeface="宋体" charset="-122"/>
              <a:cs typeface="+mn-cs"/>
            </a:endParaRPr>
          </a:p>
        </p:txBody>
      </p:sp>
      <p:sp>
        <p:nvSpPr>
          <p:cNvPr id="486415" name="Rectangle 15"/>
          <p:cNvSpPr>
            <a:spLocks noGrp="1" noChangeArrowheads="1"/>
          </p:cNvSpPr>
          <p:nvPr>
            <p:ph type="ftr" sz="quarter" idx="3"/>
          </p:nvPr>
        </p:nvSpPr>
        <p:spPr bwMode="auto">
          <a:xfrm>
            <a:off x="3124200" y="6397625"/>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latin typeface="Arial" charset="0"/>
                <a:ea typeface="宋体" charset="-122"/>
                <a:cs typeface="+mn-cs"/>
              </a:defRPr>
            </a:lvl1pPr>
          </a:lstStyle>
          <a:p>
            <a:pPr>
              <a:defRPr/>
            </a:pPr>
            <a:endParaRPr lang="en-US" altLang="zh-CN"/>
          </a:p>
        </p:txBody>
      </p:sp>
    </p:spTree>
  </p:cSld>
  <p:clrMap bg1="dk2" tx1="lt1" bg2="dk1" tx2="lt2" accent1="accent1" accent2="accent2" accent3="accent3" accent4="accent4" accent5="accent5" accent6="accent6" hlink="hlink" folHlink="folHlink"/>
  <p:sldLayoutIdLst>
    <p:sldLayoutId id="2147504644" r:id="rId1"/>
    <p:sldLayoutId id="2147504605" r:id="rId2"/>
    <p:sldLayoutId id="2147504606" r:id="rId3"/>
    <p:sldLayoutId id="2147504607" r:id="rId4"/>
    <p:sldLayoutId id="2147504608" r:id="rId5"/>
    <p:sldLayoutId id="2147504609" r:id="rId6"/>
    <p:sldLayoutId id="2147504610" r:id="rId7"/>
    <p:sldLayoutId id="2147504611" r:id="rId8"/>
    <p:sldLayoutId id="2147504612" r:id="rId9"/>
    <p:sldLayoutId id="2147504613" r:id="rId10"/>
    <p:sldLayoutId id="2147504614" r:id="rId11"/>
  </p:sldLayoutIdLst>
  <p:hf hdr="0" ftr="0" dt="0"/>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charset="0"/>
        </a:defRPr>
      </a:lvl2pPr>
      <a:lvl3pPr algn="l" rtl="0" eaLnBrk="0" fontAlgn="base" hangingPunct="0">
        <a:lnSpc>
          <a:spcPct val="90000"/>
        </a:lnSpc>
        <a:spcBef>
          <a:spcPct val="0"/>
        </a:spcBef>
        <a:spcAft>
          <a:spcPct val="0"/>
        </a:spcAft>
        <a:defRPr sz="2600">
          <a:solidFill>
            <a:schemeClr val="tx2"/>
          </a:solidFill>
          <a:latin typeface="Arial" charset="0"/>
        </a:defRPr>
      </a:lvl3pPr>
      <a:lvl4pPr algn="l" rtl="0" eaLnBrk="0" fontAlgn="base" hangingPunct="0">
        <a:lnSpc>
          <a:spcPct val="90000"/>
        </a:lnSpc>
        <a:spcBef>
          <a:spcPct val="0"/>
        </a:spcBef>
        <a:spcAft>
          <a:spcPct val="0"/>
        </a:spcAft>
        <a:defRPr sz="2600">
          <a:solidFill>
            <a:schemeClr val="tx2"/>
          </a:solidFill>
          <a:latin typeface="Arial" charset="0"/>
        </a:defRPr>
      </a:lvl4pPr>
      <a:lvl5pPr algn="l" rtl="0" eaLnBrk="0" fontAlgn="base" hangingPunct="0">
        <a:lnSpc>
          <a:spcPct val="90000"/>
        </a:lnSpc>
        <a:spcBef>
          <a:spcPct val="0"/>
        </a:spcBef>
        <a:spcAft>
          <a:spcPct val="0"/>
        </a:spcAft>
        <a:defRPr sz="2600">
          <a:solidFill>
            <a:schemeClr val="tx2"/>
          </a:solidFill>
          <a:latin typeface="Arial" charset="0"/>
        </a:defRPr>
      </a:lvl5pPr>
      <a:lvl6pPr marL="457200" algn="l" rtl="0" eaLnBrk="1" fontAlgn="base" hangingPunct="1">
        <a:lnSpc>
          <a:spcPct val="90000"/>
        </a:lnSpc>
        <a:spcBef>
          <a:spcPct val="0"/>
        </a:spcBef>
        <a:spcAft>
          <a:spcPct val="0"/>
        </a:spcAft>
        <a:defRPr sz="2600">
          <a:solidFill>
            <a:schemeClr val="tx2"/>
          </a:solidFill>
          <a:latin typeface="Arial" charset="0"/>
        </a:defRPr>
      </a:lvl6pPr>
      <a:lvl7pPr marL="914400" algn="l" rtl="0" eaLnBrk="1" fontAlgn="base" hangingPunct="1">
        <a:lnSpc>
          <a:spcPct val="90000"/>
        </a:lnSpc>
        <a:spcBef>
          <a:spcPct val="0"/>
        </a:spcBef>
        <a:spcAft>
          <a:spcPct val="0"/>
        </a:spcAft>
        <a:defRPr sz="2600">
          <a:solidFill>
            <a:schemeClr val="tx2"/>
          </a:solidFill>
          <a:latin typeface="Arial" charset="0"/>
        </a:defRPr>
      </a:lvl7pPr>
      <a:lvl8pPr marL="1371600" algn="l" rtl="0" eaLnBrk="1" fontAlgn="base" hangingPunct="1">
        <a:lnSpc>
          <a:spcPct val="90000"/>
        </a:lnSpc>
        <a:spcBef>
          <a:spcPct val="0"/>
        </a:spcBef>
        <a:spcAft>
          <a:spcPct val="0"/>
        </a:spcAft>
        <a:defRPr sz="2600">
          <a:solidFill>
            <a:schemeClr val="tx2"/>
          </a:solidFill>
          <a:latin typeface="Arial" charset="0"/>
        </a:defRPr>
      </a:lvl8pPr>
      <a:lvl9pPr marL="1828800" algn="l" rtl="0" eaLnBrk="1" fontAlgn="base" hangingPunct="1">
        <a:lnSpc>
          <a:spcPct val="900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sz="2400">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eaLnBrk="1" fontAlgn="base" hangingPunct="1">
        <a:spcBef>
          <a:spcPct val="20000"/>
        </a:spcBef>
        <a:spcAft>
          <a:spcPct val="0"/>
        </a:spcAft>
        <a:buChar char="•"/>
        <a:defRPr sz="1400">
          <a:solidFill>
            <a:schemeClr val="tx1"/>
          </a:solidFill>
          <a:latin typeface="+mn-lt"/>
        </a:defRPr>
      </a:lvl6pPr>
      <a:lvl7pPr marL="2400300" indent="-228600" algn="l" rtl="0" eaLnBrk="1" fontAlgn="base" hangingPunct="1">
        <a:spcBef>
          <a:spcPct val="20000"/>
        </a:spcBef>
        <a:spcAft>
          <a:spcPct val="0"/>
        </a:spcAft>
        <a:buChar char="•"/>
        <a:defRPr sz="1400">
          <a:solidFill>
            <a:schemeClr val="tx1"/>
          </a:solidFill>
          <a:latin typeface="+mn-lt"/>
        </a:defRPr>
      </a:lvl7pPr>
      <a:lvl8pPr marL="2857500" indent="-228600" algn="l" rtl="0" eaLnBrk="1" fontAlgn="base" hangingPunct="1">
        <a:spcBef>
          <a:spcPct val="20000"/>
        </a:spcBef>
        <a:spcAft>
          <a:spcPct val="0"/>
        </a:spcAft>
        <a:buChar char="•"/>
        <a:defRPr sz="1400">
          <a:solidFill>
            <a:schemeClr val="tx1"/>
          </a:solidFill>
          <a:latin typeface="+mn-lt"/>
        </a:defRPr>
      </a:lvl8pPr>
      <a:lvl9pPr marL="3314700" indent="-228600" algn="l"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pic>
        <p:nvPicPr>
          <p:cNvPr id="9218" name="Picture 16" descr="hc_DividerGraphBG_blue"/>
          <p:cNvPicPr>
            <a:picLocks noChangeAspect="1" noChangeArrowheads="1"/>
          </p:cNvPicPr>
          <p:nvPr/>
        </p:nvPicPr>
        <p:blipFill>
          <a:blip r:embed="rId13"/>
          <a:srcRect/>
          <a:stretch>
            <a:fillRect/>
          </a:stretch>
        </p:blipFill>
        <p:spPr bwMode="ltGray">
          <a:xfrm>
            <a:off x="0" y="0"/>
            <a:ext cx="9144000" cy="6858000"/>
          </a:xfrm>
          <a:prstGeom prst="rect">
            <a:avLst/>
          </a:prstGeom>
          <a:noFill/>
          <a:ln w="9525">
            <a:noFill/>
            <a:miter lim="800000"/>
            <a:headEnd/>
            <a:tailEnd/>
          </a:ln>
        </p:spPr>
      </p:pic>
      <p:sp>
        <p:nvSpPr>
          <p:cNvPr id="94217" name="Rectangle 9"/>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FFFFFF"/>
                </a:solidFill>
                <a:latin typeface="Arial" charset="0"/>
                <a:ea typeface="宋体" charset="-122"/>
                <a:cs typeface="+mn-cs"/>
              </a:defRPr>
            </a:lvl1pPr>
          </a:lstStyle>
          <a:p>
            <a:pPr>
              <a:defRPr/>
            </a:pPr>
            <a:fld id="{CF156E0A-4C6D-47CE-A847-AEFC205FB8FE}" type="slidenum">
              <a:rPr lang="en-US" altLang="zh-CN"/>
              <a:pPr>
                <a:defRPr/>
              </a:pPr>
              <a:t>‹#›</a:t>
            </a:fld>
            <a:endParaRPr lang="en-US" altLang="zh-CN"/>
          </a:p>
        </p:txBody>
      </p:sp>
      <p:sp>
        <p:nvSpPr>
          <p:cNvPr id="94221" name="Rectangle 13"/>
          <p:cNvSpPr>
            <a:spLocks noGrp="1" noChangeArrowheads="1"/>
          </p:cNvSpPr>
          <p:nvPr>
            <p:ph type="ftr" sz="quarter" idx="3"/>
          </p:nvPr>
        </p:nvSpPr>
        <p:spPr bwMode="auto">
          <a:xfrm>
            <a:off x="3124200" y="640080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cs typeface="+mn-cs"/>
              </a:defRPr>
            </a:lvl1pPr>
          </a:lstStyle>
          <a:p>
            <a:pPr>
              <a:defRPr/>
            </a:pPr>
            <a:endParaRPr lang="en-US" altLang="zh-CN"/>
          </a:p>
        </p:txBody>
      </p:sp>
      <p:sp>
        <p:nvSpPr>
          <p:cNvPr id="9221" name="Rectangle 17"/>
          <p:cNvSpPr>
            <a:spLocks noGrp="1" noChangeArrowheads="1"/>
          </p:cNvSpPr>
          <p:nvPr>
            <p:ph type="title"/>
          </p:nvPr>
        </p:nvSpPr>
        <p:spPr bwMode="auto">
          <a:xfrm>
            <a:off x="898525" y="519113"/>
            <a:ext cx="7388225" cy="7985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9222" name="Rectangle 18"/>
          <p:cNvSpPr>
            <a:spLocks noGrp="1" noChangeArrowheads="1"/>
          </p:cNvSpPr>
          <p:nvPr>
            <p:ph type="body" idx="1"/>
          </p:nvPr>
        </p:nvSpPr>
        <p:spPr bwMode="auto">
          <a:xfrm>
            <a:off x="898525" y="1528763"/>
            <a:ext cx="738822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94227" name="Line 19"/>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FFFFFF"/>
              </a:solidFill>
              <a:latin typeface="Arial" charset="0"/>
              <a:ea typeface="宋体" charset="-122"/>
              <a:cs typeface="+mn-cs"/>
            </a:endParaRPr>
          </a:p>
        </p:txBody>
      </p:sp>
    </p:spTree>
  </p:cSld>
  <p:clrMap bg1="dk2" tx1="lt1" bg2="dk1" tx2="lt2" accent1="accent1" accent2="accent2" accent3="accent3" accent4="accent4" accent5="accent5" accent6="accent6" hlink="hlink" folHlink="folHlink"/>
  <p:sldLayoutIdLst>
    <p:sldLayoutId id="2147504645" r:id="rId1"/>
    <p:sldLayoutId id="2147504615" r:id="rId2"/>
    <p:sldLayoutId id="2147504616" r:id="rId3"/>
    <p:sldLayoutId id="2147504617" r:id="rId4"/>
    <p:sldLayoutId id="2147504618" r:id="rId5"/>
    <p:sldLayoutId id="2147504619" r:id="rId6"/>
    <p:sldLayoutId id="2147504620" r:id="rId7"/>
    <p:sldLayoutId id="2147504621" r:id="rId8"/>
    <p:sldLayoutId id="2147504622" r:id="rId9"/>
    <p:sldLayoutId id="2147504623" r:id="rId10"/>
    <p:sldLayoutId id="2147504624" r:id="rId11"/>
  </p:sldLayoutIdLst>
  <p:hf hdr="0" ftr="0" dt="0"/>
  <p:txStyles>
    <p:titleStyle>
      <a:lvl1pPr algn="l" rtl="0" eaLnBrk="0" fontAlgn="base" hangingPunct="0">
        <a:lnSpc>
          <a:spcPts val="2600"/>
        </a:lnSpc>
        <a:spcBef>
          <a:spcPct val="0"/>
        </a:spcBef>
        <a:spcAft>
          <a:spcPct val="0"/>
        </a:spcAft>
        <a:defRPr sz="2600">
          <a:solidFill>
            <a:schemeClr val="tx2"/>
          </a:solidFill>
          <a:latin typeface="+mj-lt"/>
          <a:ea typeface="+mj-ea"/>
          <a:cs typeface="+mj-cs"/>
        </a:defRPr>
      </a:lvl1pPr>
      <a:lvl2pPr algn="l" rtl="0" eaLnBrk="0" fontAlgn="base" hangingPunct="0">
        <a:lnSpc>
          <a:spcPts val="2600"/>
        </a:lnSpc>
        <a:spcBef>
          <a:spcPct val="0"/>
        </a:spcBef>
        <a:spcAft>
          <a:spcPct val="0"/>
        </a:spcAft>
        <a:defRPr sz="2600">
          <a:solidFill>
            <a:schemeClr val="tx2"/>
          </a:solidFill>
          <a:latin typeface="Arial" charset="0"/>
        </a:defRPr>
      </a:lvl2pPr>
      <a:lvl3pPr algn="l" rtl="0" eaLnBrk="0" fontAlgn="base" hangingPunct="0">
        <a:lnSpc>
          <a:spcPts val="2600"/>
        </a:lnSpc>
        <a:spcBef>
          <a:spcPct val="0"/>
        </a:spcBef>
        <a:spcAft>
          <a:spcPct val="0"/>
        </a:spcAft>
        <a:defRPr sz="2600">
          <a:solidFill>
            <a:schemeClr val="tx2"/>
          </a:solidFill>
          <a:latin typeface="Arial" charset="0"/>
        </a:defRPr>
      </a:lvl3pPr>
      <a:lvl4pPr algn="l" rtl="0" eaLnBrk="0" fontAlgn="base" hangingPunct="0">
        <a:lnSpc>
          <a:spcPts val="2600"/>
        </a:lnSpc>
        <a:spcBef>
          <a:spcPct val="0"/>
        </a:spcBef>
        <a:spcAft>
          <a:spcPct val="0"/>
        </a:spcAft>
        <a:defRPr sz="2600">
          <a:solidFill>
            <a:schemeClr val="tx2"/>
          </a:solidFill>
          <a:latin typeface="Arial" charset="0"/>
        </a:defRPr>
      </a:lvl4pPr>
      <a:lvl5pPr algn="l" rtl="0" eaLnBrk="0" fontAlgn="base" hangingPunct="0">
        <a:lnSpc>
          <a:spcPts val="2600"/>
        </a:lnSpc>
        <a:spcBef>
          <a:spcPct val="0"/>
        </a:spcBef>
        <a:spcAft>
          <a:spcPct val="0"/>
        </a:spcAft>
        <a:defRPr sz="2600">
          <a:solidFill>
            <a:schemeClr val="tx2"/>
          </a:solidFill>
          <a:latin typeface="Arial" charset="0"/>
        </a:defRPr>
      </a:lvl5pPr>
      <a:lvl6pPr marL="457200" algn="l" rtl="0" eaLnBrk="1" fontAlgn="base" hangingPunct="1">
        <a:lnSpc>
          <a:spcPts val="2600"/>
        </a:lnSpc>
        <a:spcBef>
          <a:spcPct val="0"/>
        </a:spcBef>
        <a:spcAft>
          <a:spcPct val="0"/>
        </a:spcAft>
        <a:defRPr sz="2600">
          <a:solidFill>
            <a:schemeClr val="tx2"/>
          </a:solidFill>
          <a:latin typeface="Arial" charset="0"/>
        </a:defRPr>
      </a:lvl6pPr>
      <a:lvl7pPr marL="914400" algn="l" rtl="0" eaLnBrk="1" fontAlgn="base" hangingPunct="1">
        <a:lnSpc>
          <a:spcPts val="2600"/>
        </a:lnSpc>
        <a:spcBef>
          <a:spcPct val="0"/>
        </a:spcBef>
        <a:spcAft>
          <a:spcPct val="0"/>
        </a:spcAft>
        <a:defRPr sz="2600">
          <a:solidFill>
            <a:schemeClr val="tx2"/>
          </a:solidFill>
          <a:latin typeface="Arial" charset="0"/>
        </a:defRPr>
      </a:lvl7pPr>
      <a:lvl8pPr marL="1371600" algn="l" rtl="0" eaLnBrk="1" fontAlgn="base" hangingPunct="1">
        <a:lnSpc>
          <a:spcPts val="2600"/>
        </a:lnSpc>
        <a:spcBef>
          <a:spcPct val="0"/>
        </a:spcBef>
        <a:spcAft>
          <a:spcPct val="0"/>
        </a:spcAft>
        <a:defRPr sz="2600">
          <a:solidFill>
            <a:schemeClr val="tx2"/>
          </a:solidFill>
          <a:latin typeface="Arial" charset="0"/>
        </a:defRPr>
      </a:lvl8pPr>
      <a:lvl9pPr marL="1828800" algn="l" rtl="0" eaLnBrk="1" fontAlgn="base" hangingPunct="1">
        <a:lnSpc>
          <a:spcPts val="26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Font typeface="Arial" pitchFamily="34" charset="0"/>
        <a:buChar char="–"/>
        <a:defRPr sz="2000">
          <a:solidFill>
            <a:schemeClr val="tx1"/>
          </a:solidFill>
          <a:latin typeface="+mn-lt"/>
        </a:defRPr>
      </a:lvl2pPr>
      <a:lvl3pPr marL="971550" indent="-228600" algn="l" rtl="0" eaLnBrk="0" fontAlgn="base" hangingPunct="0">
        <a:spcBef>
          <a:spcPct val="25000"/>
        </a:spcBef>
        <a:spcAft>
          <a:spcPct val="0"/>
        </a:spcAft>
        <a:buChar char="•"/>
        <a:defRPr sz="2400">
          <a:solidFill>
            <a:schemeClr val="tx1"/>
          </a:solidFill>
          <a:latin typeface="+mn-lt"/>
        </a:defRPr>
      </a:lvl3pPr>
      <a:lvl4pPr marL="12573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600200" indent="-228600" algn="l" rtl="0" eaLnBrk="0" fontAlgn="base" hangingPunct="0">
        <a:spcBef>
          <a:spcPct val="20000"/>
        </a:spcBef>
        <a:spcAft>
          <a:spcPct val="0"/>
        </a:spcAft>
        <a:buFont typeface="Arial" pitchFamily="34" charset="0"/>
        <a:buChar char="–"/>
        <a:defRPr sz="1400">
          <a:solidFill>
            <a:schemeClr val="tx1"/>
          </a:solidFill>
          <a:latin typeface="+mn-lt"/>
        </a:defRPr>
      </a:lvl5pPr>
      <a:lvl6pPr marL="2057400" indent="-228600" algn="l" rtl="0" eaLnBrk="1" fontAlgn="base" hangingPunct="1">
        <a:spcBef>
          <a:spcPct val="20000"/>
        </a:spcBef>
        <a:spcAft>
          <a:spcPct val="0"/>
        </a:spcAft>
        <a:buFont typeface="Arial" charset="0"/>
        <a:buChar char="–"/>
        <a:defRPr sz="1400">
          <a:solidFill>
            <a:schemeClr val="tx1"/>
          </a:solidFill>
          <a:latin typeface="+mn-lt"/>
        </a:defRPr>
      </a:lvl6pPr>
      <a:lvl7pPr marL="2514600" indent="-228600" algn="l" rtl="0" eaLnBrk="1" fontAlgn="base" hangingPunct="1">
        <a:spcBef>
          <a:spcPct val="20000"/>
        </a:spcBef>
        <a:spcAft>
          <a:spcPct val="0"/>
        </a:spcAft>
        <a:buFont typeface="Arial" charset="0"/>
        <a:buChar char="–"/>
        <a:defRPr sz="1400">
          <a:solidFill>
            <a:schemeClr val="tx1"/>
          </a:solidFill>
          <a:latin typeface="+mn-lt"/>
        </a:defRPr>
      </a:lvl7pPr>
      <a:lvl8pPr marL="2971800" indent="-228600" algn="l" rtl="0" eaLnBrk="1" fontAlgn="base" hangingPunct="1">
        <a:spcBef>
          <a:spcPct val="20000"/>
        </a:spcBef>
        <a:spcAft>
          <a:spcPct val="0"/>
        </a:spcAft>
        <a:buFont typeface="Arial" charset="0"/>
        <a:buChar char="–"/>
        <a:defRPr sz="1400">
          <a:solidFill>
            <a:schemeClr val="tx1"/>
          </a:solidFill>
          <a:latin typeface="+mn-lt"/>
        </a:defRPr>
      </a:lvl8pPr>
      <a:lvl9pPr marL="3429000" indent="-228600" algn="l" rtl="0" eaLnBrk="1" fontAlgn="base" hangingPunct="1">
        <a:spcBef>
          <a:spcPct val="20000"/>
        </a:spcBef>
        <a:spcAft>
          <a:spcPct val="0"/>
        </a:spcAft>
        <a:buFont typeface="Arial" charset="0"/>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BABABA"/>
        </a:solidFill>
        <a:effectLst/>
      </p:bgPr>
    </p:bg>
    <p:spTree>
      <p:nvGrpSpPr>
        <p:cNvPr id="1" name=""/>
        <p:cNvGrpSpPr/>
        <p:nvPr/>
      </p:nvGrpSpPr>
      <p:grpSpPr>
        <a:xfrm>
          <a:off x="0" y="0"/>
          <a:ext cx="0" cy="0"/>
          <a:chOff x="0" y="0"/>
          <a:chExt cx="0" cy="0"/>
        </a:xfrm>
      </p:grpSpPr>
      <p:grpSp>
        <p:nvGrpSpPr>
          <p:cNvPr id="10242" name="Group 18"/>
          <p:cNvGrpSpPr>
            <a:grpSpLocks/>
          </p:cNvGrpSpPr>
          <p:nvPr/>
        </p:nvGrpSpPr>
        <p:grpSpPr bwMode="auto">
          <a:xfrm>
            <a:off x="0" y="0"/>
            <a:ext cx="9144000" cy="6861175"/>
            <a:chOff x="0" y="0"/>
            <a:chExt cx="5760" cy="4322"/>
          </a:xfrm>
        </p:grpSpPr>
        <p:sp>
          <p:nvSpPr>
            <p:cNvPr id="40973" name="Rectangle 13"/>
            <p:cNvSpPr>
              <a:spLocks noChangeArrowheads="1"/>
            </p:cNvSpPr>
            <p:nvPr userDrawn="1"/>
          </p:nvSpPr>
          <p:spPr bwMode="auto">
            <a:xfrm>
              <a:off x="0" y="0"/>
              <a:ext cx="5760" cy="4320"/>
            </a:xfrm>
            <a:prstGeom prst="rect">
              <a:avLst/>
            </a:prstGeom>
            <a:solidFill>
              <a:schemeClr val="tx2"/>
            </a:solidFill>
            <a:ln w="9525">
              <a:noFill/>
              <a:miter lim="800000"/>
              <a:headEnd/>
              <a:tailEnd/>
            </a:ln>
            <a:effectLst/>
          </p:spPr>
          <p:txBody>
            <a:bodyPr wrap="none" anchor="ctr"/>
            <a:lstStyle/>
            <a:p>
              <a:pPr>
                <a:defRPr/>
              </a:pPr>
              <a:endParaRPr lang="zh-CN" altLang="en-US">
                <a:solidFill>
                  <a:srgbClr val="FFFFFF"/>
                </a:solidFill>
                <a:latin typeface="Arial" charset="0"/>
                <a:ea typeface="宋体" charset="-122"/>
                <a:cs typeface="+mn-cs"/>
              </a:endParaRPr>
            </a:p>
          </p:txBody>
        </p:sp>
        <p:pic>
          <p:nvPicPr>
            <p:cNvPr id="10251" name="Picture 10" descr="TR_SlideLogo_BW600"/>
            <p:cNvPicPr>
              <a:picLocks noChangeAspect="1" noChangeArrowheads="1"/>
            </p:cNvPicPr>
            <p:nvPr userDrawn="1"/>
          </p:nvPicPr>
          <p:blipFill>
            <a:blip r:embed="rId13"/>
            <a:srcRect/>
            <a:stretch>
              <a:fillRect/>
            </a:stretch>
          </p:blipFill>
          <p:spPr bwMode="auto">
            <a:xfrm>
              <a:off x="234" y="3984"/>
              <a:ext cx="1041" cy="338"/>
            </a:xfrm>
            <a:prstGeom prst="rect">
              <a:avLst/>
            </a:prstGeom>
            <a:solidFill>
              <a:schemeClr val="tx2"/>
            </a:solidFill>
            <a:ln w="9525">
              <a:noFill/>
              <a:miter lim="800000"/>
              <a:headEnd/>
              <a:tailEnd/>
            </a:ln>
          </p:spPr>
        </p:pic>
      </p:grpSp>
      <p:pic>
        <p:nvPicPr>
          <p:cNvPr id="10243" name="Picture 22" descr="hc_DividerBG_blue"/>
          <p:cNvPicPr>
            <a:picLocks noChangeAspect="1" noChangeArrowheads="1"/>
          </p:cNvPicPr>
          <p:nvPr/>
        </p:nvPicPr>
        <p:blipFill>
          <a:blip r:embed="rId14"/>
          <a:srcRect/>
          <a:stretch>
            <a:fillRect/>
          </a:stretch>
        </p:blipFill>
        <p:spPr bwMode="white">
          <a:xfrm>
            <a:off x="0" y="0"/>
            <a:ext cx="9144000" cy="6858000"/>
          </a:xfrm>
          <a:prstGeom prst="rect">
            <a:avLst/>
          </a:prstGeom>
          <a:noFill/>
          <a:ln w="9525">
            <a:noFill/>
            <a:miter lim="800000"/>
            <a:headEnd/>
            <a:tailEnd/>
          </a:ln>
        </p:spPr>
      </p:pic>
      <p:pic>
        <p:nvPicPr>
          <p:cNvPr id="10244" name="Picture 17" descr="hc_Divider_TransLogo"/>
          <p:cNvPicPr>
            <a:picLocks noChangeAspect="1" noChangeArrowheads="1"/>
          </p:cNvPicPr>
          <p:nvPr/>
        </p:nvPicPr>
        <p:blipFill>
          <a:blip r:embed="rId15"/>
          <a:srcRect/>
          <a:stretch>
            <a:fillRect/>
          </a:stretch>
        </p:blipFill>
        <p:spPr bwMode="black">
          <a:xfrm>
            <a:off x="384175" y="6324600"/>
            <a:ext cx="1630363" cy="361950"/>
          </a:xfrm>
          <a:prstGeom prst="rect">
            <a:avLst/>
          </a:prstGeom>
          <a:noFill/>
          <a:ln w="9525">
            <a:noFill/>
            <a:miter lim="800000"/>
            <a:headEnd/>
            <a:tailEnd/>
          </a:ln>
        </p:spPr>
      </p:pic>
      <p:sp>
        <p:nvSpPr>
          <p:cNvPr id="10245" name="Rectangle 3"/>
          <p:cNvSpPr>
            <a:spLocks noGrp="1" noChangeArrowheads="1"/>
          </p:cNvSpPr>
          <p:nvPr>
            <p:ph type="title"/>
          </p:nvPr>
        </p:nvSpPr>
        <p:spPr bwMode="auto">
          <a:xfrm>
            <a:off x="898525" y="512763"/>
            <a:ext cx="7388225" cy="8302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10246" name="Rectangle 4"/>
          <p:cNvSpPr>
            <a:spLocks noGrp="1" noChangeArrowheads="1"/>
          </p:cNvSpPr>
          <p:nvPr>
            <p:ph type="body" idx="1"/>
          </p:nvPr>
        </p:nvSpPr>
        <p:spPr bwMode="auto">
          <a:xfrm>
            <a:off x="898525" y="1528763"/>
            <a:ext cx="738822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0967" name="Rectangle 7"/>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FFFFFF"/>
                </a:solidFill>
                <a:latin typeface="Arial" charset="0"/>
                <a:ea typeface="宋体" charset="-122"/>
                <a:cs typeface="+mn-cs"/>
              </a:defRPr>
            </a:lvl1pPr>
          </a:lstStyle>
          <a:p>
            <a:pPr>
              <a:defRPr/>
            </a:pPr>
            <a:fld id="{3E40DFD9-D0DA-47E5-A97C-1BF586CE57B6}" type="slidenum">
              <a:rPr lang="en-US" altLang="zh-CN"/>
              <a:pPr>
                <a:defRPr/>
              </a:pPr>
              <a:t>‹#›</a:t>
            </a:fld>
            <a:endParaRPr lang="en-US" altLang="zh-CN"/>
          </a:p>
        </p:txBody>
      </p:sp>
      <p:sp>
        <p:nvSpPr>
          <p:cNvPr id="40980" name="Rectangle 20"/>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cs typeface="+mn-cs"/>
              </a:defRPr>
            </a:lvl1pPr>
          </a:lstStyle>
          <a:p>
            <a:pPr>
              <a:defRPr/>
            </a:pPr>
            <a:endParaRPr lang="en-US" altLang="zh-CN"/>
          </a:p>
        </p:txBody>
      </p:sp>
      <p:sp>
        <p:nvSpPr>
          <p:cNvPr id="40986" name="Line 26"/>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FFFFFF"/>
              </a:solidFill>
              <a:latin typeface="Arial" charset="0"/>
              <a:ea typeface="宋体" charset="-122"/>
              <a:cs typeface="+mn-cs"/>
            </a:endParaRPr>
          </a:p>
        </p:txBody>
      </p:sp>
    </p:spTree>
  </p:cSld>
  <p:clrMap bg1="dk2" tx1="lt1" bg2="dk1" tx2="lt2" accent1="accent1" accent2="accent2" accent3="accent3" accent4="accent4" accent5="accent5" accent6="accent6" hlink="hlink" folHlink="folHlink"/>
  <p:sldLayoutIdLst>
    <p:sldLayoutId id="2147504646" r:id="rId1"/>
    <p:sldLayoutId id="2147504625" r:id="rId2"/>
    <p:sldLayoutId id="2147504626" r:id="rId3"/>
    <p:sldLayoutId id="2147504627" r:id="rId4"/>
    <p:sldLayoutId id="2147504628" r:id="rId5"/>
    <p:sldLayoutId id="2147504629" r:id="rId6"/>
    <p:sldLayoutId id="2147504630" r:id="rId7"/>
    <p:sldLayoutId id="2147504631" r:id="rId8"/>
    <p:sldLayoutId id="2147504632" r:id="rId9"/>
    <p:sldLayoutId id="2147504633" r:id="rId10"/>
    <p:sldLayoutId id="2147504634" r:id="rId11"/>
  </p:sldLayoutIdLst>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Font typeface="Arial" pitchFamily="34" charset="0"/>
        <a:buChar char="–"/>
        <a:defRPr sz="2000">
          <a:solidFill>
            <a:schemeClr val="tx1"/>
          </a:solidFill>
          <a:latin typeface="+mn-lt"/>
        </a:defRPr>
      </a:lvl2pPr>
      <a:lvl3pPr marL="971550" indent="-228600" algn="l" rtl="0" eaLnBrk="0" fontAlgn="base" hangingPunct="0">
        <a:spcBef>
          <a:spcPct val="25000"/>
        </a:spcBef>
        <a:spcAft>
          <a:spcPct val="0"/>
        </a:spcAft>
        <a:buChar char="•"/>
        <a:defRPr sz="2400">
          <a:solidFill>
            <a:schemeClr val="tx1"/>
          </a:solidFill>
          <a:latin typeface="+mn-lt"/>
        </a:defRPr>
      </a:lvl3pPr>
      <a:lvl4pPr marL="1314450" indent="-228600" algn="l" rtl="0" eaLnBrk="0" fontAlgn="base" hangingPunct="0">
        <a:spcBef>
          <a:spcPct val="25000"/>
        </a:spcBef>
        <a:spcAft>
          <a:spcPct val="0"/>
        </a:spcAft>
        <a:buFont typeface="Arial" pitchFamily="34" charset="0"/>
        <a:buChar char="–"/>
        <a:defRPr sz="1600">
          <a:solidFill>
            <a:schemeClr val="tx1"/>
          </a:solidFill>
          <a:latin typeface="+mn-lt"/>
        </a:defRPr>
      </a:lvl4pPr>
      <a:lvl5pPr marL="1600200" indent="-171450" algn="l" rtl="0" eaLnBrk="0" fontAlgn="base" hangingPunct="0">
        <a:spcBef>
          <a:spcPct val="20000"/>
        </a:spcBef>
        <a:spcAft>
          <a:spcPct val="0"/>
        </a:spcAft>
        <a:buChar char="•"/>
        <a:defRPr sz="1400">
          <a:solidFill>
            <a:schemeClr val="tx1"/>
          </a:solidFill>
          <a:latin typeface="+mn-lt"/>
        </a:defRPr>
      </a:lvl5pPr>
      <a:lvl6pPr marL="2057400" indent="-171450" algn="l" rtl="0" eaLnBrk="1" fontAlgn="base" hangingPunct="1">
        <a:spcBef>
          <a:spcPct val="20000"/>
        </a:spcBef>
        <a:spcAft>
          <a:spcPct val="0"/>
        </a:spcAft>
        <a:buChar char="•"/>
        <a:defRPr sz="1400">
          <a:solidFill>
            <a:schemeClr val="tx1"/>
          </a:solidFill>
          <a:latin typeface="+mn-lt"/>
        </a:defRPr>
      </a:lvl6pPr>
      <a:lvl7pPr marL="2514600" indent="-171450" algn="l" rtl="0" eaLnBrk="1" fontAlgn="base" hangingPunct="1">
        <a:spcBef>
          <a:spcPct val="20000"/>
        </a:spcBef>
        <a:spcAft>
          <a:spcPct val="0"/>
        </a:spcAft>
        <a:buChar char="•"/>
        <a:defRPr sz="1400">
          <a:solidFill>
            <a:schemeClr val="tx1"/>
          </a:solidFill>
          <a:latin typeface="+mn-lt"/>
        </a:defRPr>
      </a:lvl7pPr>
      <a:lvl8pPr marL="2971800" indent="-171450" algn="l" rtl="0" eaLnBrk="1" fontAlgn="base" hangingPunct="1">
        <a:spcBef>
          <a:spcPct val="20000"/>
        </a:spcBef>
        <a:spcAft>
          <a:spcPct val="0"/>
        </a:spcAft>
        <a:buChar char="•"/>
        <a:defRPr sz="1400">
          <a:solidFill>
            <a:schemeClr val="tx1"/>
          </a:solidFill>
          <a:latin typeface="+mn-lt"/>
        </a:defRPr>
      </a:lvl8pPr>
      <a:lvl9pPr marL="3429000" indent="-171450" algn="l" rtl="0" eaLnBrk="1" fontAlgn="base" hangingPunct="1">
        <a:spcBef>
          <a:spcPct val="20000"/>
        </a:spcBef>
        <a:spcAft>
          <a:spcPct val="0"/>
        </a:spcAft>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44.jpeg"/></Relationships>
</file>

<file path=ppt/slides/_rels/slide10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5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6.png"/></Relationships>
</file>

<file path=ppt/slides/_rels/slide11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11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63.jpeg"/><Relationship Id="rId4" Type="http://schemas.openxmlformats.org/officeDocument/2006/relationships/image" Target="../media/image162.png"/></Relationships>
</file>

<file path=ppt/slides/_rels/slide11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66.jpeg"/><Relationship Id="rId4" Type="http://schemas.openxmlformats.org/officeDocument/2006/relationships/image" Target="../media/image16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12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12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13.xml"/><Relationship Id="rId4" Type="http://schemas.openxmlformats.org/officeDocument/2006/relationships/image" Target="../media/image181.png"/></Relationships>
</file>

<file path=ppt/slides/_rels/slide12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13.xml"/><Relationship Id="rId4" Type="http://schemas.openxmlformats.org/officeDocument/2006/relationships/image" Target="../media/image184.jpeg"/></Relationships>
</file>

<file path=ppt/slides/_rels/slide12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3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7.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gif"/><Relationship Id="rId9"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69.jpe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71.jpeg"/><Relationship Id="rId5" Type="http://schemas.openxmlformats.org/officeDocument/2006/relationships/image" Target="../media/image61.pn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72.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4.jpeg"/><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6.jpeg"/><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8.jpeg"/><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82.pn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87.png"/><Relationship Id="rId5" Type="http://schemas.openxmlformats.org/officeDocument/2006/relationships/chart" Target="../charts/chart1.xml"/><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87.png"/><Relationship Id="rId4"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87.png"/><Relationship Id="rId5" Type="http://schemas.openxmlformats.org/officeDocument/2006/relationships/image" Target="../media/image82.png"/><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93.jpeg"/></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22.gif"/></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2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25.jpeg"/><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113.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30.jpeg"/><Relationship Id="rId4" Type="http://schemas.openxmlformats.org/officeDocument/2006/relationships/image" Target="../media/image129.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31.jpeg"/></Relationships>
</file>

<file path=ppt/slides/_rels/slide9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9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38.jpeg"/></Relationships>
</file>

<file path=ppt/slides/_rels/slide9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57188" y="3214688"/>
            <a:ext cx="8382000" cy="2176462"/>
          </a:xfrm>
        </p:spPr>
        <p:txBody>
          <a:bodyPr/>
          <a:lstStyle/>
          <a:p>
            <a:pPr eaLnBrk="1" hangingPunct="1">
              <a:spcAft>
                <a:spcPct val="50000"/>
              </a:spcAft>
            </a:pPr>
            <a:r>
              <a:rPr lang="zh-CN" altLang="en-US" b="1" smtClean="0">
                <a:solidFill>
                  <a:srgbClr val="FF6600"/>
                </a:solidFill>
                <a:latin typeface="微软雅黑" pitchFamily="34" charset="-122"/>
                <a:ea typeface="微软雅黑" pitchFamily="34" charset="-122"/>
                <a:cs typeface="Times New Roman" pitchFamily="18" charset="0"/>
              </a:rPr>
              <a:t>洞悉现在  展望未来</a:t>
            </a:r>
            <a:r>
              <a:rPr lang="en-US" altLang="zh-CN" b="1" smtClean="0">
                <a:solidFill>
                  <a:schemeClr val="tx1"/>
                </a:solidFill>
                <a:latin typeface="宋体" pitchFamily="2" charset="-122"/>
                <a:ea typeface="楷体_GB2312" pitchFamily="49" charset="-122"/>
                <a:cs typeface="Times New Roman" pitchFamily="18" charset="0"/>
              </a:rPr>
              <a:t/>
            </a:r>
            <a:br>
              <a:rPr lang="en-US" altLang="zh-CN" b="1" smtClean="0">
                <a:solidFill>
                  <a:schemeClr val="tx1"/>
                </a:solidFill>
                <a:latin typeface="宋体" pitchFamily="2" charset="-122"/>
                <a:ea typeface="楷体_GB2312" pitchFamily="49" charset="-122"/>
                <a:cs typeface="Times New Roman" pitchFamily="18" charset="0"/>
              </a:rPr>
            </a:br>
            <a:r>
              <a:rPr lang="en-US" altLang="zh-CN" b="1" smtClean="0">
                <a:solidFill>
                  <a:schemeClr val="tx1"/>
                </a:solidFill>
                <a:latin typeface="宋体" pitchFamily="2" charset="-122"/>
                <a:ea typeface="楷体_GB2312" pitchFamily="49" charset="-122"/>
                <a:cs typeface="Times New Roman" pitchFamily="18" charset="0"/>
              </a:rPr>
              <a:t/>
            </a:r>
            <a:br>
              <a:rPr lang="en-US" altLang="zh-CN" b="1" smtClean="0">
                <a:solidFill>
                  <a:schemeClr val="tx1"/>
                </a:solidFill>
                <a:latin typeface="宋体" pitchFamily="2" charset="-122"/>
                <a:ea typeface="楷体_GB2312" pitchFamily="49" charset="-122"/>
                <a:cs typeface="Times New Roman" pitchFamily="18" charset="0"/>
              </a:rPr>
            </a:br>
            <a:r>
              <a:rPr lang="en-US" altLang="zh-CN" b="1" smtClean="0">
                <a:solidFill>
                  <a:schemeClr val="tx1"/>
                </a:solidFill>
                <a:latin typeface="宋体" pitchFamily="2" charset="-122"/>
                <a:ea typeface="楷体_GB2312" pitchFamily="49" charset="-122"/>
                <a:cs typeface="Times New Roman" pitchFamily="18" charset="0"/>
              </a:rPr>
              <a:t>         </a:t>
            </a:r>
            <a:r>
              <a:rPr lang="en-US" altLang="zh-CN" sz="2800" b="1" smtClean="0">
                <a:solidFill>
                  <a:schemeClr val="tx1"/>
                </a:solidFill>
                <a:latin typeface="微软雅黑" pitchFamily="34" charset="-122"/>
                <a:ea typeface="微软雅黑" pitchFamily="34" charset="-122"/>
                <a:cs typeface="Times New Roman" pitchFamily="18" charset="0"/>
              </a:rPr>
              <a:t>Web of Science</a:t>
            </a:r>
            <a:r>
              <a:rPr lang="zh-CN" altLang="en-US" sz="2800" b="1" smtClean="0">
                <a:solidFill>
                  <a:schemeClr val="tx1"/>
                </a:solidFill>
                <a:latin typeface="微软雅黑" pitchFamily="34" charset="-122"/>
                <a:ea typeface="微软雅黑" pitchFamily="34" charset="-122"/>
                <a:cs typeface="Times New Roman" pitchFamily="18" charset="0"/>
              </a:rPr>
              <a:t>在科研中的价值和应用</a:t>
            </a:r>
            <a:r>
              <a:rPr lang="zh-CN" altLang="en-US" sz="2800" smtClean="0">
                <a:solidFill>
                  <a:srgbClr val="006600"/>
                </a:solidFill>
                <a:latin typeface="宋体" pitchFamily="2" charset="-122"/>
                <a:ea typeface="楷体_GB2312" pitchFamily="49" charset="-122"/>
                <a:cs typeface="Times New Roman" pitchFamily="18" charset="0"/>
              </a:rPr>
              <a:t/>
            </a:r>
            <a:br>
              <a:rPr lang="zh-CN" altLang="en-US" sz="2800" smtClean="0">
                <a:solidFill>
                  <a:srgbClr val="006600"/>
                </a:solidFill>
                <a:latin typeface="宋体" pitchFamily="2" charset="-122"/>
                <a:ea typeface="楷体_GB2312" pitchFamily="49" charset="-122"/>
                <a:cs typeface="Times New Roman" pitchFamily="18" charset="0"/>
              </a:rPr>
            </a:br>
            <a:endParaRPr lang="zh-CN" altLang="en-US" sz="2800" smtClean="0">
              <a:ea typeface="黑体" pitchFamily="49" charset="-122"/>
              <a:cs typeface="Times New Roman" pitchFamily="18" charset="0"/>
            </a:endParaRPr>
          </a:p>
        </p:txBody>
      </p:sp>
      <p:sp>
        <p:nvSpPr>
          <p:cNvPr id="23555" name="Rectangle 3"/>
          <p:cNvSpPr>
            <a:spLocks noGrp="1" noChangeArrowheads="1"/>
          </p:cNvSpPr>
          <p:nvPr>
            <p:ph type="subTitle" idx="1"/>
          </p:nvPr>
        </p:nvSpPr>
        <p:spPr>
          <a:xfrm>
            <a:off x="428625" y="5072063"/>
            <a:ext cx="8382000" cy="1571625"/>
          </a:xfrm>
        </p:spPr>
        <p:txBody>
          <a:bodyPr/>
          <a:lstStyle/>
          <a:p>
            <a:pPr eaLnBrk="1" hangingPunct="1"/>
            <a:endParaRPr lang="en-US" altLang="zh-CN" sz="2400" b="1" smtClean="0">
              <a:ea typeface="宋体" pitchFamily="2" charset="-122"/>
            </a:endParaRPr>
          </a:p>
          <a:p>
            <a:pPr eaLnBrk="1" hangingPunct="1"/>
            <a:r>
              <a:rPr lang="zh-CN" altLang="en-US" b="1" smtClean="0">
                <a:latin typeface="微软雅黑" pitchFamily="34" charset="-122"/>
                <a:ea typeface="微软雅黑" pitchFamily="34" charset="-122"/>
              </a:rPr>
              <a:t>赵 冲</a:t>
            </a:r>
            <a:endParaRPr lang="en-US" altLang="zh-CN" b="1" smtClean="0">
              <a:latin typeface="微软雅黑" pitchFamily="34" charset="-122"/>
              <a:ea typeface="微软雅黑" pitchFamily="34" charset="-122"/>
            </a:endParaRPr>
          </a:p>
          <a:p>
            <a:pPr eaLnBrk="1" hangingPunct="1"/>
            <a:endParaRPr lang="en-US" altLang="zh-CN" b="1" smtClean="0">
              <a:ea typeface="宋体" pitchFamily="2" charset="-122"/>
            </a:endParaRPr>
          </a:p>
          <a:p>
            <a:pPr eaLnBrk="1" hangingPunct="1"/>
            <a:r>
              <a:rPr lang="zh-CN" altLang="en-US" b="1" smtClean="0">
                <a:solidFill>
                  <a:srgbClr val="FF6600"/>
                </a:solidFill>
                <a:latin typeface="微软雅黑" pitchFamily="34" charset="-122"/>
                <a:ea typeface="微软雅黑" pitchFamily="34" charset="-122"/>
                <a:cs typeface="Times New Roman" pitchFamily="18" charset="0"/>
              </a:rPr>
              <a:t>汤森路透</a:t>
            </a:r>
            <a:endParaRPr lang="en-US" altLang="zh-CN" b="1" smtClean="0">
              <a:solidFill>
                <a:srgbClr val="FF6600"/>
              </a:solidFill>
              <a:latin typeface="微软雅黑" pitchFamily="34" charset="-122"/>
              <a:ea typeface="微软雅黑" pitchFamily="34" charset="-122"/>
              <a:cs typeface="Times New Roman" pitchFamily="18" charset="0"/>
            </a:endParaRPr>
          </a:p>
          <a:p>
            <a:pPr eaLnBrk="1" hangingPunct="1"/>
            <a:r>
              <a:rPr lang="zh-CN" altLang="en-US" b="1" smtClean="0">
                <a:latin typeface="微软雅黑" pitchFamily="34" charset="-122"/>
                <a:ea typeface="微软雅黑" pitchFamily="34" charset="-122"/>
              </a:rPr>
              <a:t>知识产权与科技事业部</a:t>
            </a:r>
          </a:p>
          <a:p>
            <a:pPr eaLnBrk="1" hangingPunct="1"/>
            <a:r>
              <a:rPr lang="en-US" altLang="zh-CN" b="1" smtClean="0">
                <a:ea typeface="宋体" pitchFamily="2" charset="-122"/>
              </a:rPr>
              <a:t>floyd.zhao@thomsonreuters.com</a:t>
            </a:r>
          </a:p>
          <a:p>
            <a:pPr eaLnBrk="1" hangingPunct="1"/>
            <a:endParaRPr lang="zh-CN" altLang="en-US" sz="2400" smtClean="0">
              <a:ea typeface="黑体" pitchFamily="49" charset="-122"/>
            </a:endParaRPr>
          </a:p>
        </p:txBody>
      </p:sp>
      <p:pic>
        <p:nvPicPr>
          <p:cNvPr id="23556" name="Picture 4" descr="optimistic2"/>
          <p:cNvPicPr>
            <a:picLocks noChangeAspect="1" noChangeArrowheads="1"/>
          </p:cNvPicPr>
          <p:nvPr/>
        </p:nvPicPr>
        <p:blipFill>
          <a:blip r:embed="rId3"/>
          <a:srcRect/>
          <a:stretch>
            <a:fillRect/>
          </a:stretch>
        </p:blipFill>
        <p:spPr bwMode="auto">
          <a:xfrm>
            <a:off x="323850" y="333375"/>
            <a:ext cx="8455025" cy="3108325"/>
          </a:xfrm>
          <a:prstGeom prst="rect">
            <a:avLst/>
          </a:prstGeom>
          <a:noFill/>
          <a:ln w="9525">
            <a:noFill/>
            <a:miter lim="800000"/>
            <a:headEnd/>
            <a:tailEnd/>
          </a:ln>
        </p:spPr>
      </p:pic>
    </p:spTree>
  </p:cSld>
  <p:clrMapOvr>
    <a:masterClrMapping/>
  </p:clrMapOvr>
  <p:transition advTm="172">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H</a:t>
            </a:r>
            <a:r>
              <a:rPr lang="en-US" altLang="zh-CN" smtClean="0">
                <a:ea typeface="宋体" pitchFamily="2" charset="-122"/>
              </a:rPr>
              <a:t>-index</a:t>
            </a:r>
            <a:endParaRPr lang="en-US" smtClean="0"/>
          </a:p>
        </p:txBody>
      </p:sp>
      <p:sp>
        <p:nvSpPr>
          <p:cNvPr id="30723" name="Slide Number Placeholder 3"/>
          <p:cNvSpPr>
            <a:spLocks noGrp="1"/>
          </p:cNvSpPr>
          <p:nvPr>
            <p:ph type="sldNum" sz="quarter" idx="11"/>
          </p:nvPr>
        </p:nvSpPr>
        <p:spPr>
          <a:noFill/>
        </p:spPr>
        <p:txBody>
          <a:bodyPr/>
          <a:lstStyle/>
          <a:p>
            <a:fld id="{D5B11660-834B-4A80-A65E-8958E26F9F14}" type="slidenum">
              <a:rPr lang="en-US" altLang="en-US" smtClean="0">
                <a:latin typeface="Arial" pitchFamily="34" charset="0"/>
                <a:ea typeface="宋体" pitchFamily="2" charset="-122"/>
              </a:rPr>
              <a:pPr/>
              <a:t>10</a:t>
            </a:fld>
            <a:endParaRPr lang="en-US" altLang="en-US" smtClean="0">
              <a:latin typeface="Arial" pitchFamily="34" charset="0"/>
              <a:ea typeface="宋体" pitchFamily="2" charset="-122"/>
            </a:endParaRPr>
          </a:p>
        </p:txBody>
      </p:sp>
      <p:pic>
        <p:nvPicPr>
          <p:cNvPr id="30724" name="Picture 4" descr="300px-H-index-en_svg.png"/>
          <p:cNvPicPr>
            <a:picLocks noChangeAspect="1"/>
          </p:cNvPicPr>
          <p:nvPr/>
        </p:nvPicPr>
        <p:blipFill>
          <a:blip r:embed="rId4"/>
          <a:srcRect/>
          <a:stretch>
            <a:fillRect/>
          </a:stretch>
        </p:blipFill>
        <p:spPr bwMode="auto">
          <a:xfrm>
            <a:off x="755650" y="1341438"/>
            <a:ext cx="4048125" cy="4048125"/>
          </a:xfrm>
          <a:prstGeom prst="rect">
            <a:avLst/>
          </a:prstGeom>
          <a:noFill/>
          <a:ln w="9525">
            <a:noFill/>
            <a:miter lim="800000"/>
            <a:headEnd/>
            <a:tailEnd/>
          </a:ln>
        </p:spPr>
      </p:pic>
      <p:sp>
        <p:nvSpPr>
          <p:cNvPr id="6" name="TextBox 5"/>
          <p:cNvSpPr txBox="1">
            <a:spLocks noChangeArrowheads="1"/>
          </p:cNvSpPr>
          <p:nvPr/>
        </p:nvSpPr>
        <p:spPr bwMode="auto">
          <a:xfrm>
            <a:off x="5364163" y="1700213"/>
            <a:ext cx="2952750" cy="369887"/>
          </a:xfrm>
          <a:prstGeom prst="rect">
            <a:avLst/>
          </a:prstGeom>
          <a:noFill/>
          <a:ln w="9525">
            <a:noFill/>
            <a:miter lim="800000"/>
            <a:headEnd/>
            <a:tailEnd/>
          </a:ln>
        </p:spPr>
        <p:txBody>
          <a:bodyPr>
            <a:spAutoFit/>
          </a:bodyPr>
          <a:lstStyle/>
          <a:p>
            <a:r>
              <a:rPr lang="en-US"/>
              <a:t>E</a:t>
            </a:r>
            <a:r>
              <a:rPr lang="en-US" altLang="zh-CN"/>
              <a:t>xample</a:t>
            </a:r>
            <a:r>
              <a:rPr lang="zh-CN" altLang="en-US"/>
              <a:t>：</a:t>
            </a:r>
            <a:endParaRPr lang="en-US" altLang="zh-CN"/>
          </a:p>
        </p:txBody>
      </p:sp>
      <p:graphicFrame>
        <p:nvGraphicFramePr>
          <p:cNvPr id="7" name="Table 6"/>
          <p:cNvGraphicFramePr>
            <a:graphicFrameLocks noGrp="1"/>
          </p:cNvGraphicFramePr>
          <p:nvPr/>
        </p:nvGraphicFramePr>
        <p:xfrm>
          <a:off x="5435600" y="2133600"/>
          <a:ext cx="2016125" cy="3726498"/>
        </p:xfrm>
        <a:graphic>
          <a:graphicData uri="http://schemas.openxmlformats.org/drawingml/2006/table">
            <a:tbl>
              <a:tblPr/>
              <a:tblGrid>
                <a:gridCol w="863600"/>
                <a:gridCol w="1152525"/>
              </a:tblGrid>
              <a:tr h="617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FFFFFF"/>
                          </a:solidFill>
                          <a:effectLst/>
                          <a:latin typeface="Arial" pitchFamily="34" charset="0"/>
                          <a:ea typeface="宋体" pitchFamily="2" charset="-122"/>
                        </a:rPr>
                        <a:t>序号</a:t>
                      </a:r>
                      <a:endParaRPr kumimoji="0" lang="en-US" sz="1600" b="1" i="0" u="none" strike="noStrike" cap="none" normalizeH="0" baseline="0" smtClean="0">
                        <a:ln>
                          <a:noFill/>
                        </a:ln>
                        <a:solidFill>
                          <a:srgbClr val="FFFFFF"/>
                        </a:solidFill>
                        <a:effectLst/>
                        <a:latin typeface="Arial" pitchFamily="34" charset="0"/>
                        <a:ea typeface="宋体" pitchFamily="2" charset="-122"/>
                      </a:endParaRPr>
                    </a:p>
                  </a:txBody>
                  <a:tcPr anchor="ctr" horzOverflow="overflow">
                    <a:lnL>
                      <a:noFill/>
                    </a:lnL>
                    <a:lnR w="19050" cap="flat" cmpd="sng" algn="ctr">
                      <a:solidFill>
                        <a:schemeClr val="bg1"/>
                      </a:solidFill>
                      <a:prstDash val="solid"/>
                      <a:round/>
                      <a:headEnd type="none" w="med" len="med"/>
                      <a:tailEnd type="none" w="med" len="med"/>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FFFFFF"/>
                          </a:solidFill>
                          <a:effectLst/>
                          <a:latin typeface="Arial" pitchFamily="34" charset="0"/>
                          <a:ea typeface="宋体" pitchFamily="2" charset="-122"/>
                        </a:rPr>
                        <a:t>被引频次</a:t>
                      </a:r>
                      <a:endParaRPr kumimoji="0" lang="en-US" sz="1600" b="1" i="0" u="none" strike="noStrike" cap="none" normalizeH="0" baseline="0" smtClean="0">
                        <a:ln>
                          <a:noFill/>
                        </a:ln>
                        <a:solidFill>
                          <a:srgbClr val="FFFFFF"/>
                        </a:solidFill>
                        <a:effectLst/>
                        <a:latin typeface="Arial" pitchFamily="34" charset="0"/>
                        <a:ea typeface="宋体" pitchFamily="2" charset="-122"/>
                      </a:endParaRPr>
                    </a:p>
                  </a:txBody>
                  <a:tcPr anchor="ctr" horzOverflow="overflow">
                    <a:lnL w="19050" cap="flat" cmpd="sng" algn="ctr">
                      <a:solidFill>
                        <a:schemeClr val="bg1"/>
                      </a:solidFill>
                      <a:prstDash val="solid"/>
                      <a:round/>
                      <a:headEnd type="none" w="med" len="med"/>
                      <a:tailEnd type="none" w="med" len="med"/>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1</a:t>
                      </a:r>
                    </a:p>
                  </a:txBody>
                  <a:tcPr anchor="ctr" horzOverflow="overflow">
                    <a:lnL>
                      <a:noFill/>
                    </a:lnL>
                    <a:lnR w="19050" cap="flat" cmpd="sng" algn="ctr">
                      <a:solidFill>
                        <a:schemeClr val="bg1"/>
                      </a:solidFill>
                      <a:prstDash val="solid"/>
                      <a:round/>
                      <a:headEnd type="none" w="med" len="med"/>
                      <a:tailEnd type="none" w="med" len="med"/>
                    </a:lnR>
                    <a:lnT w="25400" cap="flat" cmpd="sng" algn="ctr">
                      <a:solidFill>
                        <a:schemeClr val="bg1"/>
                      </a:solidFill>
                      <a:prstDash val="solid"/>
                      <a:round/>
                      <a:headEnd type="none" w="med" len="med"/>
                      <a:tailEnd type="none" w="med" len="med"/>
                    </a:lnT>
                    <a:lnB>
                      <a:noFill/>
                    </a:lnB>
                    <a:lnTlToBr>
                      <a:noFill/>
                    </a:lnTlToBr>
                    <a:lnBlToTr>
                      <a:noFill/>
                    </a:lnBlToTr>
                    <a:solidFill>
                      <a:srgbClr val="00466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60</a:t>
                      </a:r>
                    </a:p>
                  </a:txBody>
                  <a:tcPr anchor="ctr" horzOverflow="overflow">
                    <a:lnL w="19050" cap="flat" cmpd="sng" algn="ctr">
                      <a:solidFill>
                        <a:schemeClr val="bg1"/>
                      </a:solidFill>
                      <a:prstDash val="solid"/>
                      <a:round/>
                      <a:headEnd type="none" w="med" len="med"/>
                      <a:tailEnd type="none" w="med" len="med"/>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4668"/>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2</a:t>
                      </a:r>
                    </a:p>
                  </a:txBody>
                  <a:tcPr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55</a:t>
                      </a:r>
                    </a:p>
                  </a:txBody>
                  <a:tcPr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accent1"/>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3</a:t>
                      </a:r>
                    </a:p>
                  </a:txBody>
                  <a:tcPr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rgbClr val="00466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30</a:t>
                      </a:r>
                    </a:p>
                  </a:txBody>
                  <a:tcPr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004668"/>
                    </a:solidFill>
                  </a:tcPr>
                </a:tc>
              </a:tr>
              <a:tr h="728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a:t>
                      </a:r>
                    </a:p>
                  </a:txBody>
                  <a:tcPr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a:t>
                      </a:r>
                    </a:p>
                  </a:txBody>
                  <a:tcPr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accent1"/>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24</a:t>
                      </a:r>
                    </a:p>
                  </a:txBody>
                  <a:tcPr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rgbClr val="00466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28</a:t>
                      </a:r>
                    </a:p>
                  </a:txBody>
                  <a:tcPr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004668"/>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25</a:t>
                      </a:r>
                    </a:p>
                  </a:txBody>
                  <a:tcPr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26</a:t>
                      </a:r>
                    </a:p>
                  </a:txBody>
                  <a:tcPr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accent1"/>
                    </a:solid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26</a:t>
                      </a:r>
                    </a:p>
                  </a:txBody>
                  <a:tcPr anchor="ctr" horzOverflow="overflow">
                    <a:lnL>
                      <a:noFill/>
                    </a:lnL>
                    <a:lnR w="19050" cap="flat" cmpd="sng" algn="ctr">
                      <a:solidFill>
                        <a:schemeClr val="bg1"/>
                      </a:solidFill>
                      <a:prstDash val="solid"/>
                      <a:round/>
                      <a:headEnd type="none" w="med" len="med"/>
                      <a:tailEnd type="none" w="med" len="med"/>
                    </a:lnR>
                    <a:lnT>
                      <a:noFill/>
                    </a:lnT>
                    <a:lnB>
                      <a:noFill/>
                    </a:lnB>
                    <a:lnTlToBr>
                      <a:noFill/>
                    </a:lnTlToBr>
                    <a:lnBlToTr>
                      <a:noFill/>
                    </a:lnBlToTr>
                    <a:solidFill>
                      <a:srgbClr val="00466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Arial" pitchFamily="34" charset="0"/>
                          <a:ea typeface="宋体" pitchFamily="2" charset="-122"/>
                        </a:rPr>
                        <a:t>20</a:t>
                      </a:r>
                    </a:p>
                  </a:txBody>
                  <a:tcPr anchor="ctr" horzOverflow="overflow">
                    <a:lnL w="1905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004668"/>
                    </a:solidFill>
                  </a:tcPr>
                </a:tc>
              </a:tr>
            </a:tbl>
          </a:graphicData>
        </a:graphic>
      </p:graphicFrame>
      <p:sp>
        <p:nvSpPr>
          <p:cNvPr id="9" name="Rectangle 8"/>
          <p:cNvSpPr>
            <a:spLocks noChangeArrowheads="1"/>
          </p:cNvSpPr>
          <p:nvPr/>
        </p:nvSpPr>
        <p:spPr bwMode="auto">
          <a:xfrm>
            <a:off x="5435600" y="5157788"/>
            <a:ext cx="2016125" cy="358775"/>
          </a:xfrm>
          <a:prstGeom prst="rect">
            <a:avLst/>
          </a:prstGeom>
          <a:noFill/>
          <a:ln w="28575" algn="ctr">
            <a:solidFill>
              <a:srgbClr val="FF0000"/>
            </a:solidFill>
            <a:round/>
            <a:headEnd/>
            <a:tailEnd/>
          </a:ln>
        </p:spPr>
        <p:txBody>
          <a:bodyPr lIns="0" tIns="0" rIns="182880" bIns="0"/>
          <a:lstStyle/>
          <a:p>
            <a:pPr>
              <a:spcBef>
                <a:spcPct val="50000"/>
              </a:spcBef>
            </a:pPr>
            <a:endParaRPr lang="en-US" sz="2400"/>
          </a:p>
        </p:txBody>
      </p:sp>
      <p:sp>
        <p:nvSpPr>
          <p:cNvPr id="10" name="TextBox 9"/>
          <p:cNvSpPr txBox="1"/>
          <p:nvPr/>
        </p:nvSpPr>
        <p:spPr>
          <a:xfrm>
            <a:off x="7524328" y="5085184"/>
            <a:ext cx="1619672" cy="338554"/>
          </a:xfrm>
          <a:prstGeom prst="rect">
            <a:avLst/>
          </a:prstGeom>
          <a:noFill/>
        </p:spPr>
        <p:txBody>
          <a:bodyPr>
            <a:spAutoFit/>
          </a:bodyPr>
          <a:lstStyle/>
          <a:p>
            <a:pPr>
              <a:defRPr/>
            </a:pPr>
            <a:r>
              <a:rPr lang="en-US" sz="16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n-cs"/>
              </a:rPr>
              <a:t>H-index=25</a:t>
            </a:r>
          </a:p>
        </p:txBody>
      </p:sp>
      <p:sp>
        <p:nvSpPr>
          <p:cNvPr id="30747" name="TextBox 12"/>
          <p:cNvSpPr txBox="1">
            <a:spLocks noChangeArrowheads="1"/>
          </p:cNvSpPr>
          <p:nvPr/>
        </p:nvSpPr>
        <p:spPr bwMode="auto">
          <a:xfrm>
            <a:off x="4140200" y="3789363"/>
            <a:ext cx="503238" cy="338137"/>
          </a:xfrm>
          <a:prstGeom prst="rect">
            <a:avLst/>
          </a:prstGeom>
          <a:noFill/>
          <a:ln w="9525">
            <a:noFill/>
            <a:miter lim="800000"/>
            <a:headEnd/>
            <a:tailEnd/>
          </a:ln>
        </p:spPr>
        <p:txBody>
          <a:bodyPr>
            <a:spAutoFit/>
          </a:bodyPr>
          <a:lstStyle/>
          <a:p>
            <a:r>
              <a:rPr lang="en-US" sz="1600" i="1"/>
              <a:t>=n</a:t>
            </a:r>
          </a:p>
        </p:txBody>
      </p:sp>
      <p:sp>
        <p:nvSpPr>
          <p:cNvPr id="30748" name="TextBox 14"/>
          <p:cNvSpPr txBox="1">
            <a:spLocks noChangeArrowheads="1"/>
          </p:cNvSpPr>
          <p:nvPr/>
        </p:nvSpPr>
        <p:spPr bwMode="auto">
          <a:xfrm>
            <a:off x="1331913" y="5024438"/>
            <a:ext cx="215900" cy="307975"/>
          </a:xfrm>
          <a:prstGeom prst="rect">
            <a:avLst/>
          </a:prstGeom>
          <a:solidFill>
            <a:schemeClr val="bg1"/>
          </a:solidFill>
          <a:ln w="9525">
            <a:noFill/>
            <a:miter lim="800000"/>
            <a:headEnd/>
            <a:tailEnd/>
          </a:ln>
        </p:spPr>
        <p:txBody>
          <a:bodyPr>
            <a:spAutoFit/>
          </a:bodyPr>
          <a:lstStyle/>
          <a:p>
            <a:r>
              <a:rPr lang="en-US" sz="1400" b="1" i="1">
                <a:solidFill>
                  <a:srgbClr val="0070C0"/>
                </a:solidFill>
              </a:rPr>
              <a:t>n</a:t>
            </a:r>
          </a:p>
        </p:txBody>
      </p:sp>
      <p:sp>
        <p:nvSpPr>
          <p:cNvPr id="12" name="Rectangle 10"/>
          <p:cNvSpPr>
            <a:spLocks noChangeArrowheads="1"/>
          </p:cNvSpPr>
          <p:nvPr/>
        </p:nvSpPr>
        <p:spPr bwMode="auto">
          <a:xfrm>
            <a:off x="2286000" y="1357313"/>
            <a:ext cx="6121400" cy="369887"/>
          </a:xfrm>
          <a:prstGeom prst="rect">
            <a:avLst/>
          </a:prstGeom>
          <a:noFill/>
          <a:ln w="9525">
            <a:noFill/>
            <a:miter lim="800000"/>
            <a:headEnd/>
            <a:tailEnd/>
          </a:ln>
        </p:spPr>
        <p:txBody>
          <a:bodyPr>
            <a:spAutoFit/>
          </a:bodyPr>
          <a:lstStyle/>
          <a:p>
            <a:r>
              <a:rPr lang="en-US" altLang="zh-CN">
                <a:solidFill>
                  <a:schemeClr val="tx2"/>
                </a:solidFill>
                <a:latin typeface="微软雅黑" pitchFamily="34" charset="-122"/>
                <a:ea typeface="微软雅黑" pitchFamily="34" charset="-122"/>
              </a:rPr>
              <a:t>H-index</a:t>
            </a:r>
            <a:r>
              <a:rPr lang="zh-CN" altLang="en-US">
                <a:solidFill>
                  <a:schemeClr val="tx2"/>
                </a:solidFill>
                <a:latin typeface="微软雅黑" pitchFamily="34" charset="-122"/>
                <a:ea typeface="微软雅黑" pitchFamily="34" charset="-122"/>
              </a:rPr>
              <a:t>是衡量学术产出数量和引用影响力之间关系的指标</a:t>
            </a:r>
            <a:endParaRPr lang="en-US">
              <a:solidFill>
                <a:schemeClr val="tx2"/>
              </a:solidFill>
            </a:endParaRPr>
          </a:p>
        </p:txBody>
      </p:sp>
    </p:spTree>
    <p:custDataLst>
      <p:tags r:id="rId1"/>
    </p:custDataLst>
  </p:cSld>
  <p:clrMapOvr>
    <a:masterClrMapping/>
  </p:clrMapOvr>
  <p:transition advTm="889">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360"/>
                                          </p:val>
                                        </p:tav>
                                        <p:tav tm="100000">
                                          <p:val>
                                            <p:fltVal val="0"/>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endParaRPr lang="en-US" smtClean="0"/>
          </a:p>
        </p:txBody>
      </p:sp>
      <p:sp>
        <p:nvSpPr>
          <p:cNvPr id="124931" name="Content Placeholder 2"/>
          <p:cNvSpPr>
            <a:spLocks noGrp="1"/>
          </p:cNvSpPr>
          <p:nvPr>
            <p:ph idx="1"/>
          </p:nvPr>
        </p:nvSpPr>
        <p:spPr/>
        <p:txBody>
          <a:bodyPr/>
          <a:lstStyle/>
          <a:p>
            <a:endParaRPr lang="en-US" smtClean="0"/>
          </a:p>
        </p:txBody>
      </p:sp>
      <p:sp>
        <p:nvSpPr>
          <p:cNvPr id="124932" name="Slide Number Placeholder 3"/>
          <p:cNvSpPr>
            <a:spLocks noGrp="1"/>
          </p:cNvSpPr>
          <p:nvPr>
            <p:ph type="sldNum" sz="quarter" idx="11"/>
          </p:nvPr>
        </p:nvSpPr>
        <p:spPr>
          <a:noFill/>
        </p:spPr>
        <p:txBody>
          <a:bodyPr/>
          <a:lstStyle/>
          <a:p>
            <a:fld id="{59149286-2A8C-4B23-9F1A-63328314F2B1}" type="slidenum">
              <a:rPr lang="en-US" altLang="en-US" smtClean="0">
                <a:latin typeface="Arial" pitchFamily="34" charset="0"/>
                <a:ea typeface="宋体" pitchFamily="2" charset="-122"/>
              </a:rPr>
              <a:pPr/>
              <a:t>100</a:t>
            </a:fld>
            <a:endParaRPr lang="en-US" altLang="en-US" smtClean="0">
              <a:latin typeface="Arial" pitchFamily="34" charset="0"/>
              <a:ea typeface="宋体" pitchFamily="2" charset="-122"/>
            </a:endParaRPr>
          </a:p>
        </p:txBody>
      </p:sp>
      <p:pic>
        <p:nvPicPr>
          <p:cNvPr id="124933" name="Picture 4" descr="endnote import.jpg"/>
          <p:cNvPicPr>
            <a:picLocks noChangeAspect="1"/>
          </p:cNvPicPr>
          <p:nvPr/>
        </p:nvPicPr>
        <p:blipFill>
          <a:blip r:embed="rId2"/>
          <a:srcRect/>
          <a:stretch>
            <a:fillRect/>
          </a:stretch>
        </p:blipFill>
        <p:spPr bwMode="auto">
          <a:xfrm>
            <a:off x="0" y="908050"/>
            <a:ext cx="9144000" cy="5257800"/>
          </a:xfrm>
          <a:prstGeom prst="rect">
            <a:avLst/>
          </a:prstGeom>
          <a:noFill/>
          <a:ln w="9525">
            <a:noFill/>
            <a:miter lim="800000"/>
            <a:headEnd/>
            <a:tailEnd/>
          </a:ln>
        </p:spPr>
      </p:pic>
      <p:sp>
        <p:nvSpPr>
          <p:cNvPr id="6" name="矩形 4"/>
          <p:cNvSpPr/>
          <p:nvPr/>
        </p:nvSpPr>
        <p:spPr>
          <a:xfrm>
            <a:off x="5292725" y="3068638"/>
            <a:ext cx="935038"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8" name="Picture 5"/>
          <p:cNvPicPr>
            <a:picLocks noChangeAspect="1" noChangeArrowheads="1"/>
          </p:cNvPicPr>
          <p:nvPr/>
        </p:nvPicPr>
        <p:blipFill>
          <a:blip r:embed="rId3"/>
          <a:srcRect/>
          <a:stretch>
            <a:fillRect/>
          </a:stretch>
        </p:blipFill>
        <p:spPr bwMode="auto">
          <a:xfrm rot="19733810">
            <a:off x="7064375" y="2900363"/>
            <a:ext cx="720725" cy="931862"/>
          </a:xfrm>
          <a:prstGeom prst="rect">
            <a:avLst/>
          </a:prstGeom>
          <a:ln>
            <a:no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4"/>
          <a:srcRect/>
          <a:stretch>
            <a:fillRect/>
          </a:stretch>
        </p:blipFill>
        <p:spPr bwMode="auto">
          <a:xfrm rot="-1860000">
            <a:off x="7064375" y="2900363"/>
            <a:ext cx="720725" cy="9318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35" presetClass="emph" presetSubtype="0" fill="hold" nodeType="afterEffect">
                                  <p:stCondLst>
                                    <p:cond delay="0"/>
                                  </p:stCondLst>
                                  <p:childTnLst>
                                    <p:anim calcmode="discrete" valueType="str">
                                      <p:cBhvr>
                                        <p:cTn id="18" dur="500" fill="hold"/>
                                        <p:tgtEl>
                                          <p:spTgt spid="9"/>
                                        </p:tgtEl>
                                        <p:attrNameLst>
                                          <p:attrName>style.visibility</p:attrName>
                                        </p:attrNameLst>
                                      </p:cBhvr>
                                      <p:tavLst>
                                        <p:tav tm="0">
                                          <p:val>
                                            <p:strVal val="hidden"/>
                                          </p:val>
                                        </p:tav>
                                        <p:tav tm="50000">
                                          <p:val>
                                            <p:strVal val="visible"/>
                                          </p:val>
                                        </p:tav>
                                      </p:tavLst>
                                    </p:anim>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9"/>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n-US" smtClean="0"/>
          </a:p>
        </p:txBody>
      </p:sp>
      <p:sp>
        <p:nvSpPr>
          <p:cNvPr id="125955" name="Content Placeholder 2"/>
          <p:cNvSpPr>
            <a:spLocks noGrp="1"/>
          </p:cNvSpPr>
          <p:nvPr>
            <p:ph idx="1"/>
          </p:nvPr>
        </p:nvSpPr>
        <p:spPr/>
        <p:txBody>
          <a:bodyPr/>
          <a:lstStyle/>
          <a:p>
            <a:endParaRPr lang="en-US" smtClean="0"/>
          </a:p>
        </p:txBody>
      </p:sp>
      <p:sp>
        <p:nvSpPr>
          <p:cNvPr id="125956" name="Slide Number Placeholder 3"/>
          <p:cNvSpPr>
            <a:spLocks noGrp="1"/>
          </p:cNvSpPr>
          <p:nvPr>
            <p:ph type="sldNum" sz="quarter" idx="11"/>
          </p:nvPr>
        </p:nvSpPr>
        <p:spPr>
          <a:noFill/>
        </p:spPr>
        <p:txBody>
          <a:bodyPr/>
          <a:lstStyle/>
          <a:p>
            <a:fld id="{69AFA634-6B03-448A-99DD-EAC98DAEA6DA}" type="slidenum">
              <a:rPr lang="en-US" altLang="en-US" smtClean="0">
                <a:latin typeface="Arial" pitchFamily="34" charset="0"/>
                <a:ea typeface="宋体" pitchFamily="2" charset="-122"/>
              </a:rPr>
              <a:pPr/>
              <a:t>101</a:t>
            </a:fld>
            <a:endParaRPr lang="en-US" altLang="en-US" smtClean="0">
              <a:latin typeface="Arial" pitchFamily="34" charset="0"/>
              <a:ea typeface="宋体" pitchFamily="2" charset="-122"/>
            </a:endParaRPr>
          </a:p>
        </p:txBody>
      </p:sp>
      <p:pic>
        <p:nvPicPr>
          <p:cNvPr id="125957" name="Picture 4" descr="导入.jpg"/>
          <p:cNvPicPr>
            <a:picLocks noChangeAspect="1"/>
          </p:cNvPicPr>
          <p:nvPr/>
        </p:nvPicPr>
        <p:blipFill>
          <a:blip r:embed="rId2"/>
          <a:srcRect/>
          <a:stretch>
            <a:fillRect/>
          </a:stretch>
        </p:blipFill>
        <p:spPr bwMode="auto">
          <a:xfrm>
            <a:off x="0" y="908050"/>
            <a:ext cx="9144000" cy="4968875"/>
          </a:xfrm>
          <a:prstGeom prst="rect">
            <a:avLst/>
          </a:prstGeom>
          <a:noFill/>
          <a:ln w="9525">
            <a:noFill/>
            <a:miter lim="800000"/>
            <a:headEnd/>
            <a:tailEnd/>
          </a:ln>
        </p:spPr>
      </p:pic>
      <p:sp>
        <p:nvSpPr>
          <p:cNvPr id="6" name="矩形 4"/>
          <p:cNvSpPr/>
          <p:nvPr/>
        </p:nvSpPr>
        <p:spPr>
          <a:xfrm>
            <a:off x="1042988" y="3716338"/>
            <a:ext cx="1081087" cy="14446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endParaRPr lang="en-US" smtClean="0"/>
          </a:p>
        </p:txBody>
      </p:sp>
      <p:sp>
        <p:nvSpPr>
          <p:cNvPr id="126979" name="Slide Number Placeholder 3"/>
          <p:cNvSpPr>
            <a:spLocks noGrp="1"/>
          </p:cNvSpPr>
          <p:nvPr>
            <p:ph type="sldNum" sz="quarter" idx="11"/>
          </p:nvPr>
        </p:nvSpPr>
        <p:spPr>
          <a:noFill/>
        </p:spPr>
        <p:txBody>
          <a:bodyPr/>
          <a:lstStyle/>
          <a:p>
            <a:fld id="{B833662A-364D-408E-A4E0-6C2630CA6E39}" type="slidenum">
              <a:rPr lang="en-US" altLang="en-US" smtClean="0">
                <a:latin typeface="Arial" pitchFamily="34" charset="0"/>
                <a:ea typeface="宋体" pitchFamily="2" charset="-122"/>
              </a:rPr>
              <a:pPr/>
              <a:t>102</a:t>
            </a:fld>
            <a:endParaRPr lang="en-US" altLang="en-US" smtClean="0">
              <a:latin typeface="Arial" pitchFamily="34" charset="0"/>
              <a:ea typeface="宋体" pitchFamily="2" charset="-122"/>
            </a:endParaRPr>
          </a:p>
        </p:txBody>
      </p:sp>
      <p:pic>
        <p:nvPicPr>
          <p:cNvPr id="126980" name="Content Placeholder 6" descr="导入.jpg"/>
          <p:cNvPicPr>
            <a:picLocks noGrp="1" noChangeAspect="1"/>
          </p:cNvPicPr>
          <p:nvPr>
            <p:ph idx="1"/>
          </p:nvPr>
        </p:nvPicPr>
        <p:blipFill>
          <a:blip r:embed="rId2"/>
          <a:srcRect/>
          <a:stretch>
            <a:fillRect/>
          </a:stretch>
        </p:blipFill>
        <p:spPr>
          <a:xfrm>
            <a:off x="-6350" y="836613"/>
            <a:ext cx="9150350" cy="4222750"/>
          </a:xfrm>
        </p:spPr>
      </p:pic>
      <p:pic>
        <p:nvPicPr>
          <p:cNvPr id="126981" name="Picture 7" descr="Capture2.JPG"/>
          <p:cNvPicPr>
            <a:picLocks noChangeAspect="1"/>
          </p:cNvPicPr>
          <p:nvPr/>
        </p:nvPicPr>
        <p:blipFill>
          <a:blip r:embed="rId3"/>
          <a:srcRect/>
          <a:stretch>
            <a:fillRect/>
          </a:stretch>
        </p:blipFill>
        <p:spPr bwMode="auto">
          <a:xfrm>
            <a:off x="250825" y="2205038"/>
            <a:ext cx="3162300" cy="1971675"/>
          </a:xfrm>
          <a:prstGeom prst="rect">
            <a:avLst/>
          </a:prstGeom>
          <a:noFill/>
          <a:ln w="9525">
            <a:noFill/>
            <a:miter lim="800000"/>
            <a:headEnd/>
            <a:tailEnd/>
          </a:ln>
        </p:spPr>
      </p:pic>
      <p:pic>
        <p:nvPicPr>
          <p:cNvPr id="10" name="Picture 9" descr="Capture.JPG"/>
          <p:cNvPicPr>
            <a:picLocks noChangeAspect="1"/>
          </p:cNvPicPr>
          <p:nvPr/>
        </p:nvPicPr>
        <p:blipFill>
          <a:blip r:embed="rId4"/>
          <a:srcRect/>
          <a:stretch>
            <a:fillRect/>
          </a:stretch>
        </p:blipFill>
        <p:spPr bwMode="auto">
          <a:xfrm>
            <a:off x="3635375" y="2636838"/>
            <a:ext cx="3486150" cy="1533525"/>
          </a:xfrm>
          <a:prstGeom prst="rect">
            <a:avLst/>
          </a:prstGeom>
          <a:noFill/>
          <a:ln w="9525">
            <a:noFill/>
            <a:miter lim="800000"/>
            <a:headEnd/>
            <a:tailEnd/>
          </a:ln>
        </p:spPr>
      </p:pic>
      <p:pic>
        <p:nvPicPr>
          <p:cNvPr id="12" name="Picture 5"/>
          <p:cNvPicPr>
            <a:picLocks noChangeAspect="1" noChangeArrowheads="1"/>
          </p:cNvPicPr>
          <p:nvPr/>
        </p:nvPicPr>
        <p:blipFill>
          <a:blip r:embed="rId5"/>
          <a:srcRect/>
          <a:stretch>
            <a:fillRect/>
          </a:stretch>
        </p:blipFill>
        <p:spPr bwMode="auto">
          <a:xfrm rot="19733810">
            <a:off x="1520825" y="3619500"/>
            <a:ext cx="719138" cy="931863"/>
          </a:xfrm>
          <a:prstGeom prst="rect">
            <a:avLst/>
          </a:prstGeom>
          <a:ln>
            <a:noFill/>
          </a:ln>
          <a:effectLst>
            <a:outerShdw blurRad="292100" dist="139700" dir="2700000" algn="tl" rotWithShape="0">
              <a:srgbClr val="333333">
                <a:alpha val="65000"/>
              </a:srgbClr>
            </a:outerShdw>
          </a:effectLst>
        </p:spPr>
      </p:pic>
      <p:pic>
        <p:nvPicPr>
          <p:cNvPr id="13" name="Picture 6"/>
          <p:cNvPicPr>
            <a:picLocks noChangeAspect="1" noChangeArrowheads="1"/>
          </p:cNvPicPr>
          <p:nvPr/>
        </p:nvPicPr>
        <p:blipFill>
          <a:blip r:embed="rId6"/>
          <a:srcRect/>
          <a:stretch>
            <a:fillRect/>
          </a:stretch>
        </p:blipFill>
        <p:spPr bwMode="auto">
          <a:xfrm rot="-1860000">
            <a:off x="1520825" y="3619500"/>
            <a:ext cx="719138" cy="931863"/>
          </a:xfrm>
          <a:prstGeom prst="rect">
            <a:avLst/>
          </a:prstGeom>
          <a:noFill/>
          <a:ln w="9525">
            <a:noFill/>
            <a:miter lim="800000"/>
            <a:headEnd/>
            <a:tailEnd/>
          </a:ln>
        </p:spPr>
      </p:pic>
      <p:pic>
        <p:nvPicPr>
          <p:cNvPr id="14" name="Picture 5"/>
          <p:cNvPicPr>
            <a:picLocks noChangeAspect="1" noChangeArrowheads="1"/>
          </p:cNvPicPr>
          <p:nvPr/>
        </p:nvPicPr>
        <p:blipFill>
          <a:blip r:embed="rId5"/>
          <a:srcRect/>
          <a:stretch>
            <a:fillRect/>
          </a:stretch>
        </p:blipFill>
        <p:spPr bwMode="auto">
          <a:xfrm rot="19733810">
            <a:off x="5913438" y="3763963"/>
            <a:ext cx="719137" cy="931862"/>
          </a:xfrm>
          <a:prstGeom prst="rect">
            <a:avLst/>
          </a:prstGeom>
          <a:ln>
            <a:noFill/>
          </a:ln>
          <a:effectLst>
            <a:outerShdw blurRad="292100" dist="139700" dir="2700000" algn="tl" rotWithShape="0">
              <a:srgbClr val="333333">
                <a:alpha val="65000"/>
              </a:srgbClr>
            </a:outerShdw>
          </a:effectLst>
        </p:spPr>
      </p:pic>
      <p:pic>
        <p:nvPicPr>
          <p:cNvPr id="15" name="Picture 6"/>
          <p:cNvPicPr>
            <a:picLocks noChangeAspect="1" noChangeArrowheads="1"/>
          </p:cNvPicPr>
          <p:nvPr/>
        </p:nvPicPr>
        <p:blipFill>
          <a:blip r:embed="rId6"/>
          <a:srcRect/>
          <a:stretch>
            <a:fillRect/>
          </a:stretch>
        </p:blipFill>
        <p:spPr bwMode="auto">
          <a:xfrm rot="-1860000">
            <a:off x="5911850" y="3763963"/>
            <a:ext cx="720725" cy="931862"/>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13"/>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lide(fromBottom)">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1+#ppt_w/2"/>
                                          </p:val>
                                        </p:tav>
                                        <p:tav tm="100000">
                                          <p:val>
                                            <p:strVal val="#ppt_x"/>
                                          </p:val>
                                        </p:tav>
                                      </p:tavLst>
                                    </p:anim>
                                    <p:anim calcmode="lin" valueType="num">
                                      <p:cBhvr additive="base">
                                        <p:cTn id="32" dur="10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1"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par>
                          <p:cTn id="36" fill="hold">
                            <p:stCondLst>
                              <p:cond delay="1000"/>
                            </p:stCondLst>
                            <p:childTnLst>
                              <p:par>
                                <p:cTn id="37" presetID="35" presetClass="emph" presetSubtype="0" fill="hold" nodeType="afterEffect">
                                  <p:stCondLst>
                                    <p:cond delay="0"/>
                                  </p:stCondLst>
                                  <p:childTnLst>
                                    <p:anim calcmode="discrete" valueType="str">
                                      <p:cBhvr>
                                        <p:cTn id="38" dur="500" fill="hold"/>
                                        <p:tgtEl>
                                          <p:spTgt spid="15"/>
                                        </p:tgtEl>
                                        <p:attrNameLst>
                                          <p:attrName>style.visibility</p:attrName>
                                        </p:attrNameLst>
                                      </p:cBhvr>
                                      <p:tavLst>
                                        <p:tav tm="0">
                                          <p:val>
                                            <p:strVal val="hidden"/>
                                          </p:val>
                                        </p:tav>
                                        <p:tav tm="50000">
                                          <p:val>
                                            <p:strVal val="visible"/>
                                          </p:val>
                                        </p:tav>
                                      </p:tavLst>
                                    </p:anim>
                                  </p:childTnLst>
                                </p:cTn>
                              </p:par>
                            </p:childTnLst>
                          </p:cTn>
                        </p:par>
                        <p:par>
                          <p:cTn id="39" fill="hold">
                            <p:stCondLst>
                              <p:cond delay="1500"/>
                            </p:stCondLst>
                            <p:childTnLst>
                              <p:par>
                                <p:cTn id="40" presetID="1" presetClass="exit" presetSubtype="0" fill="hold" nodeType="after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endParaRPr lang="en-US" smtClean="0"/>
          </a:p>
        </p:txBody>
      </p:sp>
      <p:pic>
        <p:nvPicPr>
          <p:cNvPr id="128003" name="Content Placeholder 4" descr="文献导入-基因测序.jpg"/>
          <p:cNvPicPr>
            <a:picLocks noGrp="1" noChangeAspect="1"/>
          </p:cNvPicPr>
          <p:nvPr>
            <p:ph idx="1"/>
          </p:nvPr>
        </p:nvPicPr>
        <p:blipFill>
          <a:blip r:embed="rId2"/>
          <a:srcRect/>
          <a:stretch>
            <a:fillRect/>
          </a:stretch>
        </p:blipFill>
        <p:spPr>
          <a:xfrm>
            <a:off x="0" y="476250"/>
            <a:ext cx="9180513" cy="4465638"/>
          </a:xfrm>
        </p:spPr>
      </p:pic>
      <p:sp>
        <p:nvSpPr>
          <p:cNvPr id="128004" name="Slide Number Placeholder 3"/>
          <p:cNvSpPr>
            <a:spLocks noGrp="1"/>
          </p:cNvSpPr>
          <p:nvPr>
            <p:ph type="sldNum" sz="quarter" idx="11"/>
          </p:nvPr>
        </p:nvSpPr>
        <p:spPr>
          <a:noFill/>
        </p:spPr>
        <p:txBody>
          <a:bodyPr/>
          <a:lstStyle/>
          <a:p>
            <a:fld id="{68617FE8-108F-4FA7-A0B4-64BCEFA9EC59}" type="slidenum">
              <a:rPr lang="en-US" altLang="en-US" smtClean="0">
                <a:latin typeface="Arial" pitchFamily="34" charset="0"/>
                <a:ea typeface="宋体" pitchFamily="2" charset="-122"/>
              </a:rPr>
              <a:pPr/>
              <a:t>103</a:t>
            </a:fld>
            <a:endParaRPr lang="en-US" altLang="en-US" smtClean="0">
              <a:latin typeface="Arial" pitchFamily="34" charset="0"/>
              <a:ea typeface="宋体" pitchFamily="2" charset="-122"/>
            </a:endParaRPr>
          </a:p>
        </p:txBody>
      </p:sp>
      <p:sp>
        <p:nvSpPr>
          <p:cNvPr id="6" name="矩形 4"/>
          <p:cNvSpPr/>
          <p:nvPr/>
        </p:nvSpPr>
        <p:spPr>
          <a:xfrm>
            <a:off x="250825" y="3644900"/>
            <a:ext cx="1081088"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Right Arrow 6"/>
          <p:cNvSpPr/>
          <p:nvPr/>
        </p:nvSpPr>
        <p:spPr bwMode="auto">
          <a:xfrm>
            <a:off x="1403648" y="3645024"/>
            <a:ext cx="720080" cy="216024"/>
          </a:xfrm>
          <a:prstGeom prst="rightArrow">
            <a:avLst/>
          </a:prstGeom>
          <a:solidFill>
            <a:schemeClr val="tx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latin typeface="Arial" charset="0"/>
            </a:endParaRPr>
          </a:p>
        </p:txBody>
      </p:sp>
      <p:sp>
        <p:nvSpPr>
          <p:cNvPr id="8" name="矩形 4"/>
          <p:cNvSpPr/>
          <p:nvPr/>
        </p:nvSpPr>
        <p:spPr>
          <a:xfrm>
            <a:off x="2195513" y="1844675"/>
            <a:ext cx="6769100" cy="34559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0"/>
          <p:cNvSpPr>
            <a:spLocks noChangeArrowheads="1"/>
          </p:cNvSpPr>
          <p:nvPr/>
        </p:nvSpPr>
        <p:spPr bwMode="auto">
          <a:xfrm>
            <a:off x="755650" y="838200"/>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129027" name="Rectangle 20"/>
          <p:cNvSpPr>
            <a:spLocks noChangeArrowheads="1"/>
          </p:cNvSpPr>
          <p:nvPr/>
        </p:nvSpPr>
        <p:spPr bwMode="auto">
          <a:xfrm>
            <a:off x="755650" y="1268413"/>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34" name="Rectangle 33"/>
          <p:cNvSpPr/>
          <p:nvPr/>
        </p:nvSpPr>
        <p:spPr>
          <a:xfrm>
            <a:off x="2843808" y="4494019"/>
            <a:ext cx="5040560" cy="2031325"/>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p:spPr>
        <p:style>
          <a:lnRef idx="0">
            <a:schemeClr val="accent1"/>
          </a:lnRef>
          <a:fillRef idx="3">
            <a:schemeClr val="accent1"/>
          </a:fillRef>
          <a:effectRef idx="3">
            <a:schemeClr val="accent1"/>
          </a:effectRef>
          <a:fontRef idx="minor">
            <a:schemeClr val="lt1"/>
          </a:fontRef>
        </p:style>
        <p:txBody>
          <a:bodyPr>
            <a:spAutoFit/>
          </a:bodyPr>
          <a:lstStyle/>
          <a:p>
            <a:pPr>
              <a:lnSpc>
                <a:spcPct val="150000"/>
              </a:lnSpc>
              <a:defRPr/>
            </a:pPr>
            <a:r>
              <a:rPr lang="zh-CN" altLang="en-US" sz="2400" b="1" dirty="0">
                <a:latin typeface="Microsoft YaHei" pitchFamily="34" charset="-122"/>
                <a:ea typeface="Microsoft YaHei" pitchFamily="34" charset="-122"/>
              </a:rPr>
              <a:t>写作</a:t>
            </a:r>
            <a:endParaRPr lang="en-US" altLang="zh-CN" sz="2400" b="1" dirty="0">
              <a:latin typeface="Microsoft YaHei" pitchFamily="34" charset="-122"/>
              <a:ea typeface="Microsoft YaHei" pitchFamily="34" charset="-122"/>
            </a:endParaRPr>
          </a:p>
          <a:p>
            <a:pPr>
              <a:lnSpc>
                <a:spcPct val="150000"/>
              </a:lnSpc>
              <a:buFontTx/>
              <a:buChar char="-"/>
              <a:defRPr/>
            </a:pPr>
            <a:r>
              <a:rPr lang="zh-CN" altLang="en-US" dirty="0">
                <a:latin typeface="Microsoft YaHei" pitchFamily="34" charset="-122"/>
                <a:ea typeface="Microsoft YaHei" pitchFamily="34" charset="-122"/>
              </a:rPr>
              <a:t>在写作中插入参考文献</a:t>
            </a:r>
            <a:endParaRPr lang="en-US" altLang="zh-CN" dirty="0">
              <a:latin typeface="Microsoft YaHei" pitchFamily="34" charset="-122"/>
              <a:ea typeface="Microsoft YaHei" pitchFamily="34" charset="-122"/>
            </a:endParaRPr>
          </a:p>
          <a:p>
            <a:pPr>
              <a:lnSpc>
                <a:spcPct val="150000"/>
              </a:lnSpc>
              <a:buFontTx/>
              <a:buChar char="-"/>
              <a:defRPr/>
            </a:pPr>
            <a:r>
              <a:rPr lang="zh-CN" altLang="en-US" dirty="0">
                <a:latin typeface="Microsoft YaHei" pitchFamily="34" charset="-122"/>
                <a:ea typeface="Microsoft YaHei" pitchFamily="34" charset="-122"/>
              </a:rPr>
              <a:t>修改参考文献格式</a:t>
            </a:r>
            <a:endParaRPr lang="en-US" altLang="zh-CN" sz="2400" b="1" dirty="0">
              <a:latin typeface="Microsoft YaHei" pitchFamily="34" charset="-122"/>
              <a:ea typeface="Microsoft YaHei" pitchFamily="34" charset="-122"/>
            </a:endParaRPr>
          </a:p>
          <a:p>
            <a:pPr>
              <a:lnSpc>
                <a:spcPct val="150000"/>
              </a:lnSpc>
              <a:buFontTx/>
              <a:buChar char="-"/>
              <a:defRPr/>
            </a:pPr>
            <a:endParaRPr lang="en-US" altLang="zh-CN" dirty="0">
              <a:latin typeface="Microsoft YaHei" pitchFamily="34" charset="-122"/>
              <a:ea typeface="Microsoft YaHei" pitchFamily="34" charset="-122"/>
            </a:endParaRPr>
          </a:p>
        </p:txBody>
      </p:sp>
      <p:grpSp>
        <p:nvGrpSpPr>
          <p:cNvPr id="129031" name="Group 44"/>
          <p:cNvGrpSpPr>
            <a:grpSpLocks/>
          </p:cNvGrpSpPr>
          <p:nvPr/>
        </p:nvGrpSpPr>
        <p:grpSpPr bwMode="auto">
          <a:xfrm>
            <a:off x="-46038" y="1104900"/>
            <a:ext cx="2657476" cy="3646488"/>
            <a:chOff x="-46038" y="1452484"/>
            <a:chExt cx="2657745" cy="3645314"/>
          </a:xfrm>
        </p:grpSpPr>
        <p:sp>
          <p:nvSpPr>
            <p:cNvPr id="66" name="矩形 1"/>
            <p:cNvSpPr/>
            <p:nvPr/>
          </p:nvSpPr>
          <p:spPr>
            <a:xfrm rot="10522128">
              <a:off x="-46038" y="3436220"/>
              <a:ext cx="2046495" cy="136005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67" name="矩形 1"/>
            <p:cNvSpPr/>
            <p:nvPr/>
          </p:nvSpPr>
          <p:spPr>
            <a:xfrm rot="17767481">
              <a:off x="350766" y="2414718"/>
              <a:ext cx="3223175" cy="1298706"/>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3" name="组合 34"/>
            <p:cNvGrpSpPr/>
            <p:nvPr/>
          </p:nvGrpSpPr>
          <p:grpSpPr>
            <a:xfrm rot="15099336">
              <a:off x="448676" y="3345514"/>
              <a:ext cx="1882083" cy="1622485"/>
              <a:chOff x="3059832" y="1341549"/>
              <a:chExt cx="1499349" cy="1292542"/>
            </a:xfrm>
            <a:effectLst>
              <a:outerShdw blurRad="50800" dist="139700" dir="5400000" algn="t" rotWithShape="0">
                <a:prstClr val="black">
                  <a:alpha val="19000"/>
                </a:prstClr>
              </a:outerShdw>
            </a:effectLst>
          </p:grpSpPr>
          <p:sp>
            <p:nvSpPr>
              <p:cNvPr id="72" name="六边形 35"/>
              <p:cNvSpPr/>
              <p:nvPr/>
            </p:nvSpPr>
            <p:spPr>
              <a:xfrm rot="19215806">
                <a:off x="3059832" y="1341549"/>
                <a:ext cx="1499349" cy="1292542"/>
              </a:xfrm>
              <a:prstGeom prst="hexagon">
                <a:avLst/>
              </a:prstGeom>
              <a:solidFill>
                <a:srgbClr val="00B0F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73" name="六边形 36"/>
              <p:cNvSpPr/>
              <p:nvPr/>
            </p:nvSpPr>
            <p:spPr>
              <a:xfrm rot="1438177">
                <a:off x="3173156" y="1462562"/>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69" name="TextBox 68"/>
            <p:cNvSpPr txBox="1"/>
            <p:nvPr/>
          </p:nvSpPr>
          <p:spPr>
            <a:xfrm>
              <a:off x="468365" y="3934535"/>
              <a:ext cx="1832160" cy="522120"/>
            </a:xfrm>
            <a:prstGeom prst="rect">
              <a:avLst/>
            </a:prstGeom>
            <a:noFill/>
          </p:spPr>
          <p:txBody>
            <a:bodyPr>
              <a:spAutoFit/>
            </a:bodyPr>
            <a:lstStyle/>
            <a:p>
              <a:pPr algn="ctr">
                <a:defRPr/>
              </a:pPr>
              <a:r>
                <a:rPr lang="zh-CN" altLang="en-US" sz="2800" b="1">
                  <a:solidFill>
                    <a:srgbClr val="00B0F0"/>
                  </a:solidFill>
                  <a:effectLst>
                    <a:outerShdw blurRad="38100" dist="38100" dir="2700000" algn="tl">
                      <a:srgbClr val="C0C0C0"/>
                    </a:outerShdw>
                  </a:effectLst>
                  <a:latin typeface="Adidas Unity"/>
                  <a:ea typeface="微软雅黑" pitchFamily="34" charset="-122"/>
                </a:rPr>
                <a:t>检索</a:t>
              </a:r>
            </a:p>
          </p:txBody>
        </p:sp>
        <p:sp>
          <p:nvSpPr>
            <p:cNvPr id="70" name="燕尾形 55"/>
            <p:cNvSpPr/>
            <p:nvPr/>
          </p:nvSpPr>
          <p:spPr>
            <a:xfrm rot="17711838">
              <a:off x="1761593" y="2692633"/>
              <a:ext cx="369769"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71" name="燕尾形 55"/>
            <p:cNvSpPr/>
            <p:nvPr/>
          </p:nvSpPr>
          <p:spPr>
            <a:xfrm rot="6891772">
              <a:off x="1617116" y="2979878"/>
              <a:ext cx="369768"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129032" name="Group 48"/>
          <p:cNvGrpSpPr>
            <a:grpSpLocks/>
          </p:cNvGrpSpPr>
          <p:nvPr/>
        </p:nvGrpSpPr>
        <p:grpSpPr bwMode="auto">
          <a:xfrm>
            <a:off x="1716088" y="836613"/>
            <a:ext cx="3381375" cy="2063750"/>
            <a:chOff x="1715478" y="1183662"/>
            <a:chExt cx="3382537" cy="2063691"/>
          </a:xfrm>
        </p:grpSpPr>
        <p:sp>
          <p:nvSpPr>
            <p:cNvPr id="59" name="矩形 1"/>
            <p:cNvSpPr/>
            <p:nvPr/>
          </p:nvSpPr>
          <p:spPr>
            <a:xfrm rot="2357970">
              <a:off x="1742474" y="1890079"/>
              <a:ext cx="3355541" cy="1357274"/>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7AA62A">
                    <a:shade val="30000"/>
                    <a:satMod val="115000"/>
                  </a:srgbClr>
                </a:gs>
                <a:gs pos="50000">
                  <a:srgbClr val="7AA62A">
                    <a:shade val="67500"/>
                    <a:satMod val="115000"/>
                  </a:srgbClr>
                </a:gs>
                <a:gs pos="100000">
                  <a:srgbClr val="7AA62A">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5" name="组合 37"/>
            <p:cNvGrpSpPr/>
            <p:nvPr/>
          </p:nvGrpSpPr>
          <p:grpSpPr>
            <a:xfrm rot="20763007">
              <a:off x="1715478" y="1183662"/>
              <a:ext cx="1882083" cy="1622485"/>
              <a:chOff x="3059832" y="1341549"/>
              <a:chExt cx="1499349" cy="1292542"/>
            </a:xfrm>
            <a:effectLst>
              <a:outerShdw blurRad="50800" dist="152400" dir="5400000" algn="t" rotWithShape="0">
                <a:prstClr val="black">
                  <a:alpha val="22000"/>
                </a:prstClr>
              </a:outerShdw>
            </a:effectLst>
          </p:grpSpPr>
          <p:sp>
            <p:nvSpPr>
              <p:cNvPr id="64" name="六边形 38"/>
              <p:cNvSpPr/>
              <p:nvPr/>
            </p:nvSpPr>
            <p:spPr>
              <a:xfrm rot="19215806">
                <a:off x="3059832" y="1341549"/>
                <a:ext cx="1499349" cy="1292542"/>
              </a:xfrm>
              <a:prstGeom prst="hexagon">
                <a:avLst/>
              </a:prstGeom>
              <a:solidFill>
                <a:srgbClr val="7AA62A"/>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65" name="六边形 39"/>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61" name="TextBox 60"/>
            <p:cNvSpPr txBox="1"/>
            <p:nvPr/>
          </p:nvSpPr>
          <p:spPr>
            <a:xfrm>
              <a:off x="1740887" y="1715459"/>
              <a:ext cx="1831016" cy="523860"/>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9BBB59">
                      <a:lumMod val="50000"/>
                    </a:srgbClr>
                  </a:solidFill>
                  <a:latin typeface="Adidas Unity" pitchFamily="2" charset="0"/>
                  <a:cs typeface="+mn-cs"/>
                </a:rPr>
                <a:t>分析</a:t>
              </a:r>
              <a:endParaRPr lang="zh-CN" altLang="en-US" sz="2800" dirty="0">
                <a:solidFill>
                  <a:srgbClr val="9BBB59">
                    <a:lumMod val="50000"/>
                  </a:srgbClr>
                </a:solidFill>
                <a:latin typeface="Adidas Unity" pitchFamily="2" charset="0"/>
                <a:cs typeface="+mn-cs"/>
              </a:endParaRPr>
            </a:p>
          </p:txBody>
        </p:sp>
        <p:sp>
          <p:nvSpPr>
            <p:cNvPr id="62" name="燕尾形 56"/>
            <p:cNvSpPr/>
            <p:nvPr/>
          </p:nvSpPr>
          <p:spPr>
            <a:xfrm rot="2035508">
              <a:off x="3576667" y="2640945"/>
              <a:ext cx="403364" cy="4270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3" name="燕尾形 56"/>
            <p:cNvSpPr/>
            <p:nvPr/>
          </p:nvSpPr>
          <p:spPr>
            <a:xfrm rot="12971480">
              <a:off x="3286055" y="2423464"/>
              <a:ext cx="403364" cy="427026"/>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129033" name="Group 47"/>
          <p:cNvGrpSpPr>
            <a:grpSpLocks/>
          </p:cNvGrpSpPr>
          <p:nvPr/>
        </p:nvGrpSpPr>
        <p:grpSpPr bwMode="auto">
          <a:xfrm>
            <a:off x="3659188" y="609600"/>
            <a:ext cx="2060575" cy="3433763"/>
            <a:chOff x="3659695" y="956255"/>
            <a:chExt cx="2060653" cy="3434068"/>
          </a:xfrm>
        </p:grpSpPr>
        <p:sp>
          <p:nvSpPr>
            <p:cNvPr id="52" name="矩形 1"/>
            <p:cNvSpPr/>
            <p:nvPr/>
          </p:nvSpPr>
          <p:spPr>
            <a:xfrm rot="17931665">
              <a:off x="3362735" y="1954916"/>
              <a:ext cx="3356273" cy="1358951"/>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7" name="组合 40"/>
            <p:cNvGrpSpPr/>
            <p:nvPr/>
          </p:nvGrpSpPr>
          <p:grpSpPr>
            <a:xfrm rot="20763007">
              <a:off x="3659695" y="2767838"/>
              <a:ext cx="1882083" cy="1622485"/>
              <a:chOff x="3059832" y="1341549"/>
              <a:chExt cx="1499349" cy="1292542"/>
            </a:xfrm>
            <a:effectLst>
              <a:outerShdw blurRad="50800" dist="139700" dir="5400000" algn="t" rotWithShape="0">
                <a:prstClr val="black">
                  <a:alpha val="16000"/>
                </a:prstClr>
              </a:outerShdw>
            </a:effectLst>
          </p:grpSpPr>
          <p:sp>
            <p:nvSpPr>
              <p:cNvPr id="57" name="六边形 41"/>
              <p:cNvSpPr/>
              <p:nvPr/>
            </p:nvSpPr>
            <p:spPr>
              <a:xfrm rot="19215806">
                <a:off x="3059832" y="1341549"/>
                <a:ext cx="1499349" cy="1292542"/>
              </a:xfrm>
              <a:prstGeom prst="hexagon">
                <a:avLst/>
              </a:prstGeom>
              <a:solidFill>
                <a:srgbClr val="F79646">
                  <a:lumMod val="75000"/>
                </a:srgbClr>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58" name="六边形 42"/>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54" name="TextBox 53"/>
            <p:cNvSpPr txBox="1"/>
            <p:nvPr/>
          </p:nvSpPr>
          <p:spPr>
            <a:xfrm>
              <a:off x="3683508" y="3245633"/>
              <a:ext cx="1832044" cy="523922"/>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F79646">
                      <a:lumMod val="75000"/>
                    </a:srgbClr>
                  </a:solidFill>
                  <a:latin typeface="Adidas Unity" pitchFamily="2" charset="0"/>
                  <a:cs typeface="+mn-cs"/>
                </a:rPr>
                <a:t>管理</a:t>
              </a:r>
              <a:endParaRPr lang="zh-CN" altLang="en-US" sz="2800" dirty="0">
                <a:solidFill>
                  <a:srgbClr val="F79646">
                    <a:lumMod val="75000"/>
                  </a:srgbClr>
                </a:solidFill>
                <a:latin typeface="Adidas Unity" pitchFamily="2" charset="0"/>
                <a:cs typeface="+mn-cs"/>
              </a:endParaRPr>
            </a:p>
          </p:txBody>
        </p:sp>
        <p:sp>
          <p:nvSpPr>
            <p:cNvPr id="55" name="燕尾形 57"/>
            <p:cNvSpPr/>
            <p:nvPr/>
          </p:nvSpPr>
          <p:spPr>
            <a:xfrm rot="17639965">
              <a:off x="4929733" y="1972356"/>
              <a:ext cx="384209" cy="403240"/>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6" name="燕尾形 56"/>
            <p:cNvSpPr/>
            <p:nvPr/>
          </p:nvSpPr>
          <p:spPr>
            <a:xfrm rot="7064877">
              <a:off x="4725731" y="2341483"/>
              <a:ext cx="403261" cy="427053"/>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45" name="矩形 1"/>
          <p:cNvSpPr/>
          <p:nvPr/>
        </p:nvSpPr>
        <p:spPr bwMode="auto">
          <a:xfrm rot="1810715">
            <a:off x="5924550" y="1206500"/>
            <a:ext cx="2073275" cy="1358900"/>
          </a:xfrm>
          <a:custGeom>
            <a:avLst/>
            <a:gdLst/>
            <a:ahLst/>
            <a:cxnLst/>
            <a:rect l="l" t="t" r="r" b="b"/>
            <a:pathLst>
              <a:path w="1723733" h="1358021">
                <a:moveTo>
                  <a:pt x="504679" y="0"/>
                </a:moveTo>
                <a:lnTo>
                  <a:pt x="1723733" y="119735"/>
                </a:lnTo>
                <a:lnTo>
                  <a:pt x="1634419" y="1202956"/>
                </a:lnTo>
                <a:lnTo>
                  <a:pt x="0" y="1358021"/>
                </a:lnTo>
                <a:close/>
              </a:path>
            </a:pathLst>
          </a:custGeom>
          <a:gradFill flip="none" rotWithShape="1">
            <a:gsLst>
              <a:gs pos="0">
                <a:srgbClr val="D19705">
                  <a:shade val="30000"/>
                  <a:satMod val="115000"/>
                </a:srgbClr>
              </a:gs>
              <a:gs pos="50000">
                <a:srgbClr val="D19705">
                  <a:shade val="67500"/>
                  <a:satMod val="115000"/>
                </a:srgbClr>
              </a:gs>
              <a:gs pos="100000">
                <a:srgbClr val="D19705">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8" name="组合 43"/>
          <p:cNvGrpSpPr/>
          <p:nvPr/>
        </p:nvGrpSpPr>
        <p:grpSpPr bwMode="auto">
          <a:xfrm rot="20763007">
            <a:off x="5027565" y="260350"/>
            <a:ext cx="1881978" cy="1622788"/>
            <a:chOff x="3059832" y="1341549"/>
            <a:chExt cx="1499349" cy="1292542"/>
          </a:xfrm>
          <a:effectLst>
            <a:outerShdw blurRad="50800" dist="139700" dir="5400000" algn="t" rotWithShape="0">
              <a:prstClr val="black">
                <a:alpha val="20000"/>
              </a:prstClr>
            </a:outerShdw>
          </a:effectLst>
        </p:grpSpPr>
        <p:sp>
          <p:nvSpPr>
            <p:cNvPr id="50" name="六边形 44"/>
            <p:cNvSpPr/>
            <p:nvPr/>
          </p:nvSpPr>
          <p:spPr>
            <a:xfrm rot="19215806">
              <a:off x="3059832" y="1341549"/>
              <a:ext cx="1499349" cy="1292542"/>
            </a:xfrm>
            <a:prstGeom prst="hexagon">
              <a:avLst/>
            </a:prstGeom>
            <a:solidFill>
              <a:srgbClr val="D19705"/>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51" name="六边形 45"/>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47" name="TextBox 46"/>
          <p:cNvSpPr txBox="1"/>
          <p:nvPr/>
        </p:nvSpPr>
        <p:spPr bwMode="auto">
          <a:xfrm>
            <a:off x="5067300" y="774700"/>
            <a:ext cx="1831975" cy="523875"/>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D19705"/>
                </a:solidFill>
                <a:latin typeface="Adidas Unity" pitchFamily="2" charset="0"/>
                <a:cs typeface="+mn-cs"/>
              </a:rPr>
              <a:t>写作</a:t>
            </a:r>
            <a:endParaRPr lang="zh-CN" altLang="en-US" sz="2800" dirty="0">
              <a:solidFill>
                <a:srgbClr val="D19705"/>
              </a:solidFill>
              <a:latin typeface="Adidas Unity" pitchFamily="2" charset="0"/>
              <a:cs typeface="+mn-cs"/>
            </a:endParaRPr>
          </a:p>
        </p:txBody>
      </p:sp>
      <p:sp>
        <p:nvSpPr>
          <p:cNvPr id="48" name="燕尾形 57"/>
          <p:cNvSpPr/>
          <p:nvPr/>
        </p:nvSpPr>
        <p:spPr bwMode="auto">
          <a:xfrm rot="1785309">
            <a:off x="6878638" y="1709738"/>
            <a:ext cx="384175" cy="4032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9" name="燕尾形 56"/>
          <p:cNvSpPr/>
          <p:nvPr/>
        </p:nvSpPr>
        <p:spPr bwMode="auto">
          <a:xfrm rot="12853664">
            <a:off x="6529388" y="1501775"/>
            <a:ext cx="403225" cy="427038"/>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129039" name="Group 45"/>
          <p:cNvGrpSpPr>
            <a:grpSpLocks/>
          </p:cNvGrpSpPr>
          <p:nvPr/>
        </p:nvGrpSpPr>
        <p:grpSpPr bwMode="auto">
          <a:xfrm>
            <a:off x="7091363" y="1296988"/>
            <a:ext cx="2359025" cy="1939925"/>
            <a:chOff x="7092280" y="1643849"/>
            <a:chExt cx="2358634" cy="1940168"/>
          </a:xfrm>
        </p:grpSpPr>
        <p:sp>
          <p:nvSpPr>
            <p:cNvPr id="41" name="矩形 1"/>
            <p:cNvSpPr/>
            <p:nvPr/>
          </p:nvSpPr>
          <p:spPr>
            <a:xfrm rot="9627564">
              <a:off x="7404965" y="1643849"/>
              <a:ext cx="2045949" cy="135907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2" name="六边形 38"/>
            <p:cNvSpPr/>
            <p:nvPr/>
          </p:nvSpPr>
          <p:spPr>
            <a:xfrm rot="18378813">
              <a:off x="7094102" y="1831733"/>
              <a:ext cx="1882083" cy="1622485"/>
            </a:xfrm>
            <a:prstGeom prst="hexagon">
              <a:avLst/>
            </a:prstGeom>
            <a:solidFill>
              <a:srgbClr val="C0000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3" name="六边形 39"/>
            <p:cNvSpPr/>
            <p:nvPr/>
          </p:nvSpPr>
          <p:spPr>
            <a:xfrm rot="601184">
              <a:off x="7266876" y="1966151"/>
              <a:ext cx="1515811" cy="1306677"/>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4" name="TextBox 43"/>
            <p:cNvSpPr txBox="1"/>
            <p:nvPr/>
          </p:nvSpPr>
          <p:spPr>
            <a:xfrm>
              <a:off x="7092280" y="2348787"/>
              <a:ext cx="1831671" cy="523941"/>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C00000"/>
                  </a:solidFill>
                  <a:latin typeface="Adidas Unity" pitchFamily="2" charset="0"/>
                  <a:cs typeface="+mn-cs"/>
                </a:rPr>
                <a:t>投稿</a:t>
              </a:r>
              <a:endParaRPr lang="zh-CN" altLang="en-US" sz="2800" dirty="0">
                <a:solidFill>
                  <a:srgbClr val="C00000"/>
                </a:solidFill>
                <a:latin typeface="Adidas Unity" pitchFamily="2" charset="0"/>
                <a:cs typeface="+mn-cs"/>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47"/>
                                        </p:tgtEl>
                                      </p:cBhvr>
                                      <p:to x="80000" y="100000"/>
                                    </p:animScale>
                                    <p:anim by="(#ppt_w*0.10)" calcmode="lin" valueType="num">
                                      <p:cBhvr>
                                        <p:cTn id="7" dur="250" autoRev="1" fill="hold">
                                          <p:stCondLst>
                                            <p:cond delay="0"/>
                                          </p:stCondLst>
                                        </p:cTn>
                                        <p:tgtEl>
                                          <p:spTgt spid="47"/>
                                        </p:tgtEl>
                                        <p:attrNameLst>
                                          <p:attrName>ppt_x</p:attrName>
                                        </p:attrNameLst>
                                      </p:cBhvr>
                                    </p:anim>
                                    <p:anim by="(-#ppt_w*0.10)" calcmode="lin" valueType="num">
                                      <p:cBhvr>
                                        <p:cTn id="8" dur="250" autoRev="1" fill="hold">
                                          <p:stCondLst>
                                            <p:cond delay="0"/>
                                          </p:stCondLst>
                                        </p:cTn>
                                        <p:tgtEl>
                                          <p:spTgt spid="47"/>
                                        </p:tgtEl>
                                        <p:attrNameLst>
                                          <p:attrName>ppt_y</p:attrName>
                                        </p:attrNameLst>
                                      </p:cBhvr>
                                    </p:anim>
                                    <p:animRot by="-480000">
                                      <p:cBhvr>
                                        <p:cTn id="9" dur="250" autoRev="1" fill="hold">
                                          <p:stCondLst>
                                            <p:cond delay="0"/>
                                          </p:stCondLst>
                                        </p:cTn>
                                        <p:tgtEl>
                                          <p:spTgt spid="47"/>
                                        </p:tgtEl>
                                        <p:attrNameLst>
                                          <p:attrName>r</p:attrName>
                                        </p:attrNameLst>
                                      </p:cBhvr>
                                    </p:animRot>
                                  </p:childTnLst>
                                </p:cTn>
                              </p:par>
                            </p:childTnLst>
                          </p:cTn>
                        </p:par>
                        <p:par>
                          <p:cTn id="10" fill="hold">
                            <p:stCondLst>
                              <p:cond delay="550"/>
                            </p:stCondLst>
                            <p:childTnLst>
                              <p:par>
                                <p:cTn id="11" presetID="9"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917575" y="303213"/>
            <a:ext cx="7369175" cy="836612"/>
          </a:xfrm>
        </p:spPr>
        <p:txBody>
          <a:bodyPr/>
          <a:lstStyle/>
          <a:p>
            <a:r>
              <a:rPr lang="en-US" altLang="zh-CN" b="1" smtClean="0">
                <a:ea typeface="宋体" pitchFamily="2" charset="-122"/>
              </a:rPr>
              <a:t>Reference </a:t>
            </a:r>
            <a:endParaRPr lang="zh-CN" altLang="en-US" b="1" smtClean="0">
              <a:ea typeface="宋体" pitchFamily="2" charset="-122"/>
            </a:endParaRPr>
          </a:p>
        </p:txBody>
      </p:sp>
      <p:grpSp>
        <p:nvGrpSpPr>
          <p:cNvPr id="130051" name="Group 7"/>
          <p:cNvGrpSpPr>
            <a:grpSpLocks/>
          </p:cNvGrpSpPr>
          <p:nvPr/>
        </p:nvGrpSpPr>
        <p:grpSpPr bwMode="auto">
          <a:xfrm>
            <a:off x="990600" y="2054225"/>
            <a:ext cx="3030538" cy="2605088"/>
            <a:chOff x="989921" y="2358561"/>
            <a:chExt cx="3770765" cy="3316523"/>
          </a:xfrm>
        </p:grpSpPr>
        <p:pic>
          <p:nvPicPr>
            <p:cNvPr id="130061" name="Picture 4"/>
            <p:cNvPicPr>
              <a:picLocks noChangeAspect="1" noChangeArrowheads="1"/>
            </p:cNvPicPr>
            <p:nvPr/>
          </p:nvPicPr>
          <p:blipFill>
            <a:blip r:embed="rId3"/>
            <a:srcRect/>
            <a:stretch>
              <a:fillRect/>
            </a:stretch>
          </p:blipFill>
          <p:spPr bwMode="auto">
            <a:xfrm rot="410416">
              <a:off x="2930074" y="2358561"/>
              <a:ext cx="1830612" cy="2430741"/>
            </a:xfrm>
            <a:prstGeom prst="rect">
              <a:avLst/>
            </a:prstGeom>
            <a:noFill/>
            <a:ln w="9525">
              <a:noFill/>
              <a:miter lim="800000"/>
              <a:headEnd/>
              <a:tailEnd/>
            </a:ln>
          </p:spPr>
        </p:pic>
        <p:pic>
          <p:nvPicPr>
            <p:cNvPr id="130062" name="Picture 5"/>
            <p:cNvPicPr>
              <a:picLocks noChangeAspect="1" noChangeArrowheads="1"/>
            </p:cNvPicPr>
            <p:nvPr/>
          </p:nvPicPr>
          <p:blipFill>
            <a:blip r:embed="rId4"/>
            <a:srcRect/>
            <a:stretch>
              <a:fillRect/>
            </a:stretch>
          </p:blipFill>
          <p:spPr bwMode="auto">
            <a:xfrm rot="-388974">
              <a:off x="989921" y="2450645"/>
              <a:ext cx="1891638" cy="2513239"/>
            </a:xfrm>
            <a:prstGeom prst="rect">
              <a:avLst/>
            </a:prstGeom>
            <a:noFill/>
            <a:ln w="9525">
              <a:noFill/>
              <a:miter lim="800000"/>
              <a:headEnd/>
              <a:tailEnd/>
            </a:ln>
          </p:spPr>
        </p:pic>
        <p:pic>
          <p:nvPicPr>
            <p:cNvPr id="130063" name="Picture 3"/>
            <p:cNvPicPr>
              <a:picLocks noChangeAspect="1" noChangeArrowheads="1"/>
            </p:cNvPicPr>
            <p:nvPr/>
          </p:nvPicPr>
          <p:blipFill>
            <a:blip r:embed="rId5"/>
            <a:srcRect/>
            <a:stretch>
              <a:fillRect/>
            </a:stretch>
          </p:blipFill>
          <p:spPr bwMode="auto">
            <a:xfrm>
              <a:off x="1953307" y="3219902"/>
              <a:ext cx="1882889" cy="2455182"/>
            </a:xfrm>
            <a:prstGeom prst="rect">
              <a:avLst/>
            </a:prstGeom>
            <a:noFill/>
            <a:ln w="9525">
              <a:noFill/>
              <a:miter lim="800000"/>
              <a:headEnd/>
              <a:tailEnd/>
            </a:ln>
          </p:spPr>
        </p:pic>
      </p:grpSp>
      <p:sp>
        <p:nvSpPr>
          <p:cNvPr id="9" name="Rectangle 3"/>
          <p:cNvSpPr txBox="1">
            <a:spLocks noChangeArrowheads="1"/>
          </p:cNvSpPr>
          <p:nvPr/>
        </p:nvSpPr>
        <p:spPr bwMode="auto">
          <a:xfrm>
            <a:off x="4295775" y="2097088"/>
            <a:ext cx="4524375" cy="2243137"/>
          </a:xfrm>
          <a:prstGeom prst="rect">
            <a:avLst/>
          </a:prstGeom>
          <a:noFill/>
          <a:ln w="9525">
            <a:noFill/>
            <a:miter lim="800000"/>
            <a:headEnd/>
            <a:tailEnd/>
          </a:ln>
        </p:spPr>
        <p:txBody>
          <a:bodyPr lIns="0" tIns="0" rIns="182880" bIns="0"/>
          <a:lstStyle/>
          <a:p>
            <a:pPr indent="-228600" algn="just" eaLnBrk="0" hangingPunct="0">
              <a:spcBef>
                <a:spcPct val="50000"/>
              </a:spcBef>
              <a:buClr>
                <a:schemeClr val="tx2"/>
              </a:buClr>
              <a:defRPr/>
            </a:pPr>
            <a:r>
              <a:rPr lang="zh-CN" altLang="en-US">
                <a:solidFill>
                  <a:srgbClr val="004363"/>
                </a:solidFill>
                <a:latin typeface="微软雅黑" pitchFamily="34" charset="-122"/>
                <a:ea typeface="微软雅黑" pitchFamily="34" charset="-122"/>
              </a:rPr>
              <a:t>在</a:t>
            </a:r>
            <a:r>
              <a:rPr lang="en-US" altLang="zh-CN">
                <a:solidFill>
                  <a:srgbClr val="004363"/>
                </a:solidFill>
                <a:latin typeface="微软雅黑" pitchFamily="34" charset="-122"/>
                <a:ea typeface="微软雅黑" pitchFamily="34" charset="-122"/>
              </a:rPr>
              <a:t>2004</a:t>
            </a:r>
            <a:r>
              <a:rPr lang="zh-CN" altLang="en-US">
                <a:solidFill>
                  <a:srgbClr val="004363"/>
                </a:solidFill>
                <a:latin typeface="微软雅黑" pitchFamily="34" charset="-122"/>
                <a:ea typeface="微软雅黑" pitchFamily="34" charset="-122"/>
              </a:rPr>
              <a:t>年投向</a:t>
            </a:r>
            <a:r>
              <a:rPr lang="en-US" altLang="zh-CN">
                <a:solidFill>
                  <a:srgbClr val="004363"/>
                </a:solidFill>
                <a:latin typeface="微软雅黑" pitchFamily="34" charset="-122"/>
                <a:ea typeface="微软雅黑" pitchFamily="34" charset="-122"/>
              </a:rPr>
              <a:t>Nature</a:t>
            </a:r>
            <a:r>
              <a:rPr lang="zh-CN" altLang="en-US">
                <a:solidFill>
                  <a:srgbClr val="004363"/>
                </a:solidFill>
                <a:latin typeface="微软雅黑" pitchFamily="34" charset="-122"/>
                <a:ea typeface="微软雅黑" pitchFamily="34" charset="-122"/>
              </a:rPr>
              <a:t>的中国文章有</a:t>
            </a:r>
            <a:r>
              <a:rPr lang="en-US" altLang="zh-CN">
                <a:solidFill>
                  <a:srgbClr val="004363"/>
                </a:solidFill>
                <a:latin typeface="微软雅黑" pitchFamily="34" charset="-122"/>
                <a:ea typeface="微软雅黑" pitchFamily="34" charset="-122"/>
              </a:rPr>
              <a:t>55%,</a:t>
            </a:r>
            <a:r>
              <a:rPr lang="zh-CN" altLang="en-US">
                <a:solidFill>
                  <a:srgbClr val="004363"/>
                </a:solidFill>
                <a:latin typeface="微软雅黑" pitchFamily="34" charset="-122"/>
                <a:ea typeface="微软雅黑" pitchFamily="34" charset="-122"/>
              </a:rPr>
              <a:t> </a:t>
            </a:r>
            <a:r>
              <a:rPr lang="en-US" altLang="zh-CN">
                <a:solidFill>
                  <a:srgbClr val="004363"/>
                </a:solidFill>
                <a:latin typeface="微软雅黑" pitchFamily="34" charset="-122"/>
                <a:ea typeface="微软雅黑" pitchFamily="34" charset="-122"/>
              </a:rPr>
              <a:t>2003</a:t>
            </a:r>
            <a:r>
              <a:rPr lang="zh-CN" altLang="en-US">
                <a:solidFill>
                  <a:srgbClr val="004363"/>
                </a:solidFill>
                <a:latin typeface="微软雅黑" pitchFamily="34" charset="-122"/>
                <a:ea typeface="微软雅黑" pitchFamily="34" charset="-122"/>
              </a:rPr>
              <a:t>年更是高达</a:t>
            </a:r>
            <a:r>
              <a:rPr lang="en-US" altLang="zh-CN">
                <a:solidFill>
                  <a:srgbClr val="004363"/>
                </a:solidFill>
                <a:latin typeface="微软雅黑" pitchFamily="34" charset="-122"/>
                <a:ea typeface="微软雅黑" pitchFamily="34" charset="-122"/>
              </a:rPr>
              <a:t>62</a:t>
            </a:r>
            <a:r>
              <a:rPr lang="zh-CN" altLang="en-US">
                <a:solidFill>
                  <a:srgbClr val="004363"/>
                </a:solidFill>
                <a:latin typeface="微软雅黑" pitchFamily="34" charset="-122"/>
                <a:ea typeface="微软雅黑" pitchFamily="34" charset="-122"/>
              </a:rPr>
              <a:t>％，</a:t>
            </a:r>
            <a:r>
              <a:rPr lang="en-US" altLang="zh-CN">
                <a:solidFill>
                  <a:srgbClr val="004363"/>
                </a:solidFill>
                <a:latin typeface="微软雅黑" pitchFamily="34" charset="-122"/>
                <a:ea typeface="微软雅黑" pitchFamily="34" charset="-122"/>
              </a:rPr>
              <a:t> </a:t>
            </a:r>
            <a:r>
              <a:rPr lang="zh-CN" altLang="en-US">
                <a:solidFill>
                  <a:srgbClr val="004363"/>
                </a:solidFill>
                <a:latin typeface="微软雅黑" pitchFamily="34" charset="-122"/>
                <a:ea typeface="微软雅黑" pitchFamily="34" charset="-122"/>
              </a:rPr>
              <a:t>未经编委审查，在期刊初审阶段就退稿，很大一部分是格式问题，特别是</a:t>
            </a:r>
            <a:r>
              <a:rPr lang="zh-CN" altLang="en-US">
                <a:solidFill>
                  <a:srgbClr val="FF0000"/>
                </a:solidFill>
                <a:effectLst>
                  <a:outerShdw blurRad="38100" dist="38100" dir="2700000" algn="tl">
                    <a:srgbClr val="C0C0C0"/>
                  </a:outerShdw>
                </a:effectLst>
                <a:latin typeface="微软雅黑" pitchFamily="34" charset="-122"/>
                <a:ea typeface="微软雅黑" pitchFamily="34" charset="-122"/>
              </a:rPr>
              <a:t>参考文献格式。</a:t>
            </a:r>
          </a:p>
          <a:p>
            <a:pPr indent="-228600" algn="just" eaLnBrk="0" hangingPunct="0">
              <a:spcBef>
                <a:spcPct val="50000"/>
              </a:spcBef>
              <a:buClr>
                <a:schemeClr val="tx2"/>
              </a:buClr>
              <a:defRPr/>
            </a:pPr>
            <a:r>
              <a:rPr lang="zh-CN" altLang="en-US">
                <a:solidFill>
                  <a:srgbClr val="004363"/>
                </a:solidFill>
                <a:latin typeface="微软雅黑" pitchFamily="34" charset="-122"/>
                <a:ea typeface="微软雅黑" pitchFamily="34" charset="-122"/>
              </a:rPr>
              <a:t>即使是最高水平的期刊，其中也有</a:t>
            </a:r>
            <a:r>
              <a:rPr lang="en-US" altLang="zh-CN">
                <a:solidFill>
                  <a:srgbClr val="004363"/>
                </a:solidFill>
                <a:latin typeface="微软雅黑" pitchFamily="34" charset="-122"/>
                <a:ea typeface="微软雅黑" pitchFamily="34" charset="-122"/>
              </a:rPr>
              <a:t>30</a:t>
            </a:r>
            <a:r>
              <a:rPr lang="zh-CN" altLang="en-US">
                <a:solidFill>
                  <a:srgbClr val="004363"/>
                </a:solidFill>
                <a:latin typeface="微软雅黑" pitchFamily="34" charset="-122"/>
                <a:ea typeface="微软雅黑" pitchFamily="34" charset="-122"/>
              </a:rPr>
              <a:t>％的文章有参考文献的错误，这大大降低了文章被引用次数的统计。</a:t>
            </a:r>
          </a:p>
        </p:txBody>
      </p:sp>
      <p:sp>
        <p:nvSpPr>
          <p:cNvPr id="130053" name="Rectangle 3"/>
          <p:cNvSpPr txBox="1">
            <a:spLocks noChangeArrowheads="1"/>
          </p:cNvSpPr>
          <p:nvPr/>
        </p:nvSpPr>
        <p:spPr bwMode="auto">
          <a:xfrm>
            <a:off x="3559175" y="5210175"/>
            <a:ext cx="2536825" cy="928688"/>
          </a:xfrm>
          <a:prstGeom prst="rect">
            <a:avLst/>
          </a:prstGeom>
          <a:noFill/>
          <a:ln w="9525">
            <a:noFill/>
            <a:miter lim="800000"/>
            <a:headEnd/>
            <a:tailEnd/>
          </a:ln>
        </p:spPr>
        <p:txBody>
          <a:bodyPr lIns="0" tIns="0" rIns="182880" bIns="0"/>
          <a:lstStyle/>
          <a:p>
            <a:pPr marL="228600" indent="-228600">
              <a:buClr>
                <a:schemeClr val="tx2"/>
              </a:buClr>
              <a:buFont typeface="Arial" pitchFamily="34" charset="0"/>
              <a:buChar char="•"/>
            </a:pPr>
            <a:r>
              <a:rPr lang="zh-CN" altLang="en-US" sz="1600" b="1" i="1">
                <a:solidFill>
                  <a:schemeClr val="tx2"/>
                </a:solidFill>
                <a:latin typeface="华文仿宋" pitchFamily="2" charset="-122"/>
                <a:ea typeface="华文仿宋" pitchFamily="2" charset="-122"/>
              </a:rPr>
              <a:t>不同领域</a:t>
            </a:r>
            <a:endParaRPr lang="en-US" altLang="zh-CN" sz="1600" b="1" i="1">
              <a:solidFill>
                <a:schemeClr val="tx2"/>
              </a:solidFill>
              <a:latin typeface="华文仿宋" pitchFamily="2" charset="-122"/>
              <a:ea typeface="华文仿宋" pitchFamily="2" charset="-122"/>
            </a:endParaRPr>
          </a:p>
          <a:p>
            <a:pPr marL="228600" indent="-228600">
              <a:buClr>
                <a:schemeClr val="tx2"/>
              </a:buClr>
              <a:buFont typeface="Arial" pitchFamily="34" charset="0"/>
              <a:buChar char="•"/>
            </a:pPr>
            <a:r>
              <a:rPr lang="zh-CN" altLang="en-US" sz="1600" b="1" i="1">
                <a:solidFill>
                  <a:schemeClr val="tx2"/>
                </a:solidFill>
                <a:latin typeface="华文仿宋" pitchFamily="2" charset="-122"/>
                <a:ea typeface="华文仿宋" pitchFamily="2" charset="-122"/>
              </a:rPr>
              <a:t>不同期刊</a:t>
            </a:r>
          </a:p>
          <a:p>
            <a:pPr marL="228600" indent="-228600">
              <a:buClr>
                <a:schemeClr val="tx2"/>
              </a:buClr>
              <a:buFont typeface="Arial" pitchFamily="34" charset="0"/>
              <a:buChar char="•"/>
            </a:pPr>
            <a:r>
              <a:rPr lang="zh-CN" altLang="en-US" sz="1600" b="1" i="1">
                <a:solidFill>
                  <a:schemeClr val="tx2"/>
                </a:solidFill>
                <a:latin typeface="华文仿宋" pitchFamily="2" charset="-122"/>
                <a:ea typeface="华文仿宋" pitchFamily="2" charset="-122"/>
              </a:rPr>
              <a:t>不同院校的硕博士论文</a:t>
            </a:r>
            <a:endParaRPr lang="en-US" altLang="zh-CN" sz="1600" b="1" i="1">
              <a:solidFill>
                <a:schemeClr val="tx2"/>
              </a:solidFill>
            </a:endParaRPr>
          </a:p>
        </p:txBody>
      </p:sp>
      <p:sp>
        <p:nvSpPr>
          <p:cNvPr id="130054" name="TextBox 12"/>
          <p:cNvSpPr txBox="1">
            <a:spLocks noChangeArrowheads="1"/>
          </p:cNvSpPr>
          <p:nvPr/>
        </p:nvSpPr>
        <p:spPr bwMode="auto">
          <a:xfrm>
            <a:off x="3019425" y="4760913"/>
            <a:ext cx="2954338" cy="369887"/>
          </a:xfrm>
          <a:prstGeom prst="rect">
            <a:avLst/>
          </a:prstGeom>
          <a:noFill/>
          <a:ln w="9525">
            <a:noFill/>
            <a:miter lim="800000"/>
            <a:headEnd/>
            <a:tailEnd/>
          </a:ln>
        </p:spPr>
        <p:txBody>
          <a:bodyPr wrap="none">
            <a:spAutoFit/>
          </a:bodyPr>
          <a:lstStyle/>
          <a:p>
            <a:r>
              <a:rPr lang="zh-CN" altLang="en-US" b="1">
                <a:solidFill>
                  <a:schemeClr val="tx2"/>
                </a:solidFill>
                <a:latin typeface="华文仿宋" pitchFamily="2" charset="-122"/>
                <a:ea typeface="华文仿宋" pitchFamily="2" charset="-122"/>
              </a:rPr>
              <a:t>参考文献格式要求不尽相同</a:t>
            </a:r>
            <a:endParaRPr lang="zh-CN" altLang="en-US">
              <a:solidFill>
                <a:schemeClr val="tx2"/>
              </a:solidFill>
            </a:endParaRPr>
          </a:p>
        </p:txBody>
      </p:sp>
      <p:sp>
        <p:nvSpPr>
          <p:cNvPr id="14" name="TextBox 13"/>
          <p:cNvSpPr txBox="1"/>
          <p:nvPr/>
        </p:nvSpPr>
        <p:spPr>
          <a:xfrm>
            <a:off x="6538913" y="4986338"/>
            <a:ext cx="2217737" cy="400050"/>
          </a:xfrm>
          <a:prstGeom prst="rect">
            <a:avLst/>
          </a:prstGeom>
          <a:solidFill>
            <a:srgbClr val="FFFF00"/>
          </a:solidFill>
        </p:spPr>
        <p:txBody>
          <a:bodyPr wrap="none">
            <a:spAutoFit/>
          </a:bodyPr>
          <a:lstStyle/>
          <a:p>
            <a:pPr fontAlgn="auto">
              <a:spcBef>
                <a:spcPts val="0"/>
              </a:spcBef>
              <a:spcAft>
                <a:spcPts val="0"/>
              </a:spcAft>
              <a:defRPr/>
            </a:pPr>
            <a:r>
              <a:rPr lang="en-US" altLang="zh-CN" sz="2000" b="1" kern="0" dirty="0">
                <a:solidFill>
                  <a:schemeClr val="tx2"/>
                </a:solidFill>
                <a:latin typeface="华文仿宋" pitchFamily="2" charset="-122"/>
                <a:ea typeface="华文仿宋" pitchFamily="2" charset="-122"/>
              </a:rPr>
              <a:t>Endnote</a:t>
            </a:r>
            <a:r>
              <a:rPr lang="en-US" altLang="zh-CN" sz="2000" baseline="30000" dirty="0">
                <a:solidFill>
                  <a:schemeClr val="tx2"/>
                </a:solidFill>
                <a:latin typeface="微软雅黑" pitchFamily="34" charset="-122"/>
                <a:ea typeface="微软雅黑" pitchFamily="34" charset="-122"/>
              </a:rPr>
              <a:t> ®</a:t>
            </a:r>
            <a:r>
              <a:rPr lang="en-US" altLang="zh-CN" sz="2000" b="1" kern="0" dirty="0">
                <a:solidFill>
                  <a:schemeClr val="tx2"/>
                </a:solidFill>
                <a:latin typeface="华文仿宋" pitchFamily="2" charset="-122"/>
                <a:ea typeface="华文仿宋" pitchFamily="2" charset="-122"/>
              </a:rPr>
              <a:t> online</a:t>
            </a:r>
          </a:p>
        </p:txBody>
      </p:sp>
      <p:sp>
        <p:nvSpPr>
          <p:cNvPr id="11" name="TextBox 10"/>
          <p:cNvSpPr txBox="1"/>
          <p:nvPr/>
        </p:nvSpPr>
        <p:spPr>
          <a:xfrm>
            <a:off x="6545263" y="4572000"/>
            <a:ext cx="1308100" cy="400050"/>
          </a:xfrm>
          <a:prstGeom prst="rect">
            <a:avLst/>
          </a:prstGeom>
          <a:noFill/>
        </p:spPr>
        <p:txBody>
          <a:bodyPr wrap="none">
            <a:spAutoFit/>
          </a:bodyPr>
          <a:lstStyle/>
          <a:p>
            <a:pPr fontAlgn="auto">
              <a:spcBef>
                <a:spcPts val="0"/>
              </a:spcBef>
              <a:spcAft>
                <a:spcPts val="0"/>
              </a:spcAft>
              <a:defRPr/>
            </a:pPr>
            <a:r>
              <a:rPr lang="en-US" altLang="zh-CN" sz="2000" b="1" kern="0" dirty="0">
                <a:solidFill>
                  <a:schemeClr val="tx2"/>
                </a:solidFill>
                <a:latin typeface="华文仿宋" pitchFamily="2" charset="-122"/>
                <a:ea typeface="华文仿宋" pitchFamily="2" charset="-122"/>
              </a:rPr>
              <a:t>Endnote</a:t>
            </a:r>
            <a:r>
              <a:rPr lang="en-US" altLang="zh-CN" sz="2000" baseline="30000" dirty="0">
                <a:solidFill>
                  <a:schemeClr val="tx2"/>
                </a:solidFill>
                <a:latin typeface="微软雅黑" pitchFamily="34" charset="-122"/>
                <a:ea typeface="微软雅黑" pitchFamily="34" charset="-122"/>
              </a:rPr>
              <a:t> ®</a:t>
            </a:r>
            <a:endParaRPr lang="en-US" altLang="zh-CN" sz="2000" b="1" kern="0" dirty="0">
              <a:solidFill>
                <a:schemeClr val="tx2"/>
              </a:solidFill>
              <a:latin typeface="华文仿宋" pitchFamily="2" charset="-122"/>
              <a:ea typeface="华文仿宋" pitchFamily="2" charset="-122"/>
            </a:endParaRPr>
          </a:p>
        </p:txBody>
      </p:sp>
      <p:sp>
        <p:nvSpPr>
          <p:cNvPr id="12" name="Rectangle 11"/>
          <p:cNvSpPr/>
          <p:nvPr/>
        </p:nvSpPr>
        <p:spPr>
          <a:xfrm>
            <a:off x="971600" y="1475492"/>
            <a:ext cx="7344816" cy="369332"/>
          </a:xfrm>
          <a:prstGeom prst="rect">
            <a:avLst/>
          </a:prstGeom>
          <a:solidFill>
            <a:srgbClr val="CC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zh-CN" altLang="en-US" b="1">
                <a:solidFill>
                  <a:schemeClr val="bg1"/>
                </a:solidFill>
                <a:latin typeface="微软雅黑" pitchFamily="34" charset="-122"/>
                <a:ea typeface="微软雅黑" pitchFamily="34" charset="-122"/>
              </a:rPr>
              <a:t>参考文献格式的正确与否直接关系着我们文章投稿的成功率。</a:t>
            </a:r>
            <a:endParaRPr lang="en-US" altLang="zh-CN" b="1">
              <a:solidFill>
                <a:schemeClr val="bg1"/>
              </a:solidFill>
              <a:latin typeface="微软雅黑" pitchFamily="34" charset="-122"/>
              <a:ea typeface="微软雅黑" pitchFamily="34" charset="-122"/>
            </a:endParaRPr>
          </a:p>
        </p:txBody>
      </p:sp>
      <p:sp>
        <p:nvSpPr>
          <p:cNvPr id="130060" name="Slide Number Placeholder 12"/>
          <p:cNvSpPr>
            <a:spLocks noGrp="1"/>
          </p:cNvSpPr>
          <p:nvPr>
            <p:ph type="sldNum" sz="quarter" idx="11"/>
          </p:nvPr>
        </p:nvSpPr>
        <p:spPr>
          <a:noFill/>
        </p:spPr>
        <p:txBody>
          <a:bodyPr/>
          <a:lstStyle/>
          <a:p>
            <a:fld id="{9BC3EE6C-B2F9-4711-A388-BC04CA693C44}" type="slidenum">
              <a:rPr lang="en-US" altLang="en-US" smtClean="0">
                <a:latin typeface="Arial" pitchFamily="34" charset="0"/>
                <a:ea typeface="宋体" pitchFamily="2" charset="-122"/>
              </a:rPr>
              <a:pPr/>
              <a:t>105</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标题 1"/>
          <p:cNvSpPr>
            <a:spLocks noGrp="1"/>
          </p:cNvSpPr>
          <p:nvPr>
            <p:ph type="title"/>
          </p:nvPr>
        </p:nvSpPr>
        <p:spPr>
          <a:xfrm>
            <a:off x="280988" y="-193675"/>
            <a:ext cx="8323262" cy="836613"/>
          </a:xfrm>
        </p:spPr>
        <p:txBody>
          <a:bodyPr/>
          <a:lstStyle/>
          <a:p>
            <a:r>
              <a:rPr lang="zh-CN" altLang="en-US" smtClean="0">
                <a:latin typeface="微软雅黑" pitchFamily="34" charset="-122"/>
                <a:ea typeface="微软雅黑" pitchFamily="34" charset="-122"/>
              </a:rPr>
              <a:t>小插件：实现</a:t>
            </a:r>
            <a:r>
              <a:rPr lang="en-US" altLang="zh-CN" smtClean="0">
                <a:latin typeface="微软雅黑" pitchFamily="34" charset="-122"/>
                <a:ea typeface="微软雅黑" pitchFamily="34" charset="-122"/>
              </a:rPr>
              <a:t>word</a:t>
            </a:r>
            <a:r>
              <a:rPr lang="zh-CN" altLang="en-US" smtClean="0">
                <a:latin typeface="微软雅黑" pitchFamily="34" charset="-122"/>
                <a:ea typeface="微软雅黑" pitchFamily="34" charset="-122"/>
              </a:rPr>
              <a:t>与</a:t>
            </a:r>
            <a:r>
              <a:rPr lang="en-US" altLang="zh-CN" smtClean="0">
                <a:latin typeface="微软雅黑" pitchFamily="34" charset="-122"/>
                <a:ea typeface="微软雅黑" pitchFamily="34" charset="-122"/>
              </a:rPr>
              <a:t>Endnote</a:t>
            </a:r>
            <a:r>
              <a:rPr lang="en-US" altLang="zh-CN" baseline="30000" smtClean="0">
                <a:latin typeface="微软雅黑" pitchFamily="34" charset="-122"/>
                <a:ea typeface="微软雅黑" pitchFamily="34" charset="-122"/>
              </a:rPr>
              <a:t>®</a:t>
            </a:r>
            <a:r>
              <a:rPr lang="en-US" altLang="zh-CN" smtClean="0">
                <a:latin typeface="微软雅黑" pitchFamily="34" charset="-122"/>
                <a:ea typeface="微软雅黑" pitchFamily="34" charset="-122"/>
              </a:rPr>
              <a:t> online</a:t>
            </a:r>
            <a:r>
              <a:rPr lang="zh-CN" altLang="en-US" smtClean="0">
                <a:latin typeface="微软雅黑" pitchFamily="34" charset="-122"/>
                <a:ea typeface="微软雅黑" pitchFamily="34" charset="-122"/>
              </a:rPr>
              <a:t>之间的对接</a:t>
            </a:r>
          </a:p>
        </p:txBody>
      </p:sp>
      <p:pic>
        <p:nvPicPr>
          <p:cNvPr id="131075" name="Content Placeholder 11" descr="cwyw.jpg"/>
          <p:cNvPicPr>
            <a:picLocks noGrp="1" noChangeAspect="1"/>
          </p:cNvPicPr>
          <p:nvPr>
            <p:ph idx="1"/>
          </p:nvPr>
        </p:nvPicPr>
        <p:blipFill>
          <a:blip r:embed="rId3"/>
          <a:srcRect/>
          <a:stretch>
            <a:fillRect/>
          </a:stretch>
        </p:blipFill>
        <p:spPr>
          <a:xfrm>
            <a:off x="7938" y="1052513"/>
            <a:ext cx="9136062" cy="4321175"/>
          </a:xfrm>
          <a:ln>
            <a:solidFill>
              <a:schemeClr val="tx2"/>
            </a:solidFill>
          </a:ln>
        </p:spPr>
      </p:pic>
      <p:sp>
        <p:nvSpPr>
          <p:cNvPr id="10" name="矩形 4"/>
          <p:cNvSpPr/>
          <p:nvPr/>
        </p:nvSpPr>
        <p:spPr>
          <a:xfrm>
            <a:off x="3059113" y="1844675"/>
            <a:ext cx="1008062" cy="28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5"/>
          <p:cNvSpPr/>
          <p:nvPr/>
        </p:nvSpPr>
        <p:spPr>
          <a:xfrm>
            <a:off x="468313" y="2060575"/>
            <a:ext cx="1366837"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1078" name="Slide Number Placeholder 8"/>
          <p:cNvSpPr>
            <a:spLocks noGrp="1"/>
          </p:cNvSpPr>
          <p:nvPr>
            <p:ph type="sldNum" sz="quarter" idx="11"/>
          </p:nvPr>
        </p:nvSpPr>
        <p:spPr>
          <a:noFill/>
        </p:spPr>
        <p:txBody>
          <a:bodyPr/>
          <a:lstStyle/>
          <a:p>
            <a:fld id="{3B7519D1-071D-44BD-8143-0C8F6CF4DF13}" type="slidenum">
              <a:rPr lang="en-US" altLang="en-US" smtClean="0">
                <a:latin typeface="Arial" pitchFamily="34" charset="0"/>
                <a:ea typeface="宋体" pitchFamily="2" charset="-122"/>
              </a:rPr>
              <a:pPr/>
              <a:t>106</a:t>
            </a:fld>
            <a:endParaRPr lang="en-US" altLang="en-US" smtClean="0">
              <a:latin typeface="Arial" pitchFamily="34" charset="0"/>
              <a:ea typeface="宋体" pitchFamily="2" charset="-122"/>
            </a:endParaRPr>
          </a:p>
        </p:txBody>
      </p:sp>
      <p:sp>
        <p:nvSpPr>
          <p:cNvPr id="131079" name="Rounded Rectangle 6"/>
          <p:cNvSpPr>
            <a:spLocks noChangeArrowheads="1"/>
          </p:cNvSpPr>
          <p:nvPr/>
        </p:nvSpPr>
        <p:spPr bwMode="auto">
          <a:xfrm>
            <a:off x="3924300" y="3357563"/>
            <a:ext cx="1584325" cy="287337"/>
          </a:xfrm>
          <a:prstGeom prst="roundRect">
            <a:avLst>
              <a:gd name="adj" fmla="val 16667"/>
            </a:avLst>
          </a:prstGeom>
          <a:noFill/>
          <a:ln w="9525" algn="ctr">
            <a:noFill/>
            <a:round/>
            <a:headEnd/>
            <a:tailEnd/>
          </a:ln>
        </p:spPr>
        <p:txBody>
          <a:bodyPr lIns="0" tIns="0" rIns="182880" bIns="0"/>
          <a:lstStyle/>
          <a:p>
            <a:pPr>
              <a:spcBef>
                <a:spcPct val="50000"/>
              </a:spcBef>
            </a:pPr>
            <a:endParaRPr lang="en-US" sz="2400"/>
          </a:p>
        </p:txBody>
      </p:sp>
      <p:sp>
        <p:nvSpPr>
          <p:cNvPr id="8" name="TextBox 7"/>
          <p:cNvSpPr txBox="1"/>
          <p:nvPr/>
        </p:nvSpPr>
        <p:spPr>
          <a:xfrm>
            <a:off x="467544" y="1556792"/>
            <a:ext cx="1584176" cy="369332"/>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defRPr/>
            </a:pPr>
            <a:r>
              <a:rPr lang="zh-CN" altLang="en-US">
                <a:solidFill>
                  <a:schemeClr val="bg1"/>
                </a:solidFill>
                <a:latin typeface="微软雅黑" pitchFamily="34" charset="-122"/>
                <a:ea typeface="微软雅黑" pitchFamily="34" charset="-122"/>
                <a:cs typeface="Microsoft Sans Serif" pitchFamily="34" charset="0"/>
              </a:rPr>
              <a:t>边写作边引用</a:t>
            </a:r>
            <a:endParaRPr lang="en-US">
              <a:solidFill>
                <a:schemeClr val="bg1"/>
              </a:solidFill>
              <a:latin typeface="微软雅黑" pitchFamily="34" charset="-122"/>
              <a:ea typeface="微软雅黑" pitchFamily="34" charset="-122"/>
              <a:cs typeface="Microsoft Sans Serif"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标题 1"/>
          <p:cNvSpPr>
            <a:spLocks noGrp="1"/>
          </p:cNvSpPr>
          <p:nvPr>
            <p:ph type="title"/>
          </p:nvPr>
        </p:nvSpPr>
        <p:spPr/>
        <p:txBody>
          <a:bodyPr/>
          <a:lstStyle/>
          <a:p>
            <a:endParaRPr lang="zh-CN" altLang="en-US" smtClean="0">
              <a:ea typeface="宋体" pitchFamily="2" charset="-122"/>
            </a:endParaRPr>
          </a:p>
        </p:txBody>
      </p:sp>
      <p:sp>
        <p:nvSpPr>
          <p:cNvPr id="132099" name="内容占位符 2"/>
          <p:cNvSpPr>
            <a:spLocks noGrp="1"/>
          </p:cNvSpPr>
          <p:nvPr>
            <p:ph idx="1"/>
          </p:nvPr>
        </p:nvSpPr>
        <p:spPr/>
        <p:txBody>
          <a:bodyPr/>
          <a:lstStyle/>
          <a:p>
            <a:endParaRPr lang="zh-CN" altLang="en-US" smtClean="0">
              <a:ea typeface="宋体" pitchFamily="2" charset="-122"/>
            </a:endParaRPr>
          </a:p>
        </p:txBody>
      </p:sp>
      <p:pic>
        <p:nvPicPr>
          <p:cNvPr id="132100" name="Picture 2"/>
          <p:cNvPicPr>
            <a:picLocks noChangeAspect="1" noChangeArrowheads="1"/>
          </p:cNvPicPr>
          <p:nvPr/>
        </p:nvPicPr>
        <p:blipFill>
          <a:blip r:embed="rId3"/>
          <a:srcRect/>
          <a:stretch>
            <a:fillRect/>
          </a:stretch>
        </p:blipFill>
        <p:spPr bwMode="auto">
          <a:xfrm>
            <a:off x="-211138" y="720725"/>
            <a:ext cx="9412288" cy="5559425"/>
          </a:xfrm>
          <a:prstGeom prst="rect">
            <a:avLst/>
          </a:prstGeom>
          <a:noFill/>
          <a:ln w="9525">
            <a:noFill/>
            <a:miter lim="800000"/>
            <a:headEnd/>
            <a:tailEnd/>
          </a:ln>
        </p:spPr>
      </p:pic>
      <p:sp>
        <p:nvSpPr>
          <p:cNvPr id="5" name="矩形 4"/>
          <p:cNvSpPr/>
          <p:nvPr/>
        </p:nvSpPr>
        <p:spPr>
          <a:xfrm>
            <a:off x="2851150" y="860425"/>
            <a:ext cx="752475" cy="3222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2102" name="标题 1"/>
          <p:cNvSpPr txBox="1">
            <a:spLocks/>
          </p:cNvSpPr>
          <p:nvPr/>
        </p:nvSpPr>
        <p:spPr bwMode="auto">
          <a:xfrm>
            <a:off x="212725" y="-247650"/>
            <a:ext cx="8175625" cy="836613"/>
          </a:xfrm>
          <a:prstGeom prst="rect">
            <a:avLst/>
          </a:prstGeom>
          <a:noFill/>
          <a:ln w="9525">
            <a:noFill/>
            <a:miter lim="800000"/>
            <a:headEnd/>
            <a:tailEnd/>
          </a:ln>
        </p:spPr>
        <p:txBody>
          <a:bodyPr lIns="0" tIns="0" rIns="0" bIns="0" anchor="b"/>
          <a:lstStyle/>
          <a:p>
            <a:pPr eaLnBrk="0" hangingPunct="0">
              <a:lnSpc>
                <a:spcPct val="90000"/>
              </a:lnSpc>
            </a:pPr>
            <a:r>
              <a:rPr lang="zh-CN" altLang="en-US" sz="2800">
                <a:solidFill>
                  <a:schemeClr val="tx2"/>
                </a:solidFill>
                <a:latin typeface="微软雅黑" pitchFamily="34" charset="-122"/>
                <a:ea typeface="微软雅黑" pitchFamily="34" charset="-122"/>
              </a:rPr>
              <a:t>小插件：实现</a:t>
            </a:r>
            <a:r>
              <a:rPr lang="en-US" altLang="zh-CN" sz="2800">
                <a:solidFill>
                  <a:schemeClr val="tx2"/>
                </a:solidFill>
                <a:latin typeface="微软雅黑" pitchFamily="34" charset="-122"/>
                <a:ea typeface="微软雅黑" pitchFamily="34" charset="-122"/>
              </a:rPr>
              <a:t>word</a:t>
            </a:r>
            <a:r>
              <a:rPr lang="zh-CN" altLang="en-US" sz="2800">
                <a:solidFill>
                  <a:schemeClr val="tx2"/>
                </a:solidFill>
                <a:latin typeface="微软雅黑" pitchFamily="34" charset="-122"/>
                <a:ea typeface="微软雅黑" pitchFamily="34" charset="-122"/>
              </a:rPr>
              <a:t>与</a:t>
            </a:r>
            <a:r>
              <a:rPr lang="en-US" altLang="zh-CN" sz="2800">
                <a:solidFill>
                  <a:schemeClr val="tx2"/>
                </a:solidFill>
                <a:latin typeface="微软雅黑" pitchFamily="34" charset="-122"/>
                <a:ea typeface="微软雅黑" pitchFamily="34" charset="-122"/>
              </a:rPr>
              <a:t>Endnote</a:t>
            </a:r>
            <a:r>
              <a:rPr lang="en-US" altLang="zh-CN" sz="2800" baseline="30000">
                <a:solidFill>
                  <a:schemeClr val="tx2"/>
                </a:solidFill>
                <a:latin typeface="微软雅黑" pitchFamily="34" charset="-122"/>
                <a:ea typeface="微软雅黑" pitchFamily="34" charset="-122"/>
              </a:rPr>
              <a:t>® </a:t>
            </a:r>
            <a:r>
              <a:rPr lang="en-US" altLang="zh-CN" sz="2800">
                <a:solidFill>
                  <a:schemeClr val="tx2"/>
                </a:solidFill>
                <a:latin typeface="微软雅黑" pitchFamily="34" charset="-122"/>
                <a:ea typeface="微软雅黑" pitchFamily="34" charset="-122"/>
              </a:rPr>
              <a:t> online</a:t>
            </a:r>
            <a:r>
              <a:rPr lang="zh-CN" altLang="en-US" sz="2800">
                <a:solidFill>
                  <a:schemeClr val="tx2"/>
                </a:solidFill>
                <a:latin typeface="微软雅黑" pitchFamily="34" charset="-122"/>
                <a:ea typeface="微软雅黑" pitchFamily="34" charset="-122"/>
              </a:rPr>
              <a:t>之间的对接</a:t>
            </a:r>
          </a:p>
        </p:txBody>
      </p:sp>
      <p:sp>
        <p:nvSpPr>
          <p:cNvPr id="132103" name="Slide Number Placeholder 6"/>
          <p:cNvSpPr>
            <a:spLocks noGrp="1"/>
          </p:cNvSpPr>
          <p:nvPr>
            <p:ph type="sldNum" sz="quarter" idx="11"/>
          </p:nvPr>
        </p:nvSpPr>
        <p:spPr>
          <a:noFill/>
        </p:spPr>
        <p:txBody>
          <a:bodyPr/>
          <a:lstStyle/>
          <a:p>
            <a:fld id="{F76F0FC2-9C3E-4634-8A3B-659D751E4242}" type="slidenum">
              <a:rPr lang="en-US" altLang="en-US" smtClean="0">
                <a:latin typeface="Arial" pitchFamily="34" charset="0"/>
                <a:ea typeface="宋体" pitchFamily="2" charset="-122"/>
              </a:rPr>
              <a:pPr/>
              <a:t>107</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标题 1"/>
          <p:cNvSpPr>
            <a:spLocks noGrp="1"/>
          </p:cNvSpPr>
          <p:nvPr>
            <p:ph type="title"/>
          </p:nvPr>
        </p:nvSpPr>
        <p:spPr/>
        <p:txBody>
          <a:bodyPr/>
          <a:lstStyle/>
          <a:p>
            <a:endParaRPr lang="zh-CN" altLang="en-US" smtClean="0">
              <a:ea typeface="宋体" pitchFamily="2" charset="-122"/>
            </a:endParaRPr>
          </a:p>
        </p:txBody>
      </p:sp>
      <p:sp>
        <p:nvSpPr>
          <p:cNvPr id="133123" name="内容占位符 2"/>
          <p:cNvSpPr>
            <a:spLocks noGrp="1"/>
          </p:cNvSpPr>
          <p:nvPr>
            <p:ph idx="1"/>
          </p:nvPr>
        </p:nvSpPr>
        <p:spPr/>
        <p:txBody>
          <a:bodyPr/>
          <a:lstStyle/>
          <a:p>
            <a:endParaRPr lang="zh-CN" altLang="en-US" smtClean="0">
              <a:ea typeface="宋体" pitchFamily="2" charset="-122"/>
            </a:endParaRPr>
          </a:p>
        </p:txBody>
      </p:sp>
      <p:pic>
        <p:nvPicPr>
          <p:cNvPr id="133124" name="Picture 2"/>
          <p:cNvPicPr>
            <a:picLocks noChangeAspect="1" noChangeArrowheads="1"/>
          </p:cNvPicPr>
          <p:nvPr/>
        </p:nvPicPr>
        <p:blipFill>
          <a:blip r:embed="rId3"/>
          <a:srcRect/>
          <a:stretch>
            <a:fillRect/>
          </a:stretch>
        </p:blipFill>
        <p:spPr bwMode="auto">
          <a:xfrm>
            <a:off x="-14288" y="879475"/>
            <a:ext cx="9923463" cy="5240338"/>
          </a:xfrm>
          <a:prstGeom prst="rect">
            <a:avLst/>
          </a:prstGeom>
          <a:noFill/>
          <a:ln w="9525">
            <a:noFill/>
            <a:miter lim="800000"/>
            <a:headEnd/>
            <a:tailEnd/>
          </a:ln>
        </p:spPr>
      </p:pic>
      <p:sp>
        <p:nvSpPr>
          <p:cNvPr id="5" name="标题 1"/>
          <p:cNvSpPr txBox="1">
            <a:spLocks/>
          </p:cNvSpPr>
          <p:nvPr/>
        </p:nvSpPr>
        <p:spPr bwMode="auto">
          <a:xfrm>
            <a:off x="212725" y="-85725"/>
            <a:ext cx="7369175" cy="836613"/>
          </a:xfrm>
          <a:prstGeom prst="rect">
            <a:avLst/>
          </a:prstGeom>
          <a:noFill/>
          <a:ln w="9525">
            <a:noFill/>
            <a:miter lim="800000"/>
            <a:headEnd/>
            <a:tailEnd/>
          </a:ln>
        </p:spPr>
        <p:txBody>
          <a:bodyPr lIns="0" tIns="0" rIns="0" bIns="0" anchor="b"/>
          <a:lstStyle/>
          <a:p>
            <a:pPr eaLnBrk="0" hangingPunct="0">
              <a:lnSpc>
                <a:spcPct val="90000"/>
              </a:lnSpc>
              <a:defRPr/>
            </a:pPr>
            <a:r>
              <a:rPr lang="zh-CN" altLang="en-US" sz="2800" kern="0" dirty="0">
                <a:solidFill>
                  <a:schemeClr val="tx2"/>
                </a:solidFill>
                <a:latin typeface="Microsoft YaHei" pitchFamily="34" charset="-122"/>
                <a:ea typeface="Microsoft YaHei" pitchFamily="34" charset="-122"/>
                <a:cs typeface="+mj-cs"/>
              </a:rPr>
              <a:t>如何插入参考文献？</a:t>
            </a:r>
          </a:p>
        </p:txBody>
      </p:sp>
      <p:grpSp>
        <p:nvGrpSpPr>
          <p:cNvPr id="2" name="组合 19"/>
          <p:cNvGrpSpPr>
            <a:grpSpLocks/>
          </p:cNvGrpSpPr>
          <p:nvPr/>
        </p:nvGrpSpPr>
        <p:grpSpPr bwMode="auto">
          <a:xfrm>
            <a:off x="0" y="1035050"/>
            <a:ext cx="4791075" cy="1022350"/>
            <a:chOff x="0" y="1035424"/>
            <a:chExt cx="4791636" cy="1021976"/>
          </a:xfrm>
        </p:grpSpPr>
        <p:cxnSp>
          <p:nvCxnSpPr>
            <p:cNvPr id="15" name="直接连接符 14"/>
            <p:cNvCxnSpPr/>
            <p:nvPr/>
          </p:nvCxnSpPr>
          <p:spPr>
            <a:xfrm>
              <a:off x="0" y="1232202"/>
              <a:ext cx="3254756" cy="1904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227766" y="1048119"/>
              <a:ext cx="806544" cy="1428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2035183"/>
              <a:ext cx="4774172" cy="2221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4774172" y="1254419"/>
              <a:ext cx="4763" cy="77600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0" y="1246485"/>
              <a:ext cx="4764" cy="7744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980329" y="1251245"/>
              <a:ext cx="811307" cy="174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3993031" y="1035424"/>
              <a:ext cx="14289" cy="20153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flipV="1">
              <a:off x="3232528" y="1052881"/>
              <a:ext cx="12701" cy="20153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 name="矩形 26"/>
          <p:cNvSpPr/>
          <p:nvPr/>
        </p:nvSpPr>
        <p:spPr>
          <a:xfrm>
            <a:off x="0" y="1331913"/>
            <a:ext cx="457200" cy="60483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17"/>
          <p:cNvSpPr/>
          <p:nvPr/>
        </p:nvSpPr>
        <p:spPr>
          <a:xfrm>
            <a:off x="1625600" y="1270000"/>
            <a:ext cx="1744663" cy="17621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3129" name="Slide Number Placeholder 19"/>
          <p:cNvSpPr>
            <a:spLocks noGrp="1"/>
          </p:cNvSpPr>
          <p:nvPr>
            <p:ph type="sldNum" sz="quarter" idx="11"/>
          </p:nvPr>
        </p:nvSpPr>
        <p:spPr>
          <a:noFill/>
        </p:spPr>
        <p:txBody>
          <a:bodyPr/>
          <a:lstStyle/>
          <a:p>
            <a:fld id="{39BDDDF0-CA11-473E-A685-D95B0A2CC8EE}" type="slidenum">
              <a:rPr lang="en-US" altLang="en-US" smtClean="0">
                <a:latin typeface="Arial" pitchFamily="34" charset="0"/>
                <a:ea typeface="宋体" pitchFamily="2" charset="-122"/>
              </a:rPr>
              <a:pPr/>
              <a:t>108</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heckerboard(across)">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animBg="1"/>
      <p:bldP spid="1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标题 1"/>
          <p:cNvSpPr>
            <a:spLocks noGrp="1"/>
          </p:cNvSpPr>
          <p:nvPr>
            <p:ph type="title"/>
          </p:nvPr>
        </p:nvSpPr>
        <p:spPr/>
        <p:txBody>
          <a:bodyPr/>
          <a:lstStyle/>
          <a:p>
            <a:endParaRPr lang="zh-CN" altLang="en-US" smtClean="0">
              <a:ea typeface="宋体" pitchFamily="2" charset="-122"/>
            </a:endParaRPr>
          </a:p>
        </p:txBody>
      </p:sp>
      <p:sp>
        <p:nvSpPr>
          <p:cNvPr id="134147" name="内容占位符 2"/>
          <p:cNvSpPr>
            <a:spLocks noGrp="1"/>
          </p:cNvSpPr>
          <p:nvPr>
            <p:ph idx="1"/>
          </p:nvPr>
        </p:nvSpPr>
        <p:spPr/>
        <p:txBody>
          <a:bodyPr/>
          <a:lstStyle/>
          <a:p>
            <a:endParaRPr lang="zh-CN" altLang="en-US" smtClean="0">
              <a:ea typeface="宋体" pitchFamily="2" charset="-122"/>
            </a:endParaRPr>
          </a:p>
        </p:txBody>
      </p:sp>
      <p:pic>
        <p:nvPicPr>
          <p:cNvPr id="134148" name="Picture 2"/>
          <p:cNvPicPr>
            <a:picLocks noChangeAspect="1" noChangeArrowheads="1"/>
          </p:cNvPicPr>
          <p:nvPr/>
        </p:nvPicPr>
        <p:blipFill>
          <a:blip r:embed="rId3"/>
          <a:srcRect/>
          <a:stretch>
            <a:fillRect/>
          </a:stretch>
        </p:blipFill>
        <p:spPr bwMode="auto">
          <a:xfrm>
            <a:off x="0" y="903288"/>
            <a:ext cx="9837738" cy="5180012"/>
          </a:xfrm>
          <a:prstGeom prst="rect">
            <a:avLst/>
          </a:prstGeom>
          <a:noFill/>
          <a:ln w="9525">
            <a:noFill/>
            <a:miter lim="800000"/>
            <a:headEnd/>
            <a:tailEnd/>
          </a:ln>
        </p:spPr>
      </p:pic>
      <p:sp>
        <p:nvSpPr>
          <p:cNvPr id="5" name="标题 1"/>
          <p:cNvSpPr txBox="1">
            <a:spLocks/>
          </p:cNvSpPr>
          <p:nvPr/>
        </p:nvSpPr>
        <p:spPr bwMode="auto">
          <a:xfrm>
            <a:off x="212725" y="-85725"/>
            <a:ext cx="7369175" cy="836613"/>
          </a:xfrm>
          <a:prstGeom prst="rect">
            <a:avLst/>
          </a:prstGeom>
          <a:noFill/>
          <a:ln w="9525">
            <a:noFill/>
            <a:miter lim="800000"/>
            <a:headEnd/>
            <a:tailEnd/>
          </a:ln>
        </p:spPr>
        <p:txBody>
          <a:bodyPr lIns="0" tIns="0" rIns="0" bIns="0" anchor="b"/>
          <a:lstStyle/>
          <a:p>
            <a:pPr eaLnBrk="0" hangingPunct="0">
              <a:lnSpc>
                <a:spcPct val="90000"/>
              </a:lnSpc>
              <a:defRPr/>
            </a:pPr>
            <a:r>
              <a:rPr lang="zh-CN" altLang="en-US" sz="2800" kern="0" dirty="0">
                <a:solidFill>
                  <a:schemeClr val="tx2"/>
                </a:solidFill>
                <a:latin typeface="Microsoft YaHei" pitchFamily="34" charset="-122"/>
                <a:ea typeface="Microsoft YaHei" pitchFamily="34" charset="-122"/>
                <a:cs typeface="+mj-cs"/>
              </a:rPr>
              <a:t>如何插入参考文献？</a:t>
            </a:r>
          </a:p>
        </p:txBody>
      </p:sp>
      <p:pic>
        <p:nvPicPr>
          <p:cNvPr id="3075" name="Picture 3"/>
          <p:cNvPicPr>
            <a:picLocks noChangeAspect="1" noChangeArrowheads="1"/>
          </p:cNvPicPr>
          <p:nvPr/>
        </p:nvPicPr>
        <p:blipFill>
          <a:blip r:embed="rId4"/>
          <a:srcRect/>
          <a:stretch>
            <a:fillRect/>
          </a:stretch>
        </p:blipFill>
        <p:spPr bwMode="auto">
          <a:xfrm>
            <a:off x="1752600" y="1533525"/>
            <a:ext cx="5638800" cy="3790950"/>
          </a:xfrm>
          <a:prstGeom prst="rect">
            <a:avLst/>
          </a:prstGeom>
          <a:noFill/>
          <a:ln w="9525">
            <a:noFill/>
            <a:miter lim="800000"/>
            <a:headEnd/>
            <a:tailEnd/>
          </a:ln>
        </p:spPr>
      </p:pic>
      <p:sp>
        <p:nvSpPr>
          <p:cNvPr id="8" name="TextBox 7"/>
          <p:cNvSpPr txBox="1">
            <a:spLocks noChangeArrowheads="1"/>
          </p:cNvSpPr>
          <p:nvPr/>
        </p:nvSpPr>
        <p:spPr bwMode="auto">
          <a:xfrm>
            <a:off x="1909763" y="1774825"/>
            <a:ext cx="1158875" cy="369888"/>
          </a:xfrm>
          <a:prstGeom prst="rect">
            <a:avLst/>
          </a:prstGeom>
          <a:noFill/>
          <a:ln w="9525">
            <a:noFill/>
            <a:miter lim="800000"/>
            <a:headEnd/>
            <a:tailEnd/>
          </a:ln>
        </p:spPr>
        <p:txBody>
          <a:bodyPr wrap="none">
            <a:spAutoFit/>
          </a:bodyPr>
          <a:lstStyle/>
          <a:p>
            <a:r>
              <a:rPr lang="en-US" altLang="zh-CN" b="1">
                <a:solidFill>
                  <a:srgbClr val="FF0000"/>
                </a:solidFill>
              </a:rPr>
              <a:t>Sheng. L</a:t>
            </a:r>
            <a:endParaRPr lang="zh-CN" altLang="en-US" b="1">
              <a:solidFill>
                <a:srgbClr val="FF0000"/>
              </a:solidFill>
            </a:endParaRPr>
          </a:p>
        </p:txBody>
      </p:sp>
      <p:sp>
        <p:nvSpPr>
          <p:cNvPr id="134152" name="Slide Number Placeholder 8"/>
          <p:cNvSpPr>
            <a:spLocks noGrp="1"/>
          </p:cNvSpPr>
          <p:nvPr>
            <p:ph type="sldNum" sz="quarter" idx="11"/>
          </p:nvPr>
        </p:nvSpPr>
        <p:spPr>
          <a:noFill/>
        </p:spPr>
        <p:txBody>
          <a:bodyPr/>
          <a:lstStyle/>
          <a:p>
            <a:fld id="{E7866D97-0C68-4721-BA22-746762D7EEC7}" type="slidenum">
              <a:rPr lang="en-US" altLang="en-US" smtClean="0">
                <a:latin typeface="Arial" pitchFamily="34" charset="0"/>
                <a:ea typeface="宋体" pitchFamily="2" charset="-122"/>
              </a:rPr>
              <a:pPr/>
              <a:t>109</a:t>
            </a:fld>
            <a:endParaRPr lang="en-US" altLang="en-US" smtClean="0">
              <a:latin typeface="Arial" pitchFamily="34" charset="0"/>
              <a:ea typeface="宋体" pitchFamily="2" charset="-122"/>
            </a:endParaRPr>
          </a:p>
        </p:txBody>
      </p:sp>
      <p:pic>
        <p:nvPicPr>
          <p:cNvPr id="11" name="Picture 5"/>
          <p:cNvPicPr>
            <a:picLocks noChangeAspect="1" noChangeArrowheads="1"/>
          </p:cNvPicPr>
          <p:nvPr/>
        </p:nvPicPr>
        <p:blipFill>
          <a:blip r:embed="rId5"/>
          <a:srcRect/>
          <a:stretch>
            <a:fillRect/>
          </a:stretch>
        </p:blipFill>
        <p:spPr bwMode="auto">
          <a:xfrm rot="19733810">
            <a:off x="223838" y="1658938"/>
            <a:ext cx="720725" cy="930275"/>
          </a:xfrm>
          <a:prstGeom prst="rect">
            <a:avLst/>
          </a:prstGeom>
          <a:ln>
            <a:noFill/>
          </a:ln>
          <a:effectLst>
            <a:outerShdw blurRad="292100" dist="139700" dir="2700000" algn="tl" rotWithShape="0">
              <a:srgbClr val="333333">
                <a:alpha val="65000"/>
              </a:srgbClr>
            </a:outerShdw>
          </a:effectLst>
        </p:spPr>
      </p:pic>
      <p:pic>
        <p:nvPicPr>
          <p:cNvPr id="12" name="Picture 6"/>
          <p:cNvPicPr>
            <a:picLocks noChangeAspect="1" noChangeArrowheads="1"/>
          </p:cNvPicPr>
          <p:nvPr/>
        </p:nvPicPr>
        <p:blipFill>
          <a:blip r:embed="rId6"/>
          <a:srcRect/>
          <a:stretch>
            <a:fillRect/>
          </a:stretch>
        </p:blipFill>
        <p:spPr bwMode="auto">
          <a:xfrm rot="-1860000">
            <a:off x="223838" y="1657350"/>
            <a:ext cx="720725" cy="931863"/>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12"/>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Effect transition="in" filter="checkerboard(across)">
                                      <p:cBhvr>
                                        <p:cTn id="26" dur="500"/>
                                        <p:tgtEl>
                                          <p:spTgt spid="307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4"/>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5" name="Oval 65"/>
          <p:cNvSpPr>
            <a:spLocks noChangeArrowheads="1"/>
          </p:cNvSpPr>
          <p:nvPr/>
        </p:nvSpPr>
        <p:spPr bwMode="auto">
          <a:xfrm rot="11323888" flipV="1">
            <a:off x="295275" y="4487863"/>
            <a:ext cx="6573838" cy="1547812"/>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endParaRPr>
          </a:p>
        </p:txBody>
      </p:sp>
      <p:pic>
        <p:nvPicPr>
          <p:cNvPr id="6" name="图片 15"/>
          <p:cNvPicPr>
            <a:picLocks noChangeAspect="1"/>
          </p:cNvPicPr>
          <p:nvPr/>
        </p:nvPicPr>
        <p:blipFill>
          <a:blip r:embed="rId4"/>
          <a:srcRect l="31900" t="36166" r="5103"/>
          <a:stretch>
            <a:fillRect/>
          </a:stretch>
        </p:blipFill>
        <p:spPr bwMode="auto">
          <a:xfrm>
            <a:off x="0" y="0"/>
            <a:ext cx="9144000" cy="6137275"/>
          </a:xfrm>
          <a:prstGeom prst="rect">
            <a:avLst/>
          </a:prstGeom>
          <a:noFill/>
          <a:ln w="9525">
            <a:noFill/>
            <a:miter lim="800000"/>
            <a:headEnd/>
            <a:tailEnd/>
          </a:ln>
        </p:spPr>
      </p:pic>
      <p:grpSp>
        <p:nvGrpSpPr>
          <p:cNvPr id="2" name="Group 16"/>
          <p:cNvGrpSpPr>
            <a:grpSpLocks/>
          </p:cNvGrpSpPr>
          <p:nvPr/>
        </p:nvGrpSpPr>
        <p:grpSpPr bwMode="auto">
          <a:xfrm>
            <a:off x="-36513" y="2187575"/>
            <a:ext cx="9175751" cy="3387725"/>
            <a:chOff x="-36512" y="2188184"/>
            <a:chExt cx="9175153" cy="3386526"/>
          </a:xfrm>
        </p:grpSpPr>
        <p:sp>
          <p:nvSpPr>
            <p:cNvPr id="4" name="Oval 65"/>
            <p:cNvSpPr>
              <a:spLocks noChangeArrowheads="1"/>
            </p:cNvSpPr>
            <p:nvPr/>
          </p:nvSpPr>
          <p:spPr bwMode="auto">
            <a:xfrm rot="10800000" flipV="1">
              <a:off x="-36512" y="4167096"/>
              <a:ext cx="3817689" cy="1345724"/>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endParaRPr>
            </a:p>
          </p:txBody>
        </p:sp>
        <p:sp>
          <p:nvSpPr>
            <p:cNvPr id="31752" name="TextBox 6"/>
            <p:cNvSpPr txBox="1">
              <a:spLocks noChangeArrowheads="1"/>
            </p:cNvSpPr>
            <p:nvPr/>
          </p:nvSpPr>
          <p:spPr bwMode="auto">
            <a:xfrm rot="337620" flipH="1">
              <a:off x="1497552" y="2188184"/>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01</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31753" name="TextBox 7"/>
            <p:cNvSpPr txBox="1">
              <a:spLocks noChangeArrowheads="1"/>
            </p:cNvSpPr>
            <p:nvPr/>
          </p:nvSpPr>
          <p:spPr bwMode="auto">
            <a:xfrm rot="337620" flipH="1">
              <a:off x="1401300" y="2961061"/>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02</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31754" name="TextBox 8"/>
            <p:cNvSpPr txBox="1">
              <a:spLocks noChangeArrowheads="1"/>
            </p:cNvSpPr>
            <p:nvPr/>
          </p:nvSpPr>
          <p:spPr bwMode="auto">
            <a:xfrm rot="337620" flipH="1">
              <a:off x="1293713" y="3787880"/>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03</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31755" name="TextBox 9"/>
            <p:cNvSpPr txBox="1">
              <a:spLocks noChangeArrowheads="1"/>
            </p:cNvSpPr>
            <p:nvPr/>
          </p:nvSpPr>
          <p:spPr bwMode="auto">
            <a:xfrm rot="337620" flipH="1">
              <a:off x="1213502" y="4561012"/>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04</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11" name="TextBox 10"/>
            <p:cNvSpPr txBox="1"/>
            <p:nvPr/>
          </p:nvSpPr>
          <p:spPr>
            <a:xfrm rot="394014">
              <a:off x="2639840" y="2661092"/>
              <a:ext cx="5967023" cy="553842"/>
            </a:xfrm>
            <a:prstGeom prst="rect">
              <a:avLst/>
            </a:prstGeom>
            <a:noFill/>
          </p:spPr>
          <p:txBody>
            <a:bodyPr>
              <a:spAutoFit/>
            </a:bodyPr>
            <a:lstStyle/>
            <a:p>
              <a:pPr>
                <a:lnSpc>
                  <a:spcPct val="140000"/>
                </a:lnSpc>
                <a:buSzPct val="70000"/>
                <a:defRPr/>
              </a:pPr>
              <a:r>
                <a:rPr lang="zh-CN" altLang="en-US" sz="2400">
                  <a:solidFill>
                    <a:srgbClr val="FFFF00"/>
                  </a:solidFill>
                  <a:effectLst>
                    <a:outerShdw blurRad="38100" dist="38100" dir="2700000" algn="tl">
                      <a:srgbClr val="C0C0C0"/>
                    </a:outerShdw>
                  </a:effectLst>
                  <a:latin typeface="微软雅黑" pitchFamily="34" charset="-122"/>
                  <a:ea typeface="微软雅黑" pitchFamily="34" charset="-122"/>
                </a:rPr>
                <a:t>科学信息在科研过程中的作用</a:t>
              </a:r>
            </a:p>
          </p:txBody>
        </p:sp>
        <p:sp>
          <p:nvSpPr>
            <p:cNvPr id="12" name="TextBox 11"/>
            <p:cNvSpPr txBox="1"/>
            <p:nvPr/>
          </p:nvSpPr>
          <p:spPr>
            <a:xfrm rot="394014">
              <a:off x="2568406" y="3502169"/>
              <a:ext cx="5967024" cy="552254"/>
            </a:xfrm>
            <a:prstGeom prst="rect">
              <a:avLst/>
            </a:prstGeom>
            <a:noFill/>
          </p:spPr>
          <p:txBody>
            <a:bodyPr>
              <a:spAutoFit/>
            </a:bodyPr>
            <a:lstStyle/>
            <a:p>
              <a:pPr>
                <a:lnSpc>
                  <a:spcPct val="140000"/>
                </a:lnSpc>
                <a:buSzPct val="70000"/>
                <a:defRPr/>
              </a:pPr>
              <a:r>
                <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rPr>
                <a:t>Web of Science</a:t>
              </a:r>
              <a:r>
                <a:rPr lang="en-US" altLang="zh-CN" sz="2400" baseline="30000">
                  <a:solidFill>
                    <a:schemeClr val="bg1"/>
                  </a:solidFill>
                  <a:effectLst>
                    <a:outerShdw blurRad="38100" dist="38100" dir="2700000" algn="tl">
                      <a:srgbClr val="C0C0C0"/>
                    </a:outerShdw>
                  </a:effectLst>
                  <a:latin typeface="微软雅黑" pitchFamily="34" charset="-122"/>
                  <a:ea typeface="微软雅黑" pitchFamily="34" charset="-122"/>
                </a:rPr>
                <a:t>TM</a:t>
              </a: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及引文索引简介</a:t>
              </a:r>
              <a:endPar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endParaRPr>
            </a:p>
          </p:txBody>
        </p:sp>
        <p:sp>
          <p:nvSpPr>
            <p:cNvPr id="13" name="TextBox 12"/>
            <p:cNvSpPr txBox="1"/>
            <p:nvPr/>
          </p:nvSpPr>
          <p:spPr>
            <a:xfrm rot="434266">
              <a:off x="2423954" y="4271834"/>
              <a:ext cx="6714687" cy="607797"/>
            </a:xfrm>
            <a:prstGeom prst="rect">
              <a:avLst/>
            </a:prstGeom>
            <a:noFill/>
          </p:spPr>
          <p:txBody>
            <a:bodyPr>
              <a:spAutoFit/>
            </a:bodyPr>
            <a:lstStyle/>
            <a:p>
              <a:pPr>
                <a:lnSpc>
                  <a:spcPct val="140000"/>
                </a:lnSpc>
                <a:buSzPct val="70000"/>
                <a:defRPr/>
              </a:pP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如何利用</a:t>
              </a:r>
              <a:r>
                <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rPr>
                <a:t>Web of Science</a:t>
              </a:r>
              <a:r>
                <a:rPr lang="en-US" altLang="zh-CN" sz="2400" baseline="30000">
                  <a:solidFill>
                    <a:schemeClr val="bg1"/>
                  </a:solidFill>
                  <a:effectLst>
                    <a:outerShdw blurRad="38100" dist="38100" dir="2700000" algn="tl">
                      <a:srgbClr val="C0C0C0"/>
                    </a:outerShdw>
                  </a:effectLst>
                  <a:latin typeface="微软雅黑" pitchFamily="34" charset="-122"/>
                  <a:ea typeface="微软雅黑" pitchFamily="34" charset="-122"/>
                </a:rPr>
                <a:t>TM</a:t>
              </a: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核心合集为科研服务</a:t>
              </a:r>
              <a:endPar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endParaRPr>
            </a:p>
          </p:txBody>
        </p:sp>
        <p:sp>
          <p:nvSpPr>
            <p:cNvPr id="14" name="TextBox 13"/>
            <p:cNvSpPr txBox="1"/>
            <p:nvPr/>
          </p:nvSpPr>
          <p:spPr>
            <a:xfrm rot="427784">
              <a:off x="2422366" y="5020869"/>
              <a:ext cx="5968611" cy="553841"/>
            </a:xfrm>
            <a:prstGeom prst="rect">
              <a:avLst/>
            </a:prstGeom>
            <a:noFill/>
          </p:spPr>
          <p:txBody>
            <a:bodyPr>
              <a:spAutoFit/>
            </a:bodyPr>
            <a:lstStyle/>
            <a:p>
              <a:pPr marL="228600" lvl="1" indent="-228600">
                <a:lnSpc>
                  <a:spcPct val="140000"/>
                </a:lnSpc>
                <a:spcBef>
                  <a:spcPct val="50000"/>
                </a:spcBef>
                <a:buSzPct val="70000"/>
                <a:defRPr/>
              </a:pP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如何获得更多的学习资源助力科研？</a:t>
              </a:r>
              <a:endPar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endParaRPr>
            </a:p>
          </p:txBody>
        </p:sp>
      </p:grpSp>
      <p:sp>
        <p:nvSpPr>
          <p:cNvPr id="31750" name="Rectangle 2"/>
          <p:cNvSpPr>
            <a:spLocks noGrp="1" noChangeArrowheads="1"/>
          </p:cNvSpPr>
          <p:nvPr>
            <p:ph type="title" idx="4294967295"/>
          </p:nvPr>
        </p:nvSpPr>
        <p:spPr>
          <a:xfrm>
            <a:off x="1774825" y="188913"/>
            <a:ext cx="7369175" cy="836612"/>
          </a:xfrm>
        </p:spPr>
        <p:txBody>
          <a:bodyPr/>
          <a:lstStyle/>
          <a:p>
            <a:pPr algn="ctr" eaLnBrk="1" hangingPunct="1"/>
            <a:r>
              <a:rPr lang="en-US" altLang="zh-CN" sz="3600" b="1" smtClean="0">
                <a:latin typeface="微软雅黑" pitchFamily="34" charset="-122"/>
                <a:ea typeface="微软雅黑" pitchFamily="34" charset="-122"/>
              </a:rPr>
              <a:t>                           Outline</a:t>
            </a:r>
            <a:endParaRPr lang="zh-CN" altLang="en-US" sz="3600" b="1" smtClean="0">
              <a:latin typeface="微软雅黑" pitchFamily="34" charset="-122"/>
              <a:ea typeface="微软雅黑" pitchFamily="34" charset="-122"/>
            </a:endParaRPr>
          </a:p>
        </p:txBody>
      </p:sp>
    </p:spTree>
    <p:custDataLst>
      <p:tags r:id="rId1"/>
    </p:custDataLst>
  </p:cSld>
  <p:clrMapOvr>
    <a:masterClrMapping/>
  </p:clrMapOvr>
  <p:transition advTm="1279">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标题 1"/>
          <p:cNvSpPr>
            <a:spLocks noGrp="1"/>
          </p:cNvSpPr>
          <p:nvPr>
            <p:ph type="title"/>
          </p:nvPr>
        </p:nvSpPr>
        <p:spPr/>
        <p:txBody>
          <a:bodyPr/>
          <a:lstStyle/>
          <a:p>
            <a:endParaRPr lang="zh-CN" altLang="en-US" smtClean="0">
              <a:ea typeface="宋体" pitchFamily="2" charset="-122"/>
            </a:endParaRPr>
          </a:p>
        </p:txBody>
      </p:sp>
      <p:sp>
        <p:nvSpPr>
          <p:cNvPr id="135171" name="内容占位符 2"/>
          <p:cNvSpPr>
            <a:spLocks noGrp="1"/>
          </p:cNvSpPr>
          <p:nvPr>
            <p:ph idx="1"/>
          </p:nvPr>
        </p:nvSpPr>
        <p:spPr/>
        <p:txBody>
          <a:bodyPr/>
          <a:lstStyle/>
          <a:p>
            <a:endParaRPr lang="zh-CN" altLang="en-US" smtClean="0">
              <a:ea typeface="宋体" pitchFamily="2" charset="-122"/>
            </a:endParaRPr>
          </a:p>
        </p:txBody>
      </p:sp>
      <p:pic>
        <p:nvPicPr>
          <p:cNvPr id="135172" name="Picture 2"/>
          <p:cNvPicPr>
            <a:picLocks noChangeAspect="1" noChangeArrowheads="1"/>
          </p:cNvPicPr>
          <p:nvPr/>
        </p:nvPicPr>
        <p:blipFill>
          <a:blip r:embed="rId3"/>
          <a:srcRect/>
          <a:stretch>
            <a:fillRect/>
          </a:stretch>
        </p:blipFill>
        <p:spPr bwMode="auto">
          <a:xfrm>
            <a:off x="-42863" y="0"/>
            <a:ext cx="13009563" cy="7313613"/>
          </a:xfrm>
          <a:prstGeom prst="rect">
            <a:avLst/>
          </a:prstGeom>
          <a:noFill/>
          <a:ln w="9525">
            <a:noFill/>
            <a:miter lim="800000"/>
            <a:headEnd/>
            <a:tailEnd/>
          </a:ln>
        </p:spPr>
      </p:pic>
      <p:sp>
        <p:nvSpPr>
          <p:cNvPr id="135173" name="Slide Number Placeholder 5"/>
          <p:cNvSpPr>
            <a:spLocks noGrp="1"/>
          </p:cNvSpPr>
          <p:nvPr>
            <p:ph type="sldNum" sz="quarter" idx="11"/>
          </p:nvPr>
        </p:nvSpPr>
        <p:spPr>
          <a:noFill/>
        </p:spPr>
        <p:txBody>
          <a:bodyPr/>
          <a:lstStyle/>
          <a:p>
            <a:fld id="{0F6983F2-C509-4A8D-BBCB-DB5F2DD7B30B}" type="slidenum">
              <a:rPr lang="en-US" altLang="en-US" smtClean="0">
                <a:latin typeface="Arial" pitchFamily="34" charset="0"/>
                <a:ea typeface="宋体" pitchFamily="2" charset="-122"/>
              </a:rPr>
              <a:pPr/>
              <a:t>110</a:t>
            </a:fld>
            <a:endParaRPr lang="en-US" altLang="en-US" smtClean="0">
              <a:latin typeface="Arial" pitchFamily="34" charset="0"/>
              <a:ea typeface="宋体" pitchFamily="2" charset="-122"/>
            </a:endParaRPr>
          </a:p>
        </p:txBody>
      </p:sp>
      <p:pic>
        <p:nvPicPr>
          <p:cNvPr id="8" name="Picture 5"/>
          <p:cNvPicPr>
            <a:picLocks noChangeAspect="1" noChangeArrowheads="1"/>
          </p:cNvPicPr>
          <p:nvPr/>
        </p:nvPicPr>
        <p:blipFill>
          <a:blip r:embed="rId4"/>
          <a:srcRect/>
          <a:stretch>
            <a:fillRect/>
          </a:stretch>
        </p:blipFill>
        <p:spPr bwMode="auto">
          <a:xfrm rot="19733810">
            <a:off x="7208838" y="3979863"/>
            <a:ext cx="720725" cy="931862"/>
          </a:xfrm>
          <a:prstGeom prst="rect">
            <a:avLst/>
          </a:prstGeom>
          <a:ln>
            <a:no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5"/>
          <a:srcRect/>
          <a:stretch>
            <a:fillRect/>
          </a:stretch>
        </p:blipFill>
        <p:spPr bwMode="auto">
          <a:xfrm rot="-1860000">
            <a:off x="7208838" y="3979863"/>
            <a:ext cx="720725" cy="931862"/>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9"/>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9"/>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标题 1"/>
          <p:cNvSpPr>
            <a:spLocks noGrp="1"/>
          </p:cNvSpPr>
          <p:nvPr>
            <p:ph type="title"/>
          </p:nvPr>
        </p:nvSpPr>
        <p:spPr/>
        <p:txBody>
          <a:bodyPr/>
          <a:lstStyle/>
          <a:p>
            <a:endParaRPr lang="zh-CN" altLang="en-US" smtClean="0">
              <a:ea typeface="宋体" pitchFamily="2" charset="-122"/>
            </a:endParaRPr>
          </a:p>
        </p:txBody>
      </p:sp>
      <p:sp>
        <p:nvSpPr>
          <p:cNvPr id="136195" name="内容占位符 2"/>
          <p:cNvSpPr>
            <a:spLocks noGrp="1"/>
          </p:cNvSpPr>
          <p:nvPr>
            <p:ph idx="1"/>
          </p:nvPr>
        </p:nvSpPr>
        <p:spPr/>
        <p:txBody>
          <a:bodyPr/>
          <a:lstStyle/>
          <a:p>
            <a:endParaRPr lang="zh-CN" altLang="en-US" smtClean="0">
              <a:ea typeface="宋体" pitchFamily="2" charset="-122"/>
            </a:endParaRPr>
          </a:p>
        </p:txBody>
      </p:sp>
      <p:pic>
        <p:nvPicPr>
          <p:cNvPr id="136196" name="Picture 2"/>
          <p:cNvPicPr>
            <a:picLocks noChangeAspect="1" noChangeArrowheads="1"/>
          </p:cNvPicPr>
          <p:nvPr/>
        </p:nvPicPr>
        <p:blipFill>
          <a:blip r:embed="rId3"/>
          <a:srcRect/>
          <a:stretch>
            <a:fillRect/>
          </a:stretch>
        </p:blipFill>
        <p:spPr bwMode="auto">
          <a:xfrm>
            <a:off x="-84138" y="0"/>
            <a:ext cx="13009563" cy="7313613"/>
          </a:xfrm>
          <a:prstGeom prst="rect">
            <a:avLst/>
          </a:prstGeom>
          <a:noFill/>
          <a:ln w="9525">
            <a:noFill/>
            <a:miter lim="800000"/>
            <a:headEnd/>
            <a:tailEnd/>
          </a:ln>
        </p:spPr>
      </p:pic>
      <p:sp>
        <p:nvSpPr>
          <p:cNvPr id="136197" name="圆角矩形 4"/>
          <p:cNvSpPr>
            <a:spLocks noChangeArrowheads="1"/>
          </p:cNvSpPr>
          <p:nvPr/>
        </p:nvSpPr>
        <p:spPr bwMode="auto">
          <a:xfrm>
            <a:off x="3714750" y="6215063"/>
            <a:ext cx="571500" cy="285750"/>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36198" name="Slide Number Placeholder 5"/>
          <p:cNvSpPr>
            <a:spLocks noGrp="1"/>
          </p:cNvSpPr>
          <p:nvPr>
            <p:ph type="sldNum" sz="quarter" idx="11"/>
          </p:nvPr>
        </p:nvSpPr>
        <p:spPr>
          <a:noFill/>
        </p:spPr>
        <p:txBody>
          <a:bodyPr/>
          <a:lstStyle/>
          <a:p>
            <a:fld id="{030B69D8-5B27-42CF-8C57-60FB8F5F9439}" type="slidenum">
              <a:rPr lang="en-US" altLang="en-US" smtClean="0">
                <a:latin typeface="Arial" pitchFamily="34" charset="0"/>
                <a:ea typeface="宋体" pitchFamily="2" charset="-122"/>
              </a:rPr>
              <a:pPr/>
              <a:t>111</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标题 1"/>
          <p:cNvSpPr>
            <a:spLocks noGrp="1"/>
          </p:cNvSpPr>
          <p:nvPr>
            <p:ph type="title"/>
          </p:nvPr>
        </p:nvSpPr>
        <p:spPr/>
        <p:txBody>
          <a:bodyPr/>
          <a:lstStyle/>
          <a:p>
            <a:endParaRPr lang="zh-CN" altLang="en-US" smtClean="0">
              <a:ea typeface="宋体" pitchFamily="2" charset="-122"/>
            </a:endParaRPr>
          </a:p>
        </p:txBody>
      </p:sp>
      <p:sp>
        <p:nvSpPr>
          <p:cNvPr id="137219" name="内容占位符 2"/>
          <p:cNvSpPr>
            <a:spLocks noGrp="1"/>
          </p:cNvSpPr>
          <p:nvPr>
            <p:ph idx="1"/>
          </p:nvPr>
        </p:nvSpPr>
        <p:spPr/>
        <p:txBody>
          <a:bodyPr/>
          <a:lstStyle/>
          <a:p>
            <a:endParaRPr lang="zh-CN" altLang="en-US" smtClean="0">
              <a:ea typeface="宋体" pitchFamily="2" charset="-122"/>
            </a:endParaRPr>
          </a:p>
        </p:txBody>
      </p:sp>
      <p:pic>
        <p:nvPicPr>
          <p:cNvPr id="137220" name="Picture 2"/>
          <p:cNvPicPr>
            <a:picLocks noChangeAspect="1" noChangeArrowheads="1"/>
          </p:cNvPicPr>
          <p:nvPr/>
        </p:nvPicPr>
        <p:blipFill>
          <a:blip r:embed="rId3"/>
          <a:srcRect/>
          <a:stretch>
            <a:fillRect/>
          </a:stretch>
        </p:blipFill>
        <p:spPr bwMode="auto">
          <a:xfrm>
            <a:off x="0" y="0"/>
            <a:ext cx="13009563" cy="7313613"/>
          </a:xfrm>
          <a:prstGeom prst="rect">
            <a:avLst/>
          </a:prstGeom>
          <a:noFill/>
          <a:ln w="9525">
            <a:noFill/>
            <a:miter lim="800000"/>
            <a:headEnd/>
            <a:tailEnd/>
          </a:ln>
        </p:spPr>
      </p:pic>
      <p:sp>
        <p:nvSpPr>
          <p:cNvPr id="5" name="矩形 4"/>
          <p:cNvSpPr/>
          <p:nvPr/>
        </p:nvSpPr>
        <p:spPr>
          <a:xfrm>
            <a:off x="1979613" y="2181225"/>
            <a:ext cx="5265737" cy="22367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7222" name="Slide Number Placeholder 5"/>
          <p:cNvSpPr>
            <a:spLocks noGrp="1"/>
          </p:cNvSpPr>
          <p:nvPr>
            <p:ph type="sldNum" sz="quarter" idx="11"/>
          </p:nvPr>
        </p:nvSpPr>
        <p:spPr>
          <a:noFill/>
        </p:spPr>
        <p:txBody>
          <a:bodyPr/>
          <a:lstStyle/>
          <a:p>
            <a:fld id="{C806DEEF-8FB7-4E00-B711-486958346A7A}" type="slidenum">
              <a:rPr lang="en-US" altLang="en-US" smtClean="0">
                <a:latin typeface="Arial" pitchFamily="34" charset="0"/>
                <a:ea typeface="宋体" pitchFamily="2" charset="-122"/>
              </a:rPr>
              <a:pPr/>
              <a:t>112</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标题 1"/>
          <p:cNvSpPr>
            <a:spLocks noGrp="1"/>
          </p:cNvSpPr>
          <p:nvPr>
            <p:ph type="title"/>
          </p:nvPr>
        </p:nvSpPr>
        <p:spPr/>
        <p:txBody>
          <a:bodyPr/>
          <a:lstStyle/>
          <a:p>
            <a:endParaRPr lang="zh-CN" altLang="en-US" smtClean="0">
              <a:ea typeface="宋体" pitchFamily="2" charset="-122"/>
            </a:endParaRPr>
          </a:p>
        </p:txBody>
      </p:sp>
      <p:sp>
        <p:nvSpPr>
          <p:cNvPr id="138243" name="内容占位符 2"/>
          <p:cNvSpPr>
            <a:spLocks noGrp="1"/>
          </p:cNvSpPr>
          <p:nvPr>
            <p:ph idx="1"/>
          </p:nvPr>
        </p:nvSpPr>
        <p:spPr/>
        <p:txBody>
          <a:bodyPr/>
          <a:lstStyle/>
          <a:p>
            <a:endParaRPr lang="zh-CN" altLang="en-US" smtClean="0">
              <a:ea typeface="宋体" pitchFamily="2" charset="-122"/>
            </a:endParaRPr>
          </a:p>
        </p:txBody>
      </p:sp>
      <p:grpSp>
        <p:nvGrpSpPr>
          <p:cNvPr id="138244" name="组合 17"/>
          <p:cNvGrpSpPr>
            <a:grpSpLocks/>
          </p:cNvGrpSpPr>
          <p:nvPr/>
        </p:nvGrpSpPr>
        <p:grpSpPr bwMode="auto">
          <a:xfrm>
            <a:off x="0" y="0"/>
            <a:ext cx="13009563" cy="7313613"/>
            <a:chOff x="0" y="0"/>
            <a:chExt cx="13009563" cy="7313613"/>
          </a:xfrm>
        </p:grpSpPr>
        <p:pic>
          <p:nvPicPr>
            <p:cNvPr id="138247" name="Picture 2"/>
            <p:cNvPicPr>
              <a:picLocks noChangeAspect="1" noChangeArrowheads="1"/>
            </p:cNvPicPr>
            <p:nvPr/>
          </p:nvPicPr>
          <p:blipFill>
            <a:blip r:embed="rId3"/>
            <a:srcRect/>
            <a:stretch>
              <a:fillRect/>
            </a:stretch>
          </p:blipFill>
          <p:spPr bwMode="auto">
            <a:xfrm>
              <a:off x="0" y="0"/>
              <a:ext cx="13009563" cy="7313613"/>
            </a:xfrm>
            <a:prstGeom prst="rect">
              <a:avLst/>
            </a:prstGeom>
            <a:noFill/>
            <a:ln w="9525">
              <a:noFill/>
              <a:miter lim="800000"/>
              <a:headEnd/>
              <a:tailEnd/>
            </a:ln>
          </p:spPr>
        </p:pic>
        <p:grpSp>
          <p:nvGrpSpPr>
            <p:cNvPr id="138248" name="组合 4"/>
            <p:cNvGrpSpPr>
              <a:grpSpLocks/>
            </p:cNvGrpSpPr>
            <p:nvPr/>
          </p:nvGrpSpPr>
          <p:grpSpPr bwMode="auto">
            <a:xfrm>
              <a:off x="0" y="275767"/>
              <a:ext cx="6330441" cy="1342017"/>
              <a:chOff x="252213" y="1035424"/>
              <a:chExt cx="4539423" cy="1021976"/>
            </a:xfrm>
          </p:grpSpPr>
          <p:cxnSp>
            <p:nvCxnSpPr>
              <p:cNvPr id="6" name="直接连接符 5"/>
              <p:cNvCxnSpPr/>
              <p:nvPr/>
            </p:nvCxnSpPr>
            <p:spPr>
              <a:xfrm>
                <a:off x="3227891" y="1049071"/>
                <a:ext cx="807099" cy="1329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52213" y="2024667"/>
                <a:ext cx="4521574" cy="3264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773787" y="1255796"/>
                <a:ext cx="4553" cy="7749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52213" y="1265467"/>
                <a:ext cx="0" cy="74952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980349" y="1250960"/>
                <a:ext cx="811652" cy="1813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flipV="1">
                <a:off x="3994010" y="1035773"/>
                <a:ext cx="13660" cy="20188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232445" y="1053907"/>
                <a:ext cx="12522" cy="20188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cxnSp>
        <p:nvCxnSpPr>
          <p:cNvPr id="16" name="直接连接符 15"/>
          <p:cNvCxnSpPr/>
          <p:nvPr/>
        </p:nvCxnSpPr>
        <p:spPr>
          <a:xfrm>
            <a:off x="0" y="542925"/>
            <a:ext cx="4219575" cy="635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38246" name="Slide Number Placeholder 14"/>
          <p:cNvSpPr>
            <a:spLocks noGrp="1"/>
          </p:cNvSpPr>
          <p:nvPr>
            <p:ph type="sldNum" sz="quarter" idx="11"/>
          </p:nvPr>
        </p:nvSpPr>
        <p:spPr>
          <a:noFill/>
        </p:spPr>
        <p:txBody>
          <a:bodyPr/>
          <a:lstStyle/>
          <a:p>
            <a:fld id="{042FFE26-B222-44F5-94B7-A758BB36F47D}" type="slidenum">
              <a:rPr lang="en-US" altLang="en-US" smtClean="0">
                <a:latin typeface="Arial" pitchFamily="34" charset="0"/>
                <a:ea typeface="宋体" pitchFamily="2" charset="-122"/>
              </a:rPr>
              <a:pPr/>
              <a:t>113</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标题 1"/>
          <p:cNvSpPr>
            <a:spLocks noGrp="1"/>
          </p:cNvSpPr>
          <p:nvPr>
            <p:ph type="title"/>
          </p:nvPr>
        </p:nvSpPr>
        <p:spPr/>
        <p:txBody>
          <a:bodyPr/>
          <a:lstStyle/>
          <a:p>
            <a:endParaRPr lang="zh-CN" altLang="en-US" smtClean="0">
              <a:ea typeface="宋体" pitchFamily="2" charset="-122"/>
            </a:endParaRPr>
          </a:p>
        </p:txBody>
      </p:sp>
      <p:sp>
        <p:nvSpPr>
          <p:cNvPr id="139267" name="内容占位符 2"/>
          <p:cNvSpPr>
            <a:spLocks noGrp="1"/>
          </p:cNvSpPr>
          <p:nvPr>
            <p:ph idx="1"/>
          </p:nvPr>
        </p:nvSpPr>
        <p:spPr/>
        <p:txBody>
          <a:bodyPr/>
          <a:lstStyle/>
          <a:p>
            <a:endParaRPr lang="zh-CN" altLang="en-US" smtClean="0">
              <a:ea typeface="宋体" pitchFamily="2" charset="-122"/>
            </a:endParaRPr>
          </a:p>
        </p:txBody>
      </p:sp>
      <p:pic>
        <p:nvPicPr>
          <p:cNvPr id="139268" name="Picture 3"/>
          <p:cNvPicPr>
            <a:picLocks noChangeAspect="1" noChangeArrowheads="1"/>
          </p:cNvPicPr>
          <p:nvPr/>
        </p:nvPicPr>
        <p:blipFill>
          <a:blip r:embed="rId3"/>
          <a:srcRect/>
          <a:stretch>
            <a:fillRect/>
          </a:stretch>
        </p:blipFill>
        <p:spPr bwMode="auto">
          <a:xfrm>
            <a:off x="0" y="0"/>
            <a:ext cx="13009563" cy="7313613"/>
          </a:xfrm>
          <a:prstGeom prst="rect">
            <a:avLst/>
          </a:prstGeom>
          <a:noFill/>
          <a:ln w="9525">
            <a:noFill/>
            <a:miter lim="800000"/>
            <a:headEnd/>
            <a:tailEnd/>
          </a:ln>
        </p:spPr>
      </p:pic>
      <p:sp>
        <p:nvSpPr>
          <p:cNvPr id="139269" name="Slide Number Placeholder 4"/>
          <p:cNvSpPr>
            <a:spLocks noGrp="1"/>
          </p:cNvSpPr>
          <p:nvPr>
            <p:ph type="sldNum" sz="quarter" idx="11"/>
          </p:nvPr>
        </p:nvSpPr>
        <p:spPr>
          <a:noFill/>
        </p:spPr>
        <p:txBody>
          <a:bodyPr/>
          <a:lstStyle/>
          <a:p>
            <a:fld id="{7538ED1E-6CE5-429D-9D86-F670C9AE23C0}" type="slidenum">
              <a:rPr lang="en-US" altLang="en-US" smtClean="0">
                <a:latin typeface="Arial" pitchFamily="34" charset="0"/>
                <a:ea typeface="宋体" pitchFamily="2" charset="-122"/>
              </a:rPr>
              <a:pPr/>
              <a:t>114</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标题 1"/>
          <p:cNvSpPr>
            <a:spLocks noGrp="1"/>
          </p:cNvSpPr>
          <p:nvPr>
            <p:ph type="title"/>
          </p:nvPr>
        </p:nvSpPr>
        <p:spPr>
          <a:xfrm>
            <a:off x="903288" y="317500"/>
            <a:ext cx="7369175" cy="836613"/>
          </a:xfrm>
        </p:spPr>
        <p:txBody>
          <a:bodyPr/>
          <a:lstStyle/>
          <a:p>
            <a:r>
              <a:rPr lang="zh-CN" altLang="en-US" smtClean="0">
                <a:latin typeface="微软雅黑" pitchFamily="34" charset="-122"/>
                <a:ea typeface="微软雅黑" pitchFamily="34" charset="-122"/>
              </a:rPr>
              <a:t>如何统一做格式化处理？</a:t>
            </a:r>
          </a:p>
        </p:txBody>
      </p:sp>
      <p:sp>
        <p:nvSpPr>
          <p:cNvPr id="140291" name="内容占位符 2"/>
          <p:cNvSpPr>
            <a:spLocks noGrp="1"/>
          </p:cNvSpPr>
          <p:nvPr>
            <p:ph idx="1"/>
          </p:nvPr>
        </p:nvSpPr>
        <p:spPr/>
        <p:txBody>
          <a:bodyPr/>
          <a:lstStyle/>
          <a:p>
            <a:endParaRPr lang="zh-CN" altLang="en-US" smtClean="0">
              <a:ea typeface="宋体" pitchFamily="2" charset="-122"/>
            </a:endParaRPr>
          </a:p>
        </p:txBody>
      </p:sp>
      <p:pic>
        <p:nvPicPr>
          <p:cNvPr id="140292" name="Picture 3"/>
          <p:cNvPicPr>
            <a:picLocks noChangeAspect="1" noChangeArrowheads="1"/>
          </p:cNvPicPr>
          <p:nvPr/>
        </p:nvPicPr>
        <p:blipFill>
          <a:blip r:embed="rId3"/>
          <a:srcRect/>
          <a:stretch>
            <a:fillRect/>
          </a:stretch>
        </p:blipFill>
        <p:spPr bwMode="auto">
          <a:xfrm>
            <a:off x="-723900" y="1509713"/>
            <a:ext cx="13009563" cy="7313612"/>
          </a:xfrm>
          <a:prstGeom prst="rect">
            <a:avLst/>
          </a:prstGeom>
          <a:noFill/>
          <a:ln w="9525">
            <a:noFill/>
            <a:miter lim="800000"/>
            <a:headEnd/>
            <a:tailEnd/>
          </a:ln>
        </p:spPr>
      </p:pic>
      <p:grpSp>
        <p:nvGrpSpPr>
          <p:cNvPr id="2" name="Group 8"/>
          <p:cNvGrpSpPr>
            <a:grpSpLocks/>
          </p:cNvGrpSpPr>
          <p:nvPr/>
        </p:nvGrpSpPr>
        <p:grpSpPr bwMode="auto">
          <a:xfrm>
            <a:off x="5786438" y="39688"/>
            <a:ext cx="3357562" cy="6818312"/>
            <a:chOff x="6605517" y="1741085"/>
            <a:chExt cx="3357349" cy="6817557"/>
          </a:xfrm>
        </p:grpSpPr>
        <p:grpSp>
          <p:nvGrpSpPr>
            <p:cNvPr id="140295" name="Group 6"/>
            <p:cNvGrpSpPr>
              <a:grpSpLocks/>
            </p:cNvGrpSpPr>
            <p:nvPr/>
          </p:nvGrpSpPr>
          <p:grpSpPr bwMode="auto">
            <a:xfrm>
              <a:off x="6605517" y="1944805"/>
              <a:ext cx="3357349" cy="6613837"/>
              <a:chOff x="6605517" y="1944805"/>
              <a:chExt cx="3357349" cy="6613837"/>
            </a:xfrm>
          </p:grpSpPr>
          <p:pic>
            <p:nvPicPr>
              <p:cNvPr id="140297" name="Picture 2"/>
              <p:cNvPicPr>
                <a:picLocks noChangeAspect="1" noChangeArrowheads="1"/>
              </p:cNvPicPr>
              <p:nvPr/>
            </p:nvPicPr>
            <p:blipFill>
              <a:blip r:embed="rId4"/>
              <a:srcRect/>
              <a:stretch>
                <a:fillRect/>
              </a:stretch>
            </p:blipFill>
            <p:spPr bwMode="auto">
              <a:xfrm>
                <a:off x="6605517" y="1944805"/>
                <a:ext cx="3343701" cy="6613837"/>
              </a:xfrm>
              <a:prstGeom prst="rect">
                <a:avLst/>
              </a:prstGeom>
              <a:noFill/>
              <a:ln w="9525">
                <a:noFill/>
                <a:miter lim="800000"/>
                <a:headEnd/>
                <a:tailEnd/>
              </a:ln>
            </p:spPr>
          </p:pic>
          <p:sp>
            <p:nvSpPr>
              <p:cNvPr id="6" name="矩形 4"/>
              <p:cNvSpPr/>
              <p:nvPr/>
            </p:nvSpPr>
            <p:spPr>
              <a:xfrm>
                <a:off x="6646789" y="1987119"/>
                <a:ext cx="3316077" cy="657152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140296" name="Picture 3"/>
            <p:cNvPicPr>
              <a:picLocks noChangeAspect="1" noChangeArrowheads="1"/>
            </p:cNvPicPr>
            <p:nvPr/>
          </p:nvPicPr>
          <p:blipFill>
            <a:blip r:embed="rId5"/>
            <a:srcRect/>
            <a:stretch>
              <a:fillRect/>
            </a:stretch>
          </p:blipFill>
          <p:spPr bwMode="auto">
            <a:xfrm>
              <a:off x="7477693" y="1741085"/>
              <a:ext cx="1885950" cy="209550"/>
            </a:xfrm>
            <a:prstGeom prst="rect">
              <a:avLst/>
            </a:prstGeom>
            <a:noFill/>
            <a:ln w="9525">
              <a:noFill/>
              <a:miter lim="800000"/>
              <a:headEnd/>
              <a:tailEnd/>
            </a:ln>
          </p:spPr>
        </p:pic>
      </p:grpSp>
      <p:sp>
        <p:nvSpPr>
          <p:cNvPr id="140294" name="Slide Number Placeholder 9"/>
          <p:cNvSpPr>
            <a:spLocks noGrp="1"/>
          </p:cNvSpPr>
          <p:nvPr>
            <p:ph type="sldNum" sz="quarter" idx="11"/>
          </p:nvPr>
        </p:nvSpPr>
        <p:spPr>
          <a:noFill/>
        </p:spPr>
        <p:txBody>
          <a:bodyPr/>
          <a:lstStyle/>
          <a:p>
            <a:fld id="{429A0433-AC24-4DD8-B7D4-581FDE0934F7}" type="slidenum">
              <a:rPr lang="en-US" altLang="en-US" smtClean="0">
                <a:latin typeface="Arial" pitchFamily="34" charset="0"/>
                <a:ea typeface="宋体" pitchFamily="2" charset="-122"/>
              </a:rPr>
              <a:pPr/>
              <a:t>115</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title"/>
          </p:nvPr>
        </p:nvSpPr>
        <p:spPr>
          <a:xfrm>
            <a:off x="769938" y="504825"/>
            <a:ext cx="8915400" cy="836613"/>
          </a:xfrm>
        </p:spPr>
        <p:txBody>
          <a:bodyPr/>
          <a:lstStyle/>
          <a:p>
            <a:r>
              <a:rPr lang="en-US" altLang="zh-CN" smtClean="0">
                <a:latin typeface="微软雅黑" pitchFamily="34" charset="-122"/>
                <a:ea typeface="微软雅黑" pitchFamily="34" charset="-122"/>
              </a:rPr>
              <a:t>Endnote</a:t>
            </a:r>
            <a:r>
              <a:rPr lang="en-US" altLang="zh-CN" baseline="30000" smtClean="0">
                <a:latin typeface="微软雅黑" pitchFamily="34" charset="-122"/>
                <a:ea typeface="微软雅黑" pitchFamily="34" charset="-122"/>
              </a:rPr>
              <a:t>® </a:t>
            </a:r>
            <a:r>
              <a:rPr lang="en-US" altLang="zh-CN" smtClean="0">
                <a:latin typeface="微软雅黑" pitchFamily="34" charset="-122"/>
                <a:ea typeface="微软雅黑" pitchFamily="34" charset="-122"/>
              </a:rPr>
              <a:t>online – </a:t>
            </a:r>
            <a:r>
              <a:rPr lang="zh-CN" altLang="en-US" smtClean="0">
                <a:latin typeface="微软雅黑" pitchFamily="34" charset="-122"/>
                <a:ea typeface="微软雅黑" pitchFamily="34" charset="-122"/>
              </a:rPr>
              <a:t>文献的管理和写作工具</a:t>
            </a:r>
          </a:p>
        </p:txBody>
      </p:sp>
      <p:sp>
        <p:nvSpPr>
          <p:cNvPr id="141315" name="灯片编号占位符 4"/>
          <p:cNvSpPr>
            <a:spLocks noGrp="1"/>
          </p:cNvSpPr>
          <p:nvPr>
            <p:ph type="sldNum" sz="quarter" idx="11"/>
          </p:nvPr>
        </p:nvSpPr>
        <p:spPr>
          <a:noFill/>
        </p:spPr>
        <p:txBody>
          <a:bodyPr/>
          <a:lstStyle/>
          <a:p>
            <a:fld id="{2E73DEA4-218C-4213-9D53-8F9FF77C25FC}" type="slidenum">
              <a:rPr lang="en-US" altLang="en-US" smtClean="0">
                <a:latin typeface="Arial" pitchFamily="34" charset="0"/>
                <a:ea typeface="宋体" pitchFamily="2" charset="-122"/>
              </a:rPr>
              <a:pPr/>
              <a:t>116</a:t>
            </a:fld>
            <a:endParaRPr lang="en-US" altLang="en-US" smtClean="0">
              <a:latin typeface="Arial" pitchFamily="34" charset="0"/>
              <a:ea typeface="宋体" pitchFamily="2" charset="-122"/>
            </a:endParaRPr>
          </a:p>
        </p:txBody>
      </p:sp>
      <p:sp>
        <p:nvSpPr>
          <p:cNvPr id="141316" name="内容占位符 5"/>
          <p:cNvSpPr txBox="1">
            <a:spLocks/>
          </p:cNvSpPr>
          <p:nvPr/>
        </p:nvSpPr>
        <p:spPr bwMode="auto">
          <a:xfrm>
            <a:off x="971550" y="1628775"/>
            <a:ext cx="7369175" cy="4570413"/>
          </a:xfrm>
          <a:prstGeom prst="rect">
            <a:avLst/>
          </a:prstGeom>
          <a:noFill/>
          <a:ln w="9525">
            <a:noFill/>
            <a:miter lim="800000"/>
            <a:headEnd/>
            <a:tailEnd/>
          </a:ln>
        </p:spPr>
        <p:txBody>
          <a:bodyPr lIns="0" tIns="0" rIns="182880" bIns="0"/>
          <a:lstStyle/>
          <a:p>
            <a:pPr marL="228600" indent="-228600">
              <a:spcBef>
                <a:spcPct val="50000"/>
              </a:spcBef>
              <a:buClr>
                <a:schemeClr val="tx2"/>
              </a:buClr>
              <a:buFontTx/>
              <a:buChar char="•"/>
            </a:pPr>
            <a:r>
              <a:rPr lang="zh-CN" altLang="en-US" sz="2400">
                <a:latin typeface="微软雅黑" pitchFamily="34" charset="-122"/>
                <a:ea typeface="微软雅黑" pitchFamily="34" charset="-122"/>
              </a:rPr>
              <a:t> 与</a:t>
            </a:r>
            <a:r>
              <a:rPr lang="en-US" altLang="zh-CN" sz="2400">
                <a:latin typeface="微软雅黑" pitchFamily="34" charset="-122"/>
                <a:ea typeface="微软雅黑" pitchFamily="34" charset="-122"/>
              </a:rPr>
              <a:t>Microsoft Word</a:t>
            </a:r>
            <a:r>
              <a:rPr lang="zh-CN" altLang="en-US" sz="2400">
                <a:latin typeface="微软雅黑" pitchFamily="34" charset="-122"/>
                <a:ea typeface="微软雅黑" pitchFamily="34" charset="-122"/>
              </a:rPr>
              <a:t>自动连接</a:t>
            </a:r>
            <a:r>
              <a:rPr lang="en-US" altLang="zh-CN" sz="2400">
                <a:latin typeface="微软雅黑" pitchFamily="34" charset="-122"/>
                <a:ea typeface="微软雅黑" pitchFamily="34" charset="-122"/>
              </a:rPr>
              <a:t>, </a:t>
            </a:r>
            <a:r>
              <a:rPr lang="zh-CN" altLang="en-US" sz="2400">
                <a:solidFill>
                  <a:srgbClr val="FF0000"/>
                </a:solidFill>
                <a:latin typeface="微软雅黑" pitchFamily="34" charset="-122"/>
                <a:ea typeface="微软雅黑" pitchFamily="34" charset="-122"/>
              </a:rPr>
              <a:t>边写作边引用</a:t>
            </a:r>
          </a:p>
          <a:p>
            <a:pPr marL="628650" lvl="1" indent="-285750">
              <a:spcBef>
                <a:spcPct val="30000"/>
              </a:spcBef>
              <a:buClr>
                <a:schemeClr val="tx2"/>
              </a:buClr>
              <a:buFont typeface="Arial" pitchFamily="34" charset="0"/>
              <a:buChar char="–"/>
            </a:pPr>
            <a:r>
              <a:rPr lang="zh-CN" altLang="en-US" sz="2000">
                <a:latin typeface="微软雅黑" pitchFamily="34" charset="-122"/>
                <a:ea typeface="微软雅黑" pitchFamily="34" charset="-122"/>
              </a:rPr>
              <a:t> </a:t>
            </a:r>
            <a:r>
              <a:rPr lang="zh-CN" altLang="en-US" sz="2000">
                <a:solidFill>
                  <a:srgbClr val="FF0000"/>
                </a:solidFill>
                <a:latin typeface="微软雅黑" pitchFamily="34" charset="-122"/>
                <a:ea typeface="微软雅黑" pitchFamily="34" charset="-122"/>
              </a:rPr>
              <a:t>自动生成</a:t>
            </a:r>
            <a:r>
              <a:rPr lang="zh-CN" altLang="en-US" sz="2000">
                <a:latin typeface="微软雅黑" pitchFamily="34" charset="-122"/>
                <a:ea typeface="微软雅黑" pitchFamily="34" charset="-122"/>
              </a:rPr>
              <a:t>文中和文后参考文献</a:t>
            </a:r>
          </a:p>
          <a:p>
            <a:pPr marL="628650" lvl="1" indent="-285750">
              <a:spcBef>
                <a:spcPct val="30000"/>
              </a:spcBef>
              <a:buClr>
                <a:schemeClr val="tx2"/>
              </a:buClr>
              <a:buFont typeface="Arial" pitchFamily="34" charset="0"/>
              <a:buChar char="–"/>
            </a:pPr>
            <a:r>
              <a:rPr lang="zh-CN" altLang="en-US" sz="2000">
                <a:latin typeface="微软雅黑" pitchFamily="34" charset="-122"/>
                <a:ea typeface="微软雅黑" pitchFamily="34" charset="-122"/>
              </a:rPr>
              <a:t> 提供</a:t>
            </a:r>
            <a:r>
              <a:rPr lang="en-US" altLang="zh-CN" sz="2000">
                <a:solidFill>
                  <a:srgbClr val="FF0000"/>
                </a:solidFill>
                <a:latin typeface="微软雅黑" pitchFamily="34" charset="-122"/>
                <a:ea typeface="微软雅黑" pitchFamily="34" charset="-122"/>
              </a:rPr>
              <a:t>3300</a:t>
            </a:r>
            <a:r>
              <a:rPr lang="zh-CN" altLang="en-US" sz="2000">
                <a:solidFill>
                  <a:srgbClr val="FF0000"/>
                </a:solidFill>
                <a:latin typeface="微软雅黑" pitchFamily="34" charset="-122"/>
                <a:ea typeface="微软雅黑" pitchFamily="34" charset="-122"/>
              </a:rPr>
              <a:t>多种期刊</a:t>
            </a:r>
            <a:r>
              <a:rPr lang="zh-CN" altLang="en-US" sz="2000">
                <a:latin typeface="微软雅黑" pitchFamily="34" charset="-122"/>
                <a:ea typeface="微软雅黑" pitchFamily="34" charset="-122"/>
              </a:rPr>
              <a:t>的参考文献格式</a:t>
            </a:r>
          </a:p>
          <a:p>
            <a:pPr marL="228600" indent="-228600">
              <a:spcBef>
                <a:spcPct val="50000"/>
              </a:spcBef>
              <a:buClr>
                <a:schemeClr val="tx2"/>
              </a:buClr>
              <a:buFontTx/>
              <a:buChar char="•"/>
            </a:pPr>
            <a:r>
              <a:rPr lang="zh-CN" altLang="en-US" sz="2400">
                <a:latin typeface="微软雅黑" pitchFamily="34" charset="-122"/>
                <a:ea typeface="微软雅黑" pitchFamily="34" charset="-122"/>
              </a:rPr>
              <a:t>提高写作效率</a:t>
            </a:r>
            <a:r>
              <a:rPr lang="en-US" altLang="zh-CN" sz="2400">
                <a:latin typeface="微软雅黑" pitchFamily="34" charset="-122"/>
                <a:ea typeface="微软雅黑" pitchFamily="34" charset="-122"/>
              </a:rPr>
              <a:t>:</a:t>
            </a:r>
          </a:p>
          <a:p>
            <a:pPr marL="628650" lvl="1" indent="-285750">
              <a:spcBef>
                <a:spcPct val="30000"/>
              </a:spcBef>
              <a:buClr>
                <a:schemeClr val="tx2"/>
              </a:buClr>
              <a:buFont typeface="Arial" pitchFamily="34" charset="0"/>
              <a:buChar char="–"/>
            </a:pPr>
            <a:r>
              <a:rPr lang="zh-CN" altLang="en-US" sz="2000">
                <a:latin typeface="微软雅黑" pitchFamily="34" charset="-122"/>
                <a:ea typeface="微软雅黑" pitchFamily="34" charset="-122"/>
              </a:rPr>
              <a:t>按拟投稿期刊的格式要求自动生成参考文献</a:t>
            </a:r>
            <a:r>
              <a:rPr lang="en-US" altLang="zh-CN" sz="2000">
                <a:latin typeface="微软雅黑" pitchFamily="34" charset="-122"/>
                <a:ea typeface="微软雅黑" pitchFamily="34" charset="-122"/>
              </a:rPr>
              <a:t>, </a:t>
            </a:r>
            <a:r>
              <a:rPr lang="zh-CN" altLang="en-US" sz="2000">
                <a:latin typeface="微软雅黑" pitchFamily="34" charset="-122"/>
                <a:ea typeface="微软雅黑" pitchFamily="34" charset="-122"/>
              </a:rPr>
              <a:t>节约了大量的时间和精力</a:t>
            </a:r>
          </a:p>
          <a:p>
            <a:pPr marL="628650" lvl="1" indent="-285750">
              <a:spcBef>
                <a:spcPct val="30000"/>
              </a:spcBef>
              <a:buClr>
                <a:schemeClr val="tx2"/>
              </a:buClr>
              <a:buFont typeface="Arial" pitchFamily="34" charset="0"/>
              <a:buChar char="–"/>
            </a:pPr>
            <a:r>
              <a:rPr lang="zh-CN" altLang="en-US" sz="2000">
                <a:latin typeface="微软雅黑" pitchFamily="34" charset="-122"/>
                <a:ea typeface="微软雅黑" pitchFamily="34" charset="-122"/>
              </a:rPr>
              <a:t>对文章中的引用进行</a:t>
            </a:r>
            <a:r>
              <a:rPr lang="zh-CN" altLang="en-US" sz="2000">
                <a:solidFill>
                  <a:srgbClr val="FF0000"/>
                </a:solidFill>
                <a:latin typeface="微软雅黑" pitchFamily="34" charset="-122"/>
                <a:ea typeface="微软雅黑" pitchFamily="34" charset="-122"/>
              </a:rPr>
              <a:t>增、删、改</a:t>
            </a:r>
            <a:r>
              <a:rPr lang="zh-CN" altLang="en-US" sz="2000">
                <a:latin typeface="微软雅黑" pitchFamily="34" charset="-122"/>
                <a:ea typeface="微软雅黑" pitchFamily="34" charset="-122"/>
              </a:rPr>
              <a:t>以及位置调整都会</a:t>
            </a:r>
            <a:r>
              <a:rPr lang="zh-CN" altLang="en-US" sz="2000">
                <a:solidFill>
                  <a:srgbClr val="FF0000"/>
                </a:solidFill>
                <a:latin typeface="微软雅黑" pitchFamily="34" charset="-122"/>
                <a:ea typeface="微软雅黑" pitchFamily="34" charset="-122"/>
              </a:rPr>
              <a:t>自动重新排好序</a:t>
            </a:r>
          </a:p>
          <a:p>
            <a:pPr marL="628650" lvl="1" indent="-285750">
              <a:spcBef>
                <a:spcPct val="30000"/>
              </a:spcBef>
              <a:buClr>
                <a:schemeClr val="tx2"/>
              </a:buClr>
              <a:buFont typeface="Arial" pitchFamily="34" charset="0"/>
              <a:buChar char="–"/>
            </a:pPr>
            <a:r>
              <a:rPr lang="zh-CN" altLang="en-US" sz="2000">
                <a:latin typeface="微软雅黑" pitchFamily="34" charset="-122"/>
                <a:ea typeface="微软雅黑" pitchFamily="34" charset="-122"/>
              </a:rPr>
              <a:t>修改退稿</a:t>
            </a:r>
            <a:r>
              <a:rPr lang="en-US" altLang="zh-CN" sz="2000">
                <a:latin typeface="微软雅黑" pitchFamily="34" charset="-122"/>
                <a:ea typeface="微软雅黑" pitchFamily="34" charset="-122"/>
              </a:rPr>
              <a:t>, </a:t>
            </a:r>
            <a:r>
              <a:rPr lang="zh-CN" altLang="en-US" sz="2000">
                <a:latin typeface="微软雅黑" pitchFamily="34" charset="-122"/>
                <a:ea typeface="微软雅黑" pitchFamily="34" charset="-122"/>
              </a:rPr>
              <a:t>准备另投它刊时</a:t>
            </a:r>
            <a:r>
              <a:rPr lang="en-US" altLang="zh-CN" sz="2000">
                <a:latin typeface="微软雅黑" pitchFamily="34" charset="-122"/>
                <a:ea typeface="微软雅黑" pitchFamily="34" charset="-122"/>
              </a:rPr>
              <a:t>, </a:t>
            </a:r>
            <a:r>
              <a:rPr lang="zh-CN" altLang="en-US" sz="2000">
                <a:solidFill>
                  <a:srgbClr val="FF0000"/>
                </a:solidFill>
                <a:latin typeface="微软雅黑" pitchFamily="34" charset="-122"/>
                <a:ea typeface="微软雅黑" pitchFamily="34" charset="-122"/>
              </a:rPr>
              <a:t>瞬间调整参考文献格式</a:t>
            </a:r>
          </a:p>
          <a:p>
            <a:pPr marL="228600" indent="-228600">
              <a:spcBef>
                <a:spcPct val="50000"/>
              </a:spcBef>
              <a:buClr>
                <a:schemeClr val="tx2"/>
              </a:buClr>
              <a:buFontTx/>
              <a:buChar char="•"/>
            </a:pPr>
            <a:endParaRPr lang="zh-CN" altLang="en-US" sz="2400">
              <a:ea typeface="黑体" pitchFamily="49" charset="-122"/>
            </a:endParaRPr>
          </a:p>
        </p:txBody>
      </p:sp>
    </p:spTree>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0"/>
          <p:cNvSpPr>
            <a:spLocks noChangeArrowheads="1"/>
          </p:cNvSpPr>
          <p:nvPr/>
        </p:nvSpPr>
        <p:spPr bwMode="auto">
          <a:xfrm>
            <a:off x="684213" y="1196975"/>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142339" name="Slide Number Placeholder 3"/>
          <p:cNvSpPr>
            <a:spLocks noGrp="1"/>
          </p:cNvSpPr>
          <p:nvPr>
            <p:ph type="sldNum" sz="quarter" idx="11"/>
          </p:nvPr>
        </p:nvSpPr>
        <p:spPr>
          <a:noFill/>
        </p:spPr>
        <p:txBody>
          <a:bodyPr/>
          <a:lstStyle/>
          <a:p>
            <a:fld id="{24290959-8CFF-41A6-B9B8-6E84980E1119}" type="slidenum">
              <a:rPr lang="en-US" altLang="en-US" smtClean="0">
                <a:latin typeface="Arial" pitchFamily="34" charset="0"/>
                <a:ea typeface="宋体" pitchFamily="2" charset="-122"/>
              </a:rPr>
              <a:pPr/>
              <a:t>117</a:t>
            </a:fld>
            <a:endParaRPr lang="en-US" altLang="en-US" smtClean="0">
              <a:latin typeface="Arial" pitchFamily="34" charset="0"/>
              <a:ea typeface="宋体" pitchFamily="2" charset="-122"/>
            </a:endParaRPr>
          </a:p>
        </p:txBody>
      </p:sp>
      <p:grpSp>
        <p:nvGrpSpPr>
          <p:cNvPr id="142340" name="Group 44"/>
          <p:cNvGrpSpPr>
            <a:grpSpLocks/>
          </p:cNvGrpSpPr>
          <p:nvPr/>
        </p:nvGrpSpPr>
        <p:grpSpPr bwMode="auto">
          <a:xfrm>
            <a:off x="-46038" y="1104900"/>
            <a:ext cx="2657476" cy="3646488"/>
            <a:chOff x="-46038" y="1452484"/>
            <a:chExt cx="2657745" cy="3645314"/>
          </a:xfrm>
        </p:grpSpPr>
        <p:sp>
          <p:nvSpPr>
            <p:cNvPr id="36" name="矩形 1"/>
            <p:cNvSpPr/>
            <p:nvPr/>
          </p:nvSpPr>
          <p:spPr>
            <a:xfrm rot="10522128">
              <a:off x="-46038" y="3436220"/>
              <a:ext cx="2046495" cy="136005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37" name="矩形 1"/>
            <p:cNvSpPr/>
            <p:nvPr/>
          </p:nvSpPr>
          <p:spPr>
            <a:xfrm rot="17767481">
              <a:off x="350766" y="2414718"/>
              <a:ext cx="3223175" cy="1298706"/>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3" name="组合 34"/>
            <p:cNvGrpSpPr/>
            <p:nvPr/>
          </p:nvGrpSpPr>
          <p:grpSpPr>
            <a:xfrm rot="15099336">
              <a:off x="448676" y="3345514"/>
              <a:ext cx="1882083" cy="1622485"/>
              <a:chOff x="3059832" y="1341549"/>
              <a:chExt cx="1499349" cy="1292542"/>
            </a:xfrm>
            <a:effectLst>
              <a:outerShdw blurRad="50800" dist="139700" dir="5400000" algn="t" rotWithShape="0">
                <a:prstClr val="black">
                  <a:alpha val="19000"/>
                </a:prstClr>
              </a:outerShdw>
            </a:effectLst>
          </p:grpSpPr>
          <p:sp>
            <p:nvSpPr>
              <p:cNvPr id="42" name="六边形 35"/>
              <p:cNvSpPr/>
              <p:nvPr/>
            </p:nvSpPr>
            <p:spPr>
              <a:xfrm rot="19215806">
                <a:off x="3059832" y="1341549"/>
                <a:ext cx="1499349" cy="1292542"/>
              </a:xfrm>
              <a:prstGeom prst="hexagon">
                <a:avLst/>
              </a:prstGeom>
              <a:solidFill>
                <a:srgbClr val="00B0F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3" name="六边形 36"/>
              <p:cNvSpPr/>
              <p:nvPr/>
            </p:nvSpPr>
            <p:spPr>
              <a:xfrm rot="1438177">
                <a:off x="3173156" y="1462562"/>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39" name="TextBox 38"/>
            <p:cNvSpPr txBox="1"/>
            <p:nvPr/>
          </p:nvSpPr>
          <p:spPr>
            <a:xfrm>
              <a:off x="468365" y="3934535"/>
              <a:ext cx="1832160" cy="522120"/>
            </a:xfrm>
            <a:prstGeom prst="rect">
              <a:avLst/>
            </a:prstGeom>
            <a:noFill/>
          </p:spPr>
          <p:txBody>
            <a:bodyPr>
              <a:spAutoFit/>
            </a:bodyPr>
            <a:lstStyle/>
            <a:p>
              <a:pPr algn="ctr">
                <a:defRPr/>
              </a:pPr>
              <a:r>
                <a:rPr lang="zh-CN" altLang="en-US" sz="2800" b="1">
                  <a:solidFill>
                    <a:srgbClr val="00B0F0"/>
                  </a:solidFill>
                  <a:effectLst>
                    <a:outerShdw blurRad="38100" dist="38100" dir="2700000" algn="tl">
                      <a:srgbClr val="C0C0C0"/>
                    </a:outerShdw>
                  </a:effectLst>
                  <a:latin typeface="Adidas Unity"/>
                  <a:ea typeface="微软雅黑" pitchFamily="34" charset="-122"/>
                </a:rPr>
                <a:t>检索</a:t>
              </a:r>
            </a:p>
          </p:txBody>
        </p:sp>
        <p:sp>
          <p:nvSpPr>
            <p:cNvPr id="40" name="燕尾形 55"/>
            <p:cNvSpPr/>
            <p:nvPr/>
          </p:nvSpPr>
          <p:spPr>
            <a:xfrm rot="17711838">
              <a:off x="1761593" y="2692633"/>
              <a:ext cx="369769"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1" name="燕尾形 55"/>
            <p:cNvSpPr/>
            <p:nvPr/>
          </p:nvSpPr>
          <p:spPr>
            <a:xfrm rot="6891772">
              <a:off x="1617116" y="2979878"/>
              <a:ext cx="369768"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142341" name="Group 48"/>
          <p:cNvGrpSpPr>
            <a:grpSpLocks/>
          </p:cNvGrpSpPr>
          <p:nvPr/>
        </p:nvGrpSpPr>
        <p:grpSpPr bwMode="auto">
          <a:xfrm>
            <a:off x="1716088" y="836613"/>
            <a:ext cx="3381375" cy="2063750"/>
            <a:chOff x="1715478" y="1183662"/>
            <a:chExt cx="3382537" cy="2063691"/>
          </a:xfrm>
        </p:grpSpPr>
        <p:sp>
          <p:nvSpPr>
            <p:cNvPr id="29" name="矩形 1"/>
            <p:cNvSpPr/>
            <p:nvPr/>
          </p:nvSpPr>
          <p:spPr>
            <a:xfrm rot="2357970">
              <a:off x="1742474" y="1890079"/>
              <a:ext cx="3355541" cy="1357274"/>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7AA62A">
                    <a:shade val="30000"/>
                    <a:satMod val="115000"/>
                  </a:srgbClr>
                </a:gs>
                <a:gs pos="50000">
                  <a:srgbClr val="7AA62A">
                    <a:shade val="67500"/>
                    <a:satMod val="115000"/>
                  </a:srgbClr>
                </a:gs>
                <a:gs pos="100000">
                  <a:srgbClr val="7AA62A">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5" name="组合 37"/>
            <p:cNvGrpSpPr/>
            <p:nvPr/>
          </p:nvGrpSpPr>
          <p:grpSpPr>
            <a:xfrm rot="20763007">
              <a:off x="1715478" y="1183662"/>
              <a:ext cx="1882083" cy="1622485"/>
              <a:chOff x="3059832" y="1341549"/>
              <a:chExt cx="1499349" cy="1292542"/>
            </a:xfrm>
            <a:effectLst>
              <a:outerShdw blurRad="50800" dist="152400" dir="5400000" algn="t" rotWithShape="0">
                <a:prstClr val="black">
                  <a:alpha val="22000"/>
                </a:prstClr>
              </a:outerShdw>
            </a:effectLst>
          </p:grpSpPr>
          <p:sp>
            <p:nvSpPr>
              <p:cNvPr id="34" name="六边形 38"/>
              <p:cNvSpPr/>
              <p:nvPr/>
            </p:nvSpPr>
            <p:spPr>
              <a:xfrm rot="19215806">
                <a:off x="3059832" y="1341549"/>
                <a:ext cx="1499349" cy="1292542"/>
              </a:xfrm>
              <a:prstGeom prst="hexagon">
                <a:avLst/>
              </a:prstGeom>
              <a:solidFill>
                <a:srgbClr val="7AA62A"/>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35" name="六边形 39"/>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31" name="TextBox 30"/>
            <p:cNvSpPr txBox="1"/>
            <p:nvPr/>
          </p:nvSpPr>
          <p:spPr>
            <a:xfrm>
              <a:off x="1740887" y="1715459"/>
              <a:ext cx="1831016" cy="523860"/>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9BBB59">
                      <a:lumMod val="50000"/>
                    </a:srgbClr>
                  </a:solidFill>
                  <a:latin typeface="Adidas Unity" pitchFamily="2" charset="0"/>
                  <a:cs typeface="+mn-cs"/>
                </a:rPr>
                <a:t>分析</a:t>
              </a:r>
              <a:endParaRPr lang="zh-CN" altLang="en-US" sz="2800" dirty="0">
                <a:solidFill>
                  <a:srgbClr val="9BBB59">
                    <a:lumMod val="50000"/>
                  </a:srgbClr>
                </a:solidFill>
                <a:latin typeface="Adidas Unity" pitchFamily="2" charset="0"/>
                <a:cs typeface="+mn-cs"/>
              </a:endParaRPr>
            </a:p>
          </p:txBody>
        </p:sp>
        <p:sp>
          <p:nvSpPr>
            <p:cNvPr id="32" name="燕尾形 56"/>
            <p:cNvSpPr/>
            <p:nvPr/>
          </p:nvSpPr>
          <p:spPr>
            <a:xfrm rot="2035508">
              <a:off x="3576667" y="2640945"/>
              <a:ext cx="403364" cy="4270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3" name="燕尾形 56"/>
            <p:cNvSpPr/>
            <p:nvPr/>
          </p:nvSpPr>
          <p:spPr>
            <a:xfrm rot="12971480">
              <a:off x="3286055" y="2423464"/>
              <a:ext cx="403364" cy="427026"/>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142342" name="Group 47"/>
          <p:cNvGrpSpPr>
            <a:grpSpLocks/>
          </p:cNvGrpSpPr>
          <p:nvPr/>
        </p:nvGrpSpPr>
        <p:grpSpPr bwMode="auto">
          <a:xfrm>
            <a:off x="3659188" y="609600"/>
            <a:ext cx="2060575" cy="3433763"/>
            <a:chOff x="3659695" y="956255"/>
            <a:chExt cx="2060653" cy="3434068"/>
          </a:xfrm>
        </p:grpSpPr>
        <p:sp>
          <p:nvSpPr>
            <p:cNvPr id="22" name="矩形 1"/>
            <p:cNvSpPr/>
            <p:nvPr/>
          </p:nvSpPr>
          <p:spPr>
            <a:xfrm rot="17931665">
              <a:off x="3362735" y="1954916"/>
              <a:ext cx="3356273" cy="1358951"/>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7" name="组合 40"/>
            <p:cNvGrpSpPr/>
            <p:nvPr/>
          </p:nvGrpSpPr>
          <p:grpSpPr>
            <a:xfrm rot="20763007">
              <a:off x="3659695" y="2767838"/>
              <a:ext cx="1882083" cy="1622485"/>
              <a:chOff x="3059832" y="1341549"/>
              <a:chExt cx="1499349" cy="1292542"/>
            </a:xfrm>
            <a:effectLst>
              <a:outerShdw blurRad="50800" dist="139700" dir="5400000" algn="t" rotWithShape="0">
                <a:prstClr val="black">
                  <a:alpha val="16000"/>
                </a:prstClr>
              </a:outerShdw>
            </a:effectLst>
          </p:grpSpPr>
          <p:sp>
            <p:nvSpPr>
              <p:cNvPr id="27" name="六边形 41"/>
              <p:cNvSpPr/>
              <p:nvPr/>
            </p:nvSpPr>
            <p:spPr>
              <a:xfrm rot="19215806">
                <a:off x="3059832" y="1341549"/>
                <a:ext cx="1499349" cy="1292542"/>
              </a:xfrm>
              <a:prstGeom prst="hexagon">
                <a:avLst/>
              </a:prstGeom>
              <a:solidFill>
                <a:srgbClr val="F79646">
                  <a:lumMod val="75000"/>
                </a:srgbClr>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28" name="六边形 42"/>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24" name="TextBox 23"/>
            <p:cNvSpPr txBox="1"/>
            <p:nvPr/>
          </p:nvSpPr>
          <p:spPr>
            <a:xfrm>
              <a:off x="3683508" y="3245633"/>
              <a:ext cx="1832044" cy="523922"/>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F79646">
                      <a:lumMod val="75000"/>
                    </a:srgbClr>
                  </a:solidFill>
                  <a:latin typeface="Adidas Unity" pitchFamily="2" charset="0"/>
                  <a:cs typeface="+mn-cs"/>
                </a:rPr>
                <a:t>管理</a:t>
              </a:r>
              <a:endParaRPr lang="zh-CN" altLang="en-US" sz="2800" dirty="0">
                <a:solidFill>
                  <a:srgbClr val="F79646">
                    <a:lumMod val="75000"/>
                  </a:srgbClr>
                </a:solidFill>
                <a:latin typeface="Adidas Unity" pitchFamily="2" charset="0"/>
                <a:cs typeface="+mn-cs"/>
              </a:endParaRPr>
            </a:p>
          </p:txBody>
        </p:sp>
        <p:sp>
          <p:nvSpPr>
            <p:cNvPr id="25" name="燕尾形 57"/>
            <p:cNvSpPr/>
            <p:nvPr/>
          </p:nvSpPr>
          <p:spPr>
            <a:xfrm rot="17639965">
              <a:off x="4929733" y="1972356"/>
              <a:ext cx="384209" cy="403240"/>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6" name="燕尾形 56"/>
            <p:cNvSpPr/>
            <p:nvPr/>
          </p:nvSpPr>
          <p:spPr>
            <a:xfrm rot="7064877">
              <a:off x="4725731" y="2341483"/>
              <a:ext cx="403261" cy="427053"/>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142343" name="Group 46"/>
          <p:cNvGrpSpPr>
            <a:grpSpLocks/>
          </p:cNvGrpSpPr>
          <p:nvPr/>
        </p:nvGrpSpPr>
        <p:grpSpPr bwMode="auto">
          <a:xfrm>
            <a:off x="5027613" y="260350"/>
            <a:ext cx="2970212" cy="2305050"/>
            <a:chOff x="5027846" y="607598"/>
            <a:chExt cx="2970615" cy="2305071"/>
          </a:xfrm>
        </p:grpSpPr>
        <p:sp>
          <p:nvSpPr>
            <p:cNvPr id="15" name="矩形 1"/>
            <p:cNvSpPr/>
            <p:nvPr/>
          </p:nvSpPr>
          <p:spPr>
            <a:xfrm rot="1810715">
              <a:off x="5924905" y="1553757"/>
              <a:ext cx="2073556" cy="1358912"/>
            </a:xfrm>
            <a:custGeom>
              <a:avLst/>
              <a:gdLst/>
              <a:ahLst/>
              <a:cxnLst/>
              <a:rect l="l" t="t" r="r" b="b"/>
              <a:pathLst>
                <a:path w="1723733" h="1358021">
                  <a:moveTo>
                    <a:pt x="504679" y="0"/>
                  </a:moveTo>
                  <a:lnTo>
                    <a:pt x="1723733" y="119735"/>
                  </a:lnTo>
                  <a:lnTo>
                    <a:pt x="1634419" y="1202956"/>
                  </a:lnTo>
                  <a:lnTo>
                    <a:pt x="0" y="1358021"/>
                  </a:lnTo>
                  <a:close/>
                </a:path>
              </a:pathLst>
            </a:custGeom>
            <a:gradFill flip="none" rotWithShape="1">
              <a:gsLst>
                <a:gs pos="0">
                  <a:srgbClr val="D19705">
                    <a:shade val="30000"/>
                    <a:satMod val="115000"/>
                  </a:srgbClr>
                </a:gs>
                <a:gs pos="50000">
                  <a:srgbClr val="D19705">
                    <a:shade val="67500"/>
                    <a:satMod val="115000"/>
                  </a:srgbClr>
                </a:gs>
                <a:gs pos="100000">
                  <a:srgbClr val="D19705">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9" name="组合 43"/>
            <p:cNvGrpSpPr/>
            <p:nvPr/>
          </p:nvGrpSpPr>
          <p:grpSpPr>
            <a:xfrm rot="20763007">
              <a:off x="5027846" y="607598"/>
              <a:ext cx="1882083" cy="1622485"/>
              <a:chOff x="3059832" y="1341549"/>
              <a:chExt cx="1499349" cy="1292542"/>
            </a:xfrm>
            <a:effectLst>
              <a:outerShdw blurRad="50800" dist="139700" dir="5400000" algn="t" rotWithShape="0">
                <a:prstClr val="black">
                  <a:alpha val="20000"/>
                </a:prstClr>
              </a:outerShdw>
            </a:effectLst>
          </p:grpSpPr>
          <p:sp>
            <p:nvSpPr>
              <p:cNvPr id="20" name="六边形 44"/>
              <p:cNvSpPr/>
              <p:nvPr/>
            </p:nvSpPr>
            <p:spPr>
              <a:xfrm rot="19215806">
                <a:off x="3059832" y="1341549"/>
                <a:ext cx="1499349" cy="1292542"/>
              </a:xfrm>
              <a:prstGeom prst="hexagon">
                <a:avLst/>
              </a:prstGeom>
              <a:solidFill>
                <a:srgbClr val="D19705"/>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21" name="六边形 45"/>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17" name="TextBox 16"/>
            <p:cNvSpPr txBox="1"/>
            <p:nvPr/>
          </p:nvSpPr>
          <p:spPr>
            <a:xfrm>
              <a:off x="5067538" y="1121953"/>
              <a:ext cx="1832224" cy="523880"/>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D19705"/>
                  </a:solidFill>
                  <a:latin typeface="Adidas Unity" pitchFamily="2" charset="0"/>
                  <a:cs typeface="+mn-cs"/>
                </a:rPr>
                <a:t>写作</a:t>
              </a:r>
              <a:endParaRPr lang="zh-CN" altLang="en-US" sz="2800" dirty="0">
                <a:solidFill>
                  <a:srgbClr val="D19705"/>
                </a:solidFill>
                <a:latin typeface="Adidas Unity" pitchFamily="2" charset="0"/>
                <a:cs typeface="+mn-cs"/>
              </a:endParaRPr>
            </a:p>
          </p:txBody>
        </p:sp>
        <p:sp>
          <p:nvSpPr>
            <p:cNvPr id="18" name="燕尾形 57"/>
            <p:cNvSpPr/>
            <p:nvPr/>
          </p:nvSpPr>
          <p:spPr>
            <a:xfrm rot="1785309">
              <a:off x="6879122" y="2056999"/>
              <a:ext cx="384227" cy="403229"/>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9" name="燕尾形 56"/>
            <p:cNvSpPr/>
            <p:nvPr/>
          </p:nvSpPr>
          <p:spPr>
            <a:xfrm rot="12853664">
              <a:off x="6529825" y="1849034"/>
              <a:ext cx="403280" cy="427042"/>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11" name="矩形 1"/>
          <p:cNvSpPr/>
          <p:nvPr/>
        </p:nvSpPr>
        <p:spPr bwMode="auto">
          <a:xfrm rot="9627564">
            <a:off x="7404100" y="1296988"/>
            <a:ext cx="2046288" cy="135890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12" name="六边形 38"/>
          <p:cNvSpPr/>
          <p:nvPr/>
        </p:nvSpPr>
        <p:spPr bwMode="auto">
          <a:xfrm rot="18378813">
            <a:off x="7093479" y="1484909"/>
            <a:ext cx="1882434" cy="1622395"/>
          </a:xfrm>
          <a:prstGeom prst="hexagon">
            <a:avLst/>
          </a:prstGeom>
          <a:solidFill>
            <a:srgbClr val="C0000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13" name="六边形 39"/>
          <p:cNvSpPr/>
          <p:nvPr/>
        </p:nvSpPr>
        <p:spPr bwMode="auto">
          <a:xfrm rot="601184">
            <a:off x="7265988" y="1619250"/>
            <a:ext cx="1516062" cy="1306513"/>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14" name="TextBox 13"/>
          <p:cNvSpPr txBox="1"/>
          <p:nvPr/>
        </p:nvSpPr>
        <p:spPr bwMode="auto">
          <a:xfrm>
            <a:off x="7091363" y="2001838"/>
            <a:ext cx="1831975" cy="523875"/>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C00000"/>
                </a:solidFill>
                <a:latin typeface="Adidas Unity" pitchFamily="2" charset="0"/>
                <a:cs typeface="+mn-cs"/>
              </a:rPr>
              <a:t>投稿</a:t>
            </a:r>
            <a:endParaRPr lang="zh-CN" altLang="en-US" sz="2800" dirty="0">
              <a:solidFill>
                <a:srgbClr val="C00000"/>
              </a:solidFill>
              <a:latin typeface="Adidas Unity" pitchFamily="2" charset="0"/>
              <a:cs typeface="+mn-cs"/>
            </a:endParaRPr>
          </a:p>
        </p:txBody>
      </p:sp>
      <p:sp>
        <p:nvSpPr>
          <p:cNvPr id="45" name="Rectangle 44"/>
          <p:cNvSpPr/>
          <p:nvPr/>
        </p:nvSpPr>
        <p:spPr>
          <a:xfrm>
            <a:off x="2771800" y="4797152"/>
            <a:ext cx="5040560" cy="14773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style>
          <a:lnRef idx="0">
            <a:schemeClr val="accent1"/>
          </a:lnRef>
          <a:fillRef idx="3">
            <a:schemeClr val="accent1"/>
          </a:fillRef>
          <a:effectRef idx="3">
            <a:schemeClr val="accent1"/>
          </a:effectRef>
          <a:fontRef idx="minor">
            <a:schemeClr val="lt1"/>
          </a:fontRef>
        </p:style>
        <p:txBody>
          <a:bodyPr>
            <a:spAutoFit/>
          </a:bodyPr>
          <a:lstStyle/>
          <a:p>
            <a:pPr>
              <a:lnSpc>
                <a:spcPct val="150000"/>
              </a:lnSpc>
              <a:defRPr/>
            </a:pPr>
            <a:r>
              <a:rPr lang="zh-CN" altLang="en-US" sz="2400" b="1">
                <a:solidFill>
                  <a:srgbClr val="FFFFFF"/>
                </a:solidFill>
                <a:latin typeface="微软雅黑" pitchFamily="34" charset="-122"/>
                <a:ea typeface="微软雅黑" pitchFamily="34" charset="-122"/>
              </a:rPr>
              <a:t>投稿</a:t>
            </a:r>
            <a:endParaRPr lang="en-US" altLang="zh-CN" sz="2400" b="1">
              <a:solidFill>
                <a:srgbClr val="FFFFFF"/>
              </a:solidFill>
              <a:latin typeface="微软雅黑" pitchFamily="34" charset="-122"/>
              <a:ea typeface="微软雅黑" pitchFamily="34" charset="-122"/>
            </a:endParaRPr>
          </a:p>
          <a:p>
            <a:pPr>
              <a:lnSpc>
                <a:spcPct val="150000"/>
              </a:lnSpc>
              <a:buFontTx/>
              <a:buChar char="-"/>
              <a:defRPr/>
            </a:pPr>
            <a:r>
              <a:rPr lang="zh-CN" altLang="en-US">
                <a:solidFill>
                  <a:srgbClr val="FFFFFF"/>
                </a:solidFill>
                <a:latin typeface="微软雅黑" pitchFamily="34" charset="-122"/>
                <a:ea typeface="微软雅黑" pitchFamily="34" charset="-122"/>
              </a:rPr>
              <a:t>查询学科内</a:t>
            </a:r>
            <a:r>
              <a:rPr lang="en-US" altLang="zh-CN">
                <a:solidFill>
                  <a:srgbClr val="FFFFFF"/>
                </a:solidFill>
                <a:latin typeface="微软雅黑" pitchFamily="34" charset="-122"/>
                <a:ea typeface="微软雅黑" pitchFamily="34" charset="-122"/>
              </a:rPr>
              <a:t>SCI</a:t>
            </a:r>
            <a:r>
              <a:rPr lang="zh-CN" altLang="en-US">
                <a:solidFill>
                  <a:srgbClr val="FFFFFF"/>
                </a:solidFill>
                <a:latin typeface="微软雅黑" pitchFamily="34" charset="-122"/>
                <a:ea typeface="微软雅黑" pitchFamily="34" charset="-122"/>
              </a:rPr>
              <a:t>期刊</a:t>
            </a:r>
            <a:endParaRPr lang="en-US" altLang="zh-CN">
              <a:solidFill>
                <a:srgbClr val="FFFFFF"/>
              </a:solidFill>
              <a:latin typeface="微软雅黑" pitchFamily="34" charset="-122"/>
              <a:ea typeface="微软雅黑" pitchFamily="34" charset="-122"/>
            </a:endParaRPr>
          </a:p>
          <a:p>
            <a:pPr>
              <a:lnSpc>
                <a:spcPct val="150000"/>
              </a:lnSpc>
              <a:buFontTx/>
              <a:buChar char="-"/>
              <a:defRPr/>
            </a:pPr>
            <a:r>
              <a:rPr lang="zh-CN" altLang="en-US">
                <a:solidFill>
                  <a:srgbClr val="FFFFFF"/>
                </a:solidFill>
                <a:latin typeface="微软雅黑" pitchFamily="34" charset="-122"/>
                <a:ea typeface="微软雅黑" pitchFamily="34" charset="-122"/>
              </a:rPr>
              <a:t>关注期刊用稿特点、影响因子、学科内排名</a:t>
            </a:r>
            <a:endParaRPr lang="en-US" altLang="zh-CN">
              <a:solidFill>
                <a:srgbClr val="FFFFFF"/>
              </a:solidFill>
              <a:latin typeface="微软雅黑" pitchFamily="34" charset="-122"/>
              <a:ea typeface="微软雅黑" pitchFamily="34"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14"/>
                                        </p:tgtEl>
                                      </p:cBhvr>
                                      <p:to x="80000" y="100000"/>
                                    </p:animScale>
                                    <p:anim by="(#ppt_w*0.10)" calcmode="lin" valueType="num">
                                      <p:cBhvr>
                                        <p:cTn id="7" dur="250" autoRev="1" fill="hold">
                                          <p:stCondLst>
                                            <p:cond delay="0"/>
                                          </p:stCondLst>
                                        </p:cTn>
                                        <p:tgtEl>
                                          <p:spTgt spid="14"/>
                                        </p:tgtEl>
                                        <p:attrNameLst>
                                          <p:attrName>ppt_x</p:attrName>
                                        </p:attrNameLst>
                                      </p:cBhvr>
                                    </p:anim>
                                    <p:anim by="(-#ppt_w*0.10)" calcmode="lin" valueType="num">
                                      <p:cBhvr>
                                        <p:cTn id="8" dur="250" autoRev="1" fill="hold">
                                          <p:stCondLst>
                                            <p:cond delay="0"/>
                                          </p:stCondLst>
                                        </p:cTn>
                                        <p:tgtEl>
                                          <p:spTgt spid="14"/>
                                        </p:tgtEl>
                                        <p:attrNameLst>
                                          <p:attrName>ppt_y</p:attrName>
                                        </p:attrNameLst>
                                      </p:cBhvr>
                                    </p:anim>
                                    <p:animRot by="-480000">
                                      <p:cBhvr>
                                        <p:cTn id="9" dur="250" autoRev="1" fill="hold">
                                          <p:stCondLst>
                                            <p:cond delay="0"/>
                                          </p:stCondLst>
                                        </p:cTn>
                                        <p:tgtEl>
                                          <p:spTgt spid="14"/>
                                        </p:tgtEl>
                                        <p:attrNameLst>
                                          <p:attrName>r</p:attrName>
                                        </p:attrNameLst>
                                      </p:cBhvr>
                                    </p:animRot>
                                  </p:childTnLst>
                                </p:cTn>
                              </p:par>
                            </p:childTnLst>
                          </p:cTn>
                        </p:par>
                        <p:par>
                          <p:cTn id="10" fill="hold">
                            <p:stCondLst>
                              <p:cond delay="550"/>
                            </p:stCondLst>
                            <p:childTnLst>
                              <p:par>
                                <p:cTn id="11" presetID="9"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dissolve">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3"/>
          <p:cNvSpPr>
            <a:spLocks noGrp="1"/>
          </p:cNvSpPr>
          <p:nvPr>
            <p:ph type="sldNum" sz="quarter" idx="11"/>
          </p:nvPr>
        </p:nvSpPr>
        <p:spPr>
          <a:noFill/>
        </p:spPr>
        <p:txBody>
          <a:bodyPr/>
          <a:lstStyle/>
          <a:p>
            <a:fld id="{4F411FB5-D461-47D4-AC5E-87843A2BBA92}" type="slidenum">
              <a:rPr lang="en-US" altLang="en-US" smtClean="0">
                <a:latin typeface="Arial" pitchFamily="34" charset="0"/>
                <a:ea typeface="宋体" pitchFamily="2" charset="-122"/>
              </a:rPr>
              <a:pPr/>
              <a:t>118</a:t>
            </a:fld>
            <a:endParaRPr lang="en-US" altLang="en-US" smtClean="0">
              <a:latin typeface="Arial" pitchFamily="34" charset="0"/>
              <a:ea typeface="宋体" pitchFamily="2" charset="-122"/>
            </a:endParaRPr>
          </a:p>
        </p:txBody>
      </p:sp>
      <p:sp>
        <p:nvSpPr>
          <p:cNvPr id="143363" name="标题 1"/>
          <p:cNvSpPr>
            <a:spLocks noGrp="1"/>
          </p:cNvSpPr>
          <p:nvPr>
            <p:ph type="title"/>
          </p:nvPr>
        </p:nvSpPr>
        <p:spPr/>
        <p:txBody>
          <a:bodyPr/>
          <a:lstStyle/>
          <a:p>
            <a:r>
              <a:rPr lang="zh-CN" altLang="en-US" smtClean="0">
                <a:latin typeface="微软雅黑" pitchFamily="34" charset="-122"/>
                <a:ea typeface="微软雅黑" pitchFamily="34" charset="-122"/>
              </a:rPr>
              <a:t>如果稿件投向了不合适的期刊会遭遇：</a:t>
            </a:r>
          </a:p>
        </p:txBody>
      </p:sp>
      <p:grpSp>
        <p:nvGrpSpPr>
          <p:cNvPr id="2" name="Group 21"/>
          <p:cNvGrpSpPr>
            <a:grpSpLocks/>
          </p:cNvGrpSpPr>
          <p:nvPr/>
        </p:nvGrpSpPr>
        <p:grpSpPr bwMode="auto">
          <a:xfrm>
            <a:off x="1042988" y="1700213"/>
            <a:ext cx="2325687" cy="1974850"/>
            <a:chOff x="1272209" y="1857721"/>
            <a:chExt cx="2092573" cy="1829575"/>
          </a:xfrm>
        </p:grpSpPr>
        <p:pic>
          <p:nvPicPr>
            <p:cNvPr id="143374" name="Picture 10"/>
            <p:cNvPicPr>
              <a:picLocks noChangeAspect="1" noChangeArrowheads="1"/>
            </p:cNvPicPr>
            <p:nvPr/>
          </p:nvPicPr>
          <p:blipFill>
            <a:blip r:embed="rId3"/>
            <a:srcRect/>
            <a:stretch>
              <a:fillRect/>
            </a:stretch>
          </p:blipFill>
          <p:spPr bwMode="auto">
            <a:xfrm>
              <a:off x="1272209" y="1857721"/>
              <a:ext cx="2027582" cy="1829575"/>
            </a:xfrm>
            <a:prstGeom prst="rect">
              <a:avLst/>
            </a:prstGeom>
            <a:noFill/>
            <a:ln w="9525">
              <a:noFill/>
              <a:miter lim="800000"/>
              <a:headEnd/>
              <a:tailEnd/>
            </a:ln>
          </p:spPr>
        </p:pic>
        <p:sp>
          <p:nvSpPr>
            <p:cNvPr id="143375" name="TextBox 20"/>
            <p:cNvSpPr txBox="1">
              <a:spLocks noChangeArrowheads="1"/>
            </p:cNvSpPr>
            <p:nvPr/>
          </p:nvSpPr>
          <p:spPr bwMode="auto">
            <a:xfrm>
              <a:off x="2568926" y="2361553"/>
              <a:ext cx="795856" cy="416175"/>
            </a:xfrm>
            <a:prstGeom prst="rect">
              <a:avLst/>
            </a:prstGeom>
            <a:noFill/>
            <a:ln w="9525">
              <a:noFill/>
              <a:miter lim="800000"/>
              <a:headEnd/>
              <a:tailEnd/>
            </a:ln>
          </p:spPr>
          <p:txBody>
            <a:bodyPr wrap="none">
              <a:spAutoFit/>
            </a:bodyPr>
            <a:lstStyle/>
            <a:p>
              <a:r>
                <a:rPr lang="zh-CN" altLang="en-US" sz="2000" b="1">
                  <a:latin typeface="微软雅黑" pitchFamily="34" charset="-122"/>
                  <a:ea typeface="微软雅黑" pitchFamily="34" charset="-122"/>
                </a:rPr>
                <a:t>退 稿</a:t>
              </a:r>
            </a:p>
          </p:txBody>
        </p:sp>
      </p:grpSp>
      <p:grpSp>
        <p:nvGrpSpPr>
          <p:cNvPr id="3" name="Group 21"/>
          <p:cNvGrpSpPr/>
          <p:nvPr/>
        </p:nvGrpSpPr>
        <p:grpSpPr>
          <a:xfrm>
            <a:off x="1043608" y="3789040"/>
            <a:ext cx="2232248" cy="2016224"/>
            <a:chOff x="1043608" y="3789040"/>
            <a:chExt cx="2232248" cy="2016224"/>
          </a:xfrm>
          <a:scene3d>
            <a:camera prst="orthographicFront">
              <a:rot lat="0" lon="0" rev="0"/>
            </a:camera>
            <a:lightRig rig="soft" dir="t">
              <a:rot lat="0" lon="0" rev="0"/>
            </a:lightRig>
          </a:scene3d>
        </p:grpSpPr>
        <p:sp>
          <p:nvSpPr>
            <p:cNvPr id="16" name="Rectangle 15"/>
            <p:cNvSpPr/>
            <p:nvPr/>
          </p:nvSpPr>
          <p:spPr bwMode="auto">
            <a:xfrm>
              <a:off x="1043608" y="3789040"/>
              <a:ext cx="2232248" cy="2016224"/>
            </a:xfrm>
            <a:prstGeom prst="rect">
              <a:avLst/>
            </a:prstGeom>
            <a:solidFill>
              <a:srgbClr val="009999"/>
            </a:solidFill>
            <a:ln w="9525" cap="flat" cmpd="sng" algn="ctr">
              <a:noFill/>
              <a:prstDash val="solid"/>
              <a:round/>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txBody>
            <a:bodyPr lIns="0" tIns="0" rIns="182880" bIns="0"/>
            <a:lstStyle/>
            <a:p>
              <a:pPr>
                <a:spcBef>
                  <a:spcPct val="50000"/>
                </a:spcBef>
                <a:defRPr/>
              </a:pPr>
              <a:endParaRPr lang="en-US" sz="2400">
                <a:latin typeface="Arial" charset="0"/>
              </a:endParaRPr>
            </a:p>
          </p:txBody>
        </p:sp>
        <p:sp>
          <p:nvSpPr>
            <p:cNvPr id="13" name="Rectangle 12"/>
            <p:cNvSpPr>
              <a:spLocks noChangeArrowheads="1"/>
            </p:cNvSpPr>
            <p:nvPr/>
          </p:nvSpPr>
          <p:spPr bwMode="auto">
            <a:xfrm>
              <a:off x="1115616" y="4077072"/>
              <a:ext cx="2088232" cy="1200329"/>
            </a:xfrm>
            <a:prstGeom prst="rect">
              <a:avLst/>
            </a:prstGeom>
            <a:noFill/>
            <a:ln w="9525">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a:spAutoFit/>
            </a:bodyPr>
            <a:lstStyle/>
            <a:p>
              <a:pPr algn="just">
                <a:defRPr/>
              </a:pPr>
              <a:r>
                <a:rPr lang="zh-CN" altLang="en-US" dirty="0">
                  <a:solidFill>
                    <a:srgbClr val="FFFFFF"/>
                  </a:solidFill>
                  <a:latin typeface="微软雅黑" pitchFamily="34" charset="-122"/>
                  <a:ea typeface="微软雅黑" pitchFamily="34" charset="-122"/>
                </a:rPr>
                <a:t>因研究内容“不适合本刊”，而被退稿或使稿件延迟数周或数月发表。</a:t>
              </a:r>
              <a:endParaRPr lang="en-US" dirty="0">
                <a:solidFill>
                  <a:srgbClr val="FFFFFF"/>
                </a:solidFill>
                <a:latin typeface="微软雅黑" pitchFamily="34" charset="-122"/>
                <a:ea typeface="微软雅黑" pitchFamily="34" charset="-122"/>
              </a:endParaRPr>
            </a:p>
          </p:txBody>
        </p:sp>
      </p:grpSp>
      <p:grpSp>
        <p:nvGrpSpPr>
          <p:cNvPr id="4" name="Group 17"/>
          <p:cNvGrpSpPr>
            <a:grpSpLocks/>
          </p:cNvGrpSpPr>
          <p:nvPr/>
        </p:nvGrpSpPr>
        <p:grpSpPr bwMode="auto">
          <a:xfrm>
            <a:off x="3568700" y="3933825"/>
            <a:ext cx="2082800" cy="1982788"/>
            <a:chOff x="5852510" y="1971122"/>
            <a:chExt cx="2360888" cy="2285291"/>
          </a:xfrm>
        </p:grpSpPr>
        <p:pic>
          <p:nvPicPr>
            <p:cNvPr id="143372" name="Picture 9"/>
            <p:cNvPicPr>
              <a:picLocks noChangeAspect="1" noChangeArrowheads="1"/>
            </p:cNvPicPr>
            <p:nvPr/>
          </p:nvPicPr>
          <p:blipFill>
            <a:blip r:embed="rId4"/>
            <a:srcRect/>
            <a:stretch>
              <a:fillRect/>
            </a:stretch>
          </p:blipFill>
          <p:spPr bwMode="auto">
            <a:xfrm>
              <a:off x="5852510" y="1971122"/>
              <a:ext cx="2360888" cy="1846690"/>
            </a:xfrm>
            <a:prstGeom prst="rect">
              <a:avLst/>
            </a:prstGeom>
            <a:noFill/>
            <a:ln w="9525">
              <a:noFill/>
              <a:miter lim="800000"/>
              <a:headEnd/>
              <a:tailEnd/>
            </a:ln>
          </p:spPr>
        </p:pic>
        <p:sp>
          <p:nvSpPr>
            <p:cNvPr id="143373" name="TextBox 15"/>
            <p:cNvSpPr txBox="1">
              <a:spLocks noChangeArrowheads="1"/>
            </p:cNvSpPr>
            <p:nvPr/>
          </p:nvSpPr>
          <p:spPr bwMode="auto">
            <a:xfrm>
              <a:off x="5875610" y="3795763"/>
              <a:ext cx="2256169" cy="460650"/>
            </a:xfrm>
            <a:prstGeom prst="rect">
              <a:avLst/>
            </a:prstGeom>
            <a:noFill/>
            <a:ln w="9525">
              <a:noFill/>
              <a:miter lim="800000"/>
              <a:headEnd/>
              <a:tailEnd/>
            </a:ln>
          </p:spPr>
          <p:txBody>
            <a:bodyPr>
              <a:spAutoFit/>
            </a:bodyPr>
            <a:lstStyle/>
            <a:p>
              <a:pPr algn="ctr"/>
              <a:r>
                <a:rPr lang="zh-CN" altLang="en-US" sz="2000" b="1">
                  <a:latin typeface="微软雅黑" pitchFamily="34" charset="-122"/>
                  <a:ea typeface="微软雅黑" pitchFamily="34" charset="-122"/>
                </a:rPr>
                <a:t>少有同行关注</a:t>
              </a:r>
            </a:p>
          </p:txBody>
        </p:sp>
      </p:grpSp>
      <p:grpSp>
        <p:nvGrpSpPr>
          <p:cNvPr id="5" name="Group 19"/>
          <p:cNvGrpSpPr/>
          <p:nvPr/>
        </p:nvGrpSpPr>
        <p:grpSpPr>
          <a:xfrm>
            <a:off x="3419872" y="1844824"/>
            <a:ext cx="2304256" cy="2016224"/>
            <a:chOff x="3419872" y="1844824"/>
            <a:chExt cx="2304256" cy="2016224"/>
          </a:xfrm>
          <a:scene3d>
            <a:camera prst="orthographicFront">
              <a:rot lat="0" lon="0" rev="0"/>
            </a:camera>
            <a:lightRig rig="soft" dir="t">
              <a:rot lat="0" lon="0" rev="0"/>
            </a:lightRig>
          </a:scene3d>
        </p:grpSpPr>
        <p:sp>
          <p:nvSpPr>
            <p:cNvPr id="18" name="Rectangle 17"/>
            <p:cNvSpPr/>
            <p:nvPr/>
          </p:nvSpPr>
          <p:spPr bwMode="auto">
            <a:xfrm>
              <a:off x="3419872" y="1844824"/>
              <a:ext cx="2304256" cy="2016224"/>
            </a:xfrm>
            <a:prstGeom prst="rect">
              <a:avLst/>
            </a:prstGeom>
            <a:solidFill>
              <a:srgbClr val="CCCC00"/>
            </a:solidFill>
            <a:ln w="9525" cap="flat" cmpd="sng" algn="ctr">
              <a:noFill/>
              <a:prstDash val="solid"/>
              <a:round/>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txBody>
            <a:bodyPr lIns="0" tIns="0" rIns="182880" bIns="0"/>
            <a:lstStyle/>
            <a:p>
              <a:pPr>
                <a:spcBef>
                  <a:spcPct val="50000"/>
                </a:spcBef>
                <a:defRPr/>
              </a:pPr>
              <a:endParaRPr lang="en-US" sz="2400">
                <a:latin typeface="Arial" charset="0"/>
              </a:endParaRPr>
            </a:p>
          </p:txBody>
        </p:sp>
        <p:sp>
          <p:nvSpPr>
            <p:cNvPr id="17" name="Rectangle 16"/>
            <p:cNvSpPr>
              <a:spLocks noChangeArrowheads="1"/>
            </p:cNvSpPr>
            <p:nvPr/>
          </p:nvSpPr>
          <p:spPr bwMode="auto">
            <a:xfrm>
              <a:off x="3491880" y="2060848"/>
              <a:ext cx="2160240" cy="1477328"/>
            </a:xfrm>
            <a:prstGeom prst="rect">
              <a:avLst/>
            </a:prstGeom>
            <a:noFill/>
            <a:ln w="9525">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a:spAutoFit/>
            </a:bodyPr>
            <a:lstStyle/>
            <a:p>
              <a:pPr algn="just">
                <a:defRPr/>
              </a:pPr>
              <a:r>
                <a:rPr lang="zh-CN" altLang="en-US" dirty="0">
                  <a:solidFill>
                    <a:schemeClr val="bg1"/>
                  </a:solidFill>
                  <a:latin typeface="微软雅黑" pitchFamily="34" charset="-122"/>
                  <a:ea typeface="微软雅黑" pitchFamily="34" charset="-122"/>
                </a:rPr>
                <a:t>埋没在一份同行很少问津的期刊中，达不到与小同行交流的目的。也可能从没有被人引用。</a:t>
              </a:r>
              <a:endParaRPr lang="en-US" altLang="en-US" dirty="0">
                <a:solidFill>
                  <a:schemeClr val="bg1"/>
                </a:solidFill>
                <a:latin typeface="微软雅黑" pitchFamily="34" charset="-122"/>
                <a:ea typeface="微软雅黑" pitchFamily="34" charset="-122"/>
              </a:endParaRPr>
            </a:p>
          </p:txBody>
        </p:sp>
      </p:grpSp>
      <p:grpSp>
        <p:nvGrpSpPr>
          <p:cNvPr id="6" name="Group 16"/>
          <p:cNvGrpSpPr>
            <a:grpSpLocks/>
          </p:cNvGrpSpPr>
          <p:nvPr/>
        </p:nvGrpSpPr>
        <p:grpSpPr bwMode="auto">
          <a:xfrm>
            <a:off x="5940425" y="1844675"/>
            <a:ext cx="2232025" cy="1984375"/>
            <a:chOff x="1493132" y="3315943"/>
            <a:chExt cx="3794131" cy="3260438"/>
          </a:xfrm>
        </p:grpSpPr>
        <p:pic>
          <p:nvPicPr>
            <p:cNvPr id="143370" name="Picture 8"/>
            <p:cNvPicPr>
              <a:picLocks noChangeAspect="1" noChangeArrowheads="1"/>
            </p:cNvPicPr>
            <p:nvPr/>
          </p:nvPicPr>
          <p:blipFill>
            <a:blip r:embed="rId5"/>
            <a:srcRect/>
            <a:stretch>
              <a:fillRect/>
            </a:stretch>
          </p:blipFill>
          <p:spPr bwMode="auto">
            <a:xfrm>
              <a:off x="1615523" y="3315943"/>
              <a:ext cx="3671740" cy="2554771"/>
            </a:xfrm>
            <a:prstGeom prst="rect">
              <a:avLst/>
            </a:prstGeom>
            <a:noFill/>
            <a:ln w="9525">
              <a:noFill/>
              <a:miter lim="800000"/>
              <a:headEnd/>
              <a:tailEnd/>
            </a:ln>
          </p:spPr>
        </p:pic>
        <p:sp>
          <p:nvSpPr>
            <p:cNvPr id="143371" name="TextBox 14"/>
            <p:cNvSpPr txBox="1">
              <a:spLocks noChangeArrowheads="1"/>
            </p:cNvSpPr>
            <p:nvPr/>
          </p:nvSpPr>
          <p:spPr bwMode="auto">
            <a:xfrm>
              <a:off x="1493132" y="5918949"/>
              <a:ext cx="3794131" cy="657432"/>
            </a:xfrm>
            <a:prstGeom prst="rect">
              <a:avLst/>
            </a:prstGeom>
            <a:noFill/>
            <a:ln w="9525">
              <a:noFill/>
              <a:miter lim="800000"/>
              <a:headEnd/>
              <a:tailEnd/>
            </a:ln>
          </p:spPr>
          <p:txBody>
            <a:bodyPr>
              <a:spAutoFit/>
            </a:bodyPr>
            <a:lstStyle/>
            <a:p>
              <a:r>
                <a:rPr lang="zh-CN" altLang="en-US" sz="2000" b="1">
                  <a:latin typeface="微软雅黑" pitchFamily="34" charset="-122"/>
                  <a:ea typeface="微软雅黑" pitchFamily="34" charset="-122"/>
                </a:rPr>
                <a:t>不公正的同行评议</a:t>
              </a:r>
            </a:p>
          </p:txBody>
        </p:sp>
      </p:grpSp>
      <p:grpSp>
        <p:nvGrpSpPr>
          <p:cNvPr id="7" name="Group 22"/>
          <p:cNvGrpSpPr/>
          <p:nvPr/>
        </p:nvGrpSpPr>
        <p:grpSpPr>
          <a:xfrm>
            <a:off x="6012160" y="3789040"/>
            <a:ext cx="2304256" cy="2016224"/>
            <a:chOff x="6012160" y="3789040"/>
            <a:chExt cx="2304256" cy="2016224"/>
          </a:xfrm>
          <a:scene3d>
            <a:camera prst="orthographicFront">
              <a:rot lat="0" lon="0" rev="0"/>
            </a:camera>
            <a:lightRig rig="soft" dir="t">
              <a:rot lat="0" lon="0" rev="0"/>
            </a:lightRig>
          </a:scene3d>
        </p:grpSpPr>
        <p:sp>
          <p:nvSpPr>
            <p:cNvPr id="19" name="Rectangle 18"/>
            <p:cNvSpPr/>
            <p:nvPr/>
          </p:nvSpPr>
          <p:spPr bwMode="auto">
            <a:xfrm>
              <a:off x="6012160" y="3789040"/>
              <a:ext cx="2304256" cy="2016224"/>
            </a:xfrm>
            <a:prstGeom prst="rect">
              <a:avLst/>
            </a:prstGeom>
            <a:solidFill>
              <a:srgbClr val="92D050"/>
            </a:solidFill>
            <a:ln w="9525" cap="flat" cmpd="sng" algn="ctr">
              <a:noFill/>
              <a:prstDash val="solid"/>
              <a:round/>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txBody>
            <a:bodyPr lIns="0" tIns="0" rIns="182880" bIns="0"/>
            <a:lstStyle/>
            <a:p>
              <a:pPr>
                <a:spcBef>
                  <a:spcPct val="50000"/>
                </a:spcBef>
                <a:defRPr/>
              </a:pPr>
              <a:endParaRPr lang="en-US" sz="2400">
                <a:latin typeface="Arial" charset="0"/>
              </a:endParaRPr>
            </a:p>
          </p:txBody>
        </p:sp>
        <p:sp>
          <p:nvSpPr>
            <p:cNvPr id="21" name="Rectangle 20"/>
            <p:cNvSpPr>
              <a:spLocks noChangeArrowheads="1"/>
            </p:cNvSpPr>
            <p:nvPr/>
          </p:nvSpPr>
          <p:spPr bwMode="auto">
            <a:xfrm>
              <a:off x="6084168" y="3933056"/>
              <a:ext cx="2088232" cy="1754326"/>
            </a:xfrm>
            <a:prstGeom prst="rect">
              <a:avLst/>
            </a:prstGeom>
            <a:noFill/>
            <a:ln w="9525">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a:spAutoFit/>
            </a:bodyPr>
            <a:lstStyle/>
            <a:p>
              <a:pPr algn="just">
                <a:defRPr/>
              </a:pPr>
              <a:r>
                <a:rPr lang="zh-CN" altLang="en-US" dirty="0">
                  <a:solidFill>
                    <a:schemeClr val="bg1"/>
                  </a:solidFill>
                  <a:latin typeface="微软雅黑" pitchFamily="34" charset="-122"/>
                  <a:ea typeface="微软雅黑" pitchFamily="34" charset="-122"/>
                </a:rPr>
                <a:t>由于编辑和审稿人对作者研究领域的了解比较模糊，从而有可能导致稿件受到较差或不公正的同行评议。</a:t>
              </a:r>
              <a:endParaRPr lang="en-US" altLang="en-US" dirty="0">
                <a:solidFill>
                  <a:schemeClr val="bg1"/>
                </a:solidFill>
                <a:latin typeface="微软雅黑" pitchFamily="34" charset="-122"/>
                <a:ea typeface="微软雅黑" pitchFamily="34" charset="-122"/>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zh-CN" altLang="zh-CN" smtClean="0">
                <a:latin typeface="微软雅黑" pitchFamily="34" charset="-122"/>
                <a:ea typeface="微软雅黑" pitchFamily="34" charset="-122"/>
              </a:rPr>
              <a:t>如何选择合适的投稿期刊</a:t>
            </a:r>
            <a:endParaRPr lang="en-US" smtClean="0">
              <a:latin typeface="微软雅黑" pitchFamily="34" charset="-122"/>
              <a:ea typeface="微软雅黑" pitchFamily="34" charset="-122"/>
            </a:endParaRPr>
          </a:p>
        </p:txBody>
      </p:sp>
      <p:sp>
        <p:nvSpPr>
          <p:cNvPr id="144387" name="Slide Number Placeholder 3"/>
          <p:cNvSpPr>
            <a:spLocks noGrp="1"/>
          </p:cNvSpPr>
          <p:nvPr>
            <p:ph type="sldNum" sz="quarter" idx="11"/>
          </p:nvPr>
        </p:nvSpPr>
        <p:spPr>
          <a:noFill/>
        </p:spPr>
        <p:txBody>
          <a:bodyPr/>
          <a:lstStyle/>
          <a:p>
            <a:fld id="{E7CC09C4-B19E-47E7-BBC6-298492C96F1F}" type="slidenum">
              <a:rPr lang="en-US" altLang="en-US" smtClean="0">
                <a:latin typeface="Arial" pitchFamily="34" charset="0"/>
                <a:ea typeface="宋体" pitchFamily="2" charset="-122"/>
              </a:rPr>
              <a:pPr/>
              <a:t>119</a:t>
            </a:fld>
            <a:endParaRPr lang="en-US" altLang="en-US" smtClean="0">
              <a:latin typeface="Arial" pitchFamily="34" charset="0"/>
              <a:ea typeface="宋体" pitchFamily="2" charset="-122"/>
            </a:endParaRPr>
          </a:p>
        </p:txBody>
      </p:sp>
      <p:sp>
        <p:nvSpPr>
          <p:cNvPr id="5" name="Oval 65"/>
          <p:cNvSpPr>
            <a:spLocks noChangeArrowheads="1"/>
          </p:cNvSpPr>
          <p:nvPr/>
        </p:nvSpPr>
        <p:spPr bwMode="auto">
          <a:xfrm>
            <a:off x="971600" y="2935076"/>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endParaRPr>
          </a:p>
        </p:txBody>
      </p:sp>
      <p:sp>
        <p:nvSpPr>
          <p:cNvPr id="6" name="矩形 29"/>
          <p:cNvSpPr/>
          <p:nvPr/>
        </p:nvSpPr>
        <p:spPr>
          <a:xfrm>
            <a:off x="0" y="1887614"/>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cs typeface="+mn-cs"/>
            </a:endParaRPr>
          </a:p>
        </p:txBody>
      </p:sp>
      <p:sp>
        <p:nvSpPr>
          <p:cNvPr id="10" name="Oval 65"/>
          <p:cNvSpPr>
            <a:spLocks noChangeArrowheads="1"/>
          </p:cNvSpPr>
          <p:nvPr/>
        </p:nvSpPr>
        <p:spPr bwMode="auto">
          <a:xfrm>
            <a:off x="971600" y="4366904"/>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endParaRPr>
          </a:p>
        </p:txBody>
      </p:sp>
      <p:sp>
        <p:nvSpPr>
          <p:cNvPr id="11" name="矩形 34"/>
          <p:cNvSpPr/>
          <p:nvPr/>
        </p:nvSpPr>
        <p:spPr>
          <a:xfrm>
            <a:off x="0" y="3319442"/>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cs typeface="+mn-cs"/>
            </a:endParaRPr>
          </a:p>
        </p:txBody>
      </p:sp>
      <p:sp>
        <p:nvSpPr>
          <p:cNvPr id="15" name="Oval 65"/>
          <p:cNvSpPr>
            <a:spLocks noChangeArrowheads="1"/>
          </p:cNvSpPr>
          <p:nvPr/>
        </p:nvSpPr>
        <p:spPr bwMode="auto">
          <a:xfrm>
            <a:off x="971600" y="5798732"/>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endParaRPr>
          </a:p>
        </p:txBody>
      </p:sp>
      <p:sp>
        <p:nvSpPr>
          <p:cNvPr id="16" name="矩形 39"/>
          <p:cNvSpPr/>
          <p:nvPr/>
        </p:nvSpPr>
        <p:spPr>
          <a:xfrm>
            <a:off x="0" y="4751270"/>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cs typeface="+mn-cs"/>
            </a:endParaRPr>
          </a:p>
        </p:txBody>
      </p:sp>
      <p:sp>
        <p:nvSpPr>
          <p:cNvPr id="17" name="矩形 40"/>
          <p:cNvSpPr/>
          <p:nvPr/>
        </p:nvSpPr>
        <p:spPr>
          <a:xfrm>
            <a:off x="2195513" y="4732338"/>
            <a:ext cx="1152525" cy="1217612"/>
          </a:xfrm>
          <a:prstGeom prst="rect">
            <a:avLst/>
          </a:prstGeom>
          <a:pattFill prst="solidDmnd">
            <a:fgClr>
              <a:srgbClr val="C0504D">
                <a:lumMod val="75000"/>
              </a:srgbClr>
            </a:fgClr>
            <a:bgClr>
              <a:sysClr val="window" lastClr="FFFFFF"/>
            </a:bgClr>
          </a:patt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cs typeface="+mn-cs"/>
            </a:endParaRPr>
          </a:p>
        </p:txBody>
      </p:sp>
      <p:sp>
        <p:nvSpPr>
          <p:cNvPr id="18" name="矩形 41"/>
          <p:cNvSpPr/>
          <p:nvPr/>
        </p:nvSpPr>
        <p:spPr>
          <a:xfrm>
            <a:off x="2195735" y="4731757"/>
            <a:ext cx="1151891" cy="1217280"/>
          </a:xfrm>
          <a:prstGeom prst="rect">
            <a:avLst/>
          </a:prstGeom>
          <a:gradFill flip="none" rotWithShape="1">
            <a:gsLst>
              <a:gs pos="100000">
                <a:srgbClr val="772D2B"/>
              </a:gs>
              <a:gs pos="0">
                <a:srgbClr val="C0504D">
                  <a:lumMod val="75000"/>
                </a:srgbClr>
              </a:gs>
              <a:gs pos="11000">
                <a:srgbClr val="C0504D">
                  <a:lumMod val="75000"/>
                  <a:alpha val="89000"/>
                </a:srgbClr>
              </a:gs>
              <a:gs pos="88000">
                <a:srgbClr val="C0504D">
                  <a:lumMod val="75000"/>
                  <a:alpha val="90000"/>
                </a:srgbClr>
              </a:gs>
            </a:gsLst>
            <a:lin ang="0" scaled="1"/>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cs typeface="+mn-cs"/>
            </a:endParaRPr>
          </a:p>
        </p:txBody>
      </p:sp>
      <p:sp>
        <p:nvSpPr>
          <p:cNvPr id="19" name="等腰三角形 42"/>
          <p:cNvSpPr/>
          <p:nvPr/>
        </p:nvSpPr>
        <p:spPr>
          <a:xfrm rot="5400000">
            <a:off x="3232944" y="5168106"/>
            <a:ext cx="368300" cy="293688"/>
          </a:xfrm>
          <a:prstGeom prst="triangle">
            <a:avLst/>
          </a:prstGeom>
          <a:solidFill>
            <a:srgbClr val="C0504D">
              <a:lumMod val="75000"/>
            </a:srgbClr>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cs typeface="+mn-cs"/>
            </a:endParaRPr>
          </a:p>
        </p:txBody>
      </p:sp>
      <p:sp>
        <p:nvSpPr>
          <p:cNvPr id="20" name="TextBox 19"/>
          <p:cNvSpPr txBox="1">
            <a:spLocks noChangeArrowheads="1"/>
          </p:cNvSpPr>
          <p:nvPr/>
        </p:nvSpPr>
        <p:spPr bwMode="auto">
          <a:xfrm>
            <a:off x="3348038" y="2205038"/>
            <a:ext cx="5976937" cy="400050"/>
          </a:xfrm>
          <a:prstGeom prst="rect">
            <a:avLst/>
          </a:prstGeom>
          <a:noFill/>
          <a:ln w="9525">
            <a:noFill/>
            <a:miter lim="800000"/>
            <a:headEnd/>
            <a:tailEnd/>
          </a:ln>
        </p:spPr>
        <p:txBody>
          <a:bodyPr>
            <a:spAutoFit/>
          </a:bodyPr>
          <a:lstStyle/>
          <a:p>
            <a:pPr algn="ctr"/>
            <a:r>
              <a:rPr lang="zh-CN" altLang="en-US" sz="2000" b="1">
                <a:latin typeface="华文仿宋" pitchFamily="2" charset="-122"/>
                <a:ea typeface="华文仿宋" pitchFamily="2" charset="-122"/>
              </a:rPr>
              <a:t>查阅所引用参考文献的来源出版物</a:t>
            </a:r>
          </a:p>
        </p:txBody>
      </p:sp>
      <p:sp>
        <p:nvSpPr>
          <p:cNvPr id="22" name="TextBox 21"/>
          <p:cNvSpPr txBox="1">
            <a:spLocks noChangeArrowheads="1"/>
          </p:cNvSpPr>
          <p:nvPr/>
        </p:nvSpPr>
        <p:spPr bwMode="auto">
          <a:xfrm>
            <a:off x="4356100" y="3644900"/>
            <a:ext cx="5329238" cy="400050"/>
          </a:xfrm>
          <a:prstGeom prst="rect">
            <a:avLst/>
          </a:prstGeom>
          <a:noFill/>
          <a:ln w="9525">
            <a:noFill/>
            <a:miter lim="800000"/>
            <a:headEnd/>
            <a:tailEnd/>
          </a:ln>
        </p:spPr>
        <p:txBody>
          <a:bodyPr>
            <a:spAutoFit/>
          </a:bodyPr>
          <a:lstStyle/>
          <a:p>
            <a:r>
              <a:rPr lang="zh-CN" altLang="zh-CN" sz="2000" b="1">
                <a:latin typeface="华文仿宋" pitchFamily="2" charset="-122"/>
                <a:ea typeface="华文仿宋" pitchFamily="2" charset="-122"/>
              </a:rPr>
              <a:t>请教同行</a:t>
            </a:r>
            <a:endParaRPr lang="zh-CN" altLang="en-US" sz="2000" b="1">
              <a:latin typeface="华文仿宋" pitchFamily="2" charset="-122"/>
              <a:ea typeface="华文仿宋" pitchFamily="2" charset="-122"/>
            </a:endParaRPr>
          </a:p>
        </p:txBody>
      </p:sp>
      <p:sp>
        <p:nvSpPr>
          <p:cNvPr id="24" name="TextBox 23"/>
          <p:cNvSpPr txBox="1">
            <a:spLocks noChangeArrowheads="1"/>
          </p:cNvSpPr>
          <p:nvPr/>
        </p:nvSpPr>
        <p:spPr bwMode="auto">
          <a:xfrm>
            <a:off x="4356100" y="5157788"/>
            <a:ext cx="4625975" cy="400050"/>
          </a:xfrm>
          <a:prstGeom prst="rect">
            <a:avLst/>
          </a:prstGeom>
          <a:noFill/>
          <a:ln w="9525">
            <a:noFill/>
            <a:miter lim="800000"/>
            <a:headEnd/>
            <a:tailEnd/>
          </a:ln>
        </p:spPr>
        <p:txBody>
          <a:bodyPr>
            <a:spAutoFit/>
          </a:bodyPr>
          <a:lstStyle/>
          <a:p>
            <a:pPr algn="just"/>
            <a:r>
              <a:rPr lang="en-US" altLang="zh-CN" sz="2000" b="1">
                <a:latin typeface="华文仿宋" pitchFamily="2" charset="-122"/>
                <a:ea typeface="华文仿宋" pitchFamily="2" charset="-122"/>
              </a:rPr>
              <a:t>Web of Science</a:t>
            </a:r>
            <a:r>
              <a:rPr lang="en-US" altLang="zh-CN" sz="2000" b="1" baseline="30000">
                <a:latin typeface="华文仿宋" pitchFamily="2" charset="-122"/>
                <a:ea typeface="华文仿宋" pitchFamily="2" charset="-122"/>
              </a:rPr>
              <a:t>TM</a:t>
            </a:r>
            <a:r>
              <a:rPr lang="zh-CN" altLang="en-US" sz="2000" b="1">
                <a:latin typeface="华文仿宋" pitchFamily="2" charset="-122"/>
                <a:ea typeface="华文仿宋" pitchFamily="2" charset="-122"/>
              </a:rPr>
              <a:t>核心合集</a:t>
            </a:r>
          </a:p>
        </p:txBody>
      </p:sp>
      <p:sp>
        <p:nvSpPr>
          <p:cNvPr id="28" name="TextBox 27"/>
          <p:cNvSpPr txBox="1"/>
          <p:nvPr/>
        </p:nvSpPr>
        <p:spPr>
          <a:xfrm>
            <a:off x="2306668" y="5033786"/>
            <a:ext cx="930024" cy="584775"/>
          </a:xfrm>
          <a:prstGeom prst="rect">
            <a:avLst/>
          </a:prstGeom>
          <a:noFill/>
        </p:spPr>
        <p:txBody>
          <a:bodyPr>
            <a:spAutoFit/>
          </a:bodyPr>
          <a:lstStyle/>
          <a:p>
            <a:pPr>
              <a:lnSpc>
                <a:spcPct val="80000"/>
              </a:lnSpc>
              <a:defRPr/>
            </a:pPr>
            <a:r>
              <a:rPr lang="en-US" altLang="zh-CN" sz="4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itchFamily="34" charset="0"/>
                <a:ea typeface="微软雅黑" pitchFamily="34" charset="-122"/>
              </a:rPr>
              <a:t>Text</a:t>
            </a:r>
            <a:endParaRPr lang="zh-CN" altLang="en-US" sz="4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itchFamily="34" charset="0"/>
              <a:ea typeface="微软雅黑" pitchFamily="34" charset="-122"/>
            </a:endParaRPr>
          </a:p>
        </p:txBody>
      </p:sp>
      <p:pic>
        <p:nvPicPr>
          <p:cNvPr id="29" name="Picture 28" descr="sy_2010073121180805209.jpg"/>
          <p:cNvPicPr>
            <a:picLocks noChangeAspect="1"/>
          </p:cNvPicPr>
          <p:nvPr/>
        </p:nvPicPr>
        <p:blipFill>
          <a:blip r:embed="rId3"/>
          <a:stretch>
            <a:fillRect/>
          </a:stretch>
        </p:blipFill>
        <p:spPr>
          <a:xfrm>
            <a:off x="755650" y="1844675"/>
            <a:ext cx="1223963" cy="1223963"/>
          </a:xfrm>
          <a:prstGeom prst="rect">
            <a:avLst/>
          </a:prstGeom>
          <a:ln>
            <a:noFill/>
          </a:ln>
          <a:effectLst>
            <a:outerShdw blurRad="292100" dist="139700" dir="2700000" algn="tl" rotWithShape="0">
              <a:srgbClr val="333333">
                <a:alpha val="65000"/>
              </a:srgbClr>
            </a:outerShdw>
          </a:effectLst>
        </p:spPr>
      </p:pic>
      <p:pic>
        <p:nvPicPr>
          <p:cNvPr id="30" name="Picture 29" descr="wos-pg-hdr.png"/>
          <p:cNvPicPr>
            <a:picLocks noChangeAspect="1"/>
          </p:cNvPicPr>
          <p:nvPr/>
        </p:nvPicPr>
        <p:blipFill>
          <a:blip r:embed="rId4"/>
          <a:stretch>
            <a:fillRect/>
          </a:stretch>
        </p:blipFill>
        <p:spPr>
          <a:xfrm>
            <a:off x="0" y="4724400"/>
            <a:ext cx="4084638" cy="1225550"/>
          </a:xfrm>
          <a:prstGeom prst="rect">
            <a:avLst/>
          </a:prstGeom>
          <a:ln>
            <a:noFill/>
          </a:ln>
          <a:effectLst>
            <a:outerShdw blurRad="292100" dist="139700" dir="2700000" algn="tl" rotWithShape="0">
              <a:srgbClr val="333333">
                <a:alpha val="65000"/>
              </a:srgbClr>
            </a:outerShdw>
          </a:effectLst>
        </p:spPr>
      </p:pic>
      <p:pic>
        <p:nvPicPr>
          <p:cNvPr id="31" name="Picture 30" descr="sy_2010073120140377009.jpg"/>
          <p:cNvPicPr>
            <a:picLocks noChangeAspect="1"/>
          </p:cNvPicPr>
          <p:nvPr/>
        </p:nvPicPr>
        <p:blipFill>
          <a:blip r:embed="rId5"/>
          <a:stretch>
            <a:fillRect/>
          </a:stretch>
        </p:blipFill>
        <p:spPr>
          <a:xfrm>
            <a:off x="755650" y="3284538"/>
            <a:ext cx="1193800" cy="1201737"/>
          </a:xfrm>
          <a:prstGeom prst="rect">
            <a:avLst/>
          </a:prstGeom>
          <a:ln>
            <a:noFill/>
          </a:ln>
          <a:effectLst>
            <a:outerShdw blurRad="292100" dist="139700" dir="2700000" algn="tl" rotWithShape="0">
              <a:srgbClr val="333333">
                <a:alpha val="65000"/>
              </a:srgbClr>
            </a:outerShdw>
          </a:effectLst>
        </p:spPr>
      </p:pic>
      <p:grpSp>
        <p:nvGrpSpPr>
          <p:cNvPr id="2" name="Group 37"/>
          <p:cNvGrpSpPr>
            <a:grpSpLocks/>
          </p:cNvGrpSpPr>
          <p:nvPr/>
        </p:nvGrpSpPr>
        <p:grpSpPr bwMode="auto">
          <a:xfrm>
            <a:off x="2195513" y="1989138"/>
            <a:ext cx="6335712" cy="1989137"/>
            <a:chOff x="1763688" y="548680"/>
            <a:chExt cx="6335713" cy="1989138"/>
          </a:xfrm>
        </p:grpSpPr>
        <p:sp>
          <p:nvSpPr>
            <p:cNvPr id="35" name="Rounded Rectangle 34"/>
            <p:cNvSpPr/>
            <p:nvPr/>
          </p:nvSpPr>
          <p:spPr bwMode="auto">
            <a:xfrm>
              <a:off x="1763688" y="548680"/>
              <a:ext cx="6335713" cy="1989138"/>
            </a:xfrm>
            <a:prstGeom prst="roundRect">
              <a:avLst/>
            </a:prstGeom>
            <a:solidFill>
              <a:schemeClr val="tx2"/>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lIns="0" tIns="0" rIns="182880" bIns="0"/>
            <a:lstStyle/>
            <a:p>
              <a:pPr>
                <a:defRPr/>
              </a:pPr>
              <a:r>
                <a:rPr lang="zh-CN" altLang="en-US" sz="2000" b="1">
                  <a:solidFill>
                    <a:srgbClr val="FFFFFF"/>
                  </a:solidFill>
                  <a:latin typeface="Arial Unicode MS" pitchFamily="34" charset="-122"/>
                  <a:ea typeface="Arial Unicode MS" pitchFamily="34" charset="-122"/>
                  <a:cs typeface="Arial Unicode MS" pitchFamily="34" charset="-122"/>
                </a:rPr>
                <a:t>     </a:t>
              </a:r>
              <a:r>
                <a:rPr lang="zh-CN" altLang="en-US" sz="2000" b="1">
                  <a:solidFill>
                    <a:srgbClr val="FFFFFF"/>
                  </a:solidFill>
                  <a:latin typeface="微软雅黑" pitchFamily="34" charset="-122"/>
                  <a:ea typeface="微软雅黑" pitchFamily="34" charset="-122"/>
                  <a:cs typeface="Arial Unicode MS" pitchFamily="34" charset="-122"/>
                </a:rPr>
                <a:t>查询：</a:t>
              </a:r>
              <a:endParaRPr lang="en-US" altLang="zh-CN" sz="2000" b="1">
                <a:solidFill>
                  <a:srgbClr val="FFFFFF"/>
                </a:solidFill>
                <a:latin typeface="微软雅黑" pitchFamily="34" charset="-122"/>
                <a:ea typeface="微软雅黑" pitchFamily="34" charset="-122"/>
                <a:cs typeface="Arial Unicode MS" pitchFamily="34" charset="-122"/>
              </a:endParaRPr>
            </a:p>
            <a:p>
              <a:pPr>
                <a:defRPr/>
              </a:pPr>
              <a:r>
                <a:rPr lang="zh-CN" altLang="en-US" b="1">
                  <a:solidFill>
                    <a:srgbClr val="FFFFFF"/>
                  </a:solidFill>
                  <a:latin typeface="微软雅黑" pitchFamily="34" charset="-122"/>
                  <a:ea typeface="微软雅黑" pitchFamily="34" charset="-122"/>
                  <a:cs typeface="Arial Unicode MS" pitchFamily="34" charset="-122"/>
                </a:rPr>
                <a:t>     本领域的</a:t>
              </a:r>
              <a:r>
                <a:rPr lang="en-US" altLang="zh-CN" b="1">
                  <a:solidFill>
                    <a:srgbClr val="FFFFFF"/>
                  </a:solidFill>
                  <a:latin typeface="微软雅黑" pitchFamily="34" charset="-122"/>
                  <a:ea typeface="微软雅黑" pitchFamily="34" charset="-122"/>
                  <a:cs typeface="Arial Unicode MS" pitchFamily="34" charset="-122"/>
                </a:rPr>
                <a:t>SCI</a:t>
              </a:r>
              <a:r>
                <a:rPr lang="zh-CN" altLang="en-US" b="1">
                  <a:solidFill>
                    <a:srgbClr val="FFFFFF"/>
                  </a:solidFill>
                  <a:latin typeface="微软雅黑" pitchFamily="34" charset="-122"/>
                  <a:ea typeface="微软雅黑" pitchFamily="34" charset="-122"/>
                  <a:cs typeface="Arial Unicode MS" pitchFamily="34" charset="-122"/>
                </a:rPr>
                <a:t>期刊都有哪些？中国学者的投稿倾向</a:t>
              </a:r>
              <a:r>
                <a:rPr lang="en-US" altLang="zh-CN" b="1">
                  <a:solidFill>
                    <a:srgbClr val="FFFFFF"/>
                  </a:solidFill>
                  <a:latin typeface="微软雅黑" pitchFamily="34" charset="-122"/>
                  <a:ea typeface="微软雅黑" pitchFamily="34" charset="-122"/>
                  <a:cs typeface="Arial Unicode MS" pitchFamily="34" charset="-122"/>
                </a:rPr>
                <a:t>?......</a:t>
              </a:r>
            </a:p>
            <a:p>
              <a:pPr>
                <a:defRPr/>
              </a:pPr>
              <a:r>
                <a:rPr lang="zh-CN" altLang="en-US" sz="2000" b="1">
                  <a:solidFill>
                    <a:srgbClr val="FFFFFF"/>
                  </a:solidFill>
                  <a:latin typeface="微软雅黑" pitchFamily="34" charset="-122"/>
                  <a:ea typeface="微软雅黑" pitchFamily="34" charset="-122"/>
                  <a:cs typeface="Arial Unicode MS" pitchFamily="34" charset="-122"/>
                </a:rPr>
                <a:t>     关注：</a:t>
              </a:r>
            </a:p>
            <a:p>
              <a:pPr>
                <a:defRPr/>
              </a:pPr>
              <a:endParaRPr lang="en-US" altLang="zh-CN" b="1">
                <a:solidFill>
                  <a:srgbClr val="FFFFFF"/>
                </a:solidFill>
                <a:latin typeface="微软雅黑" pitchFamily="34" charset="-122"/>
                <a:ea typeface="微软雅黑" pitchFamily="34" charset="-122"/>
                <a:cs typeface="Arial Unicode MS" pitchFamily="34" charset="-122"/>
              </a:endParaRPr>
            </a:p>
            <a:p>
              <a:pPr>
                <a:defRPr/>
              </a:pPr>
              <a:endParaRPr lang="en-US" altLang="zh-CN" sz="1600" b="1">
                <a:solidFill>
                  <a:srgbClr val="FFFFFF"/>
                </a:solidFill>
                <a:latin typeface="Arial Unicode MS" pitchFamily="34" charset="-122"/>
                <a:ea typeface="Arial Unicode MS" pitchFamily="34" charset="-122"/>
                <a:cs typeface="Arial Unicode MS" pitchFamily="34" charset="-122"/>
              </a:endParaRPr>
            </a:p>
          </p:txBody>
        </p:sp>
        <p:sp>
          <p:nvSpPr>
            <p:cNvPr id="144422" name="TextBox 16"/>
            <p:cNvSpPr txBox="1">
              <a:spLocks noChangeArrowheads="1"/>
            </p:cNvSpPr>
            <p:nvPr/>
          </p:nvSpPr>
          <p:spPr bwMode="auto">
            <a:xfrm>
              <a:off x="3255938" y="1488480"/>
              <a:ext cx="1600200" cy="646112"/>
            </a:xfrm>
            <a:prstGeom prst="rect">
              <a:avLst/>
            </a:prstGeom>
            <a:noFill/>
            <a:ln w="9525">
              <a:noFill/>
              <a:miter lim="800000"/>
              <a:headEnd/>
              <a:tailEnd/>
            </a:ln>
          </p:spPr>
          <p:txBody>
            <a:bodyPr wrap="none">
              <a:spAutoFit/>
            </a:bodyPr>
            <a:lstStyle/>
            <a:p>
              <a:pPr>
                <a:buFont typeface="Wingdings" pitchFamily="2" charset="2"/>
                <a:buChar char="Ø"/>
              </a:pPr>
              <a:r>
                <a:rPr lang="zh-CN" altLang="en-US" b="1">
                  <a:solidFill>
                    <a:srgbClr val="FFFFFF"/>
                  </a:solidFill>
                  <a:latin typeface="Arial Unicode MS" pitchFamily="34" charset="-122"/>
                  <a:ea typeface="Arial Unicode MS" pitchFamily="34" charset="-122"/>
                  <a:cs typeface="Arial Unicode MS" pitchFamily="34" charset="-122"/>
                </a:rPr>
                <a:t> </a:t>
              </a:r>
              <a:r>
                <a:rPr lang="zh-CN" altLang="en-US" b="1">
                  <a:solidFill>
                    <a:srgbClr val="FFFFFF"/>
                  </a:solidFill>
                  <a:latin typeface="微软雅黑" pitchFamily="34" charset="-122"/>
                  <a:ea typeface="微软雅黑" pitchFamily="34" charset="-122"/>
                  <a:cs typeface="Arial Unicode MS" pitchFamily="34" charset="-122"/>
                </a:rPr>
                <a:t>用稿特点</a:t>
              </a:r>
              <a:endParaRPr lang="en-US" altLang="zh-CN" b="1">
                <a:solidFill>
                  <a:srgbClr val="FFFFFF"/>
                </a:solidFill>
                <a:latin typeface="微软雅黑" pitchFamily="34" charset="-122"/>
                <a:ea typeface="微软雅黑" pitchFamily="34" charset="-122"/>
                <a:cs typeface="Arial Unicode MS" pitchFamily="34" charset="-122"/>
              </a:endParaRPr>
            </a:p>
            <a:p>
              <a:pPr>
                <a:buFont typeface="Wingdings" pitchFamily="2" charset="2"/>
                <a:buChar char="Ø"/>
              </a:pPr>
              <a:r>
                <a:rPr lang="zh-CN" altLang="en-US" b="1">
                  <a:solidFill>
                    <a:srgbClr val="FFFFFF"/>
                  </a:solidFill>
                  <a:latin typeface="微软雅黑" pitchFamily="34" charset="-122"/>
                  <a:ea typeface="微软雅黑" pitchFamily="34" charset="-122"/>
                  <a:cs typeface="Arial Unicode MS" pitchFamily="34" charset="-122"/>
                </a:rPr>
                <a:t> 影响因子</a:t>
              </a:r>
              <a:endParaRPr lang="en-US" altLang="zh-CN" b="1">
                <a:solidFill>
                  <a:srgbClr val="FFFFFF"/>
                </a:solidFill>
                <a:latin typeface="微软雅黑" pitchFamily="34" charset="-122"/>
                <a:ea typeface="微软雅黑" pitchFamily="34" charset="-122"/>
                <a:cs typeface="Arial Unicode MS" pitchFamily="34" charset="-122"/>
              </a:endParaRPr>
            </a:p>
          </p:txBody>
        </p:sp>
        <p:sp>
          <p:nvSpPr>
            <p:cNvPr id="37" name="Rectangle 36"/>
            <p:cNvSpPr/>
            <p:nvPr/>
          </p:nvSpPr>
          <p:spPr bwMode="auto">
            <a:xfrm>
              <a:off x="5283176" y="1488480"/>
              <a:ext cx="2265363" cy="646112"/>
            </a:xfrm>
            <a:prstGeom prst="rect">
              <a:avLst/>
            </a:prstGeom>
          </p:spPr>
          <p:txBody>
            <a:bodyPr>
              <a:spAutoFit/>
            </a:bodyPr>
            <a:lstStyle/>
            <a:p>
              <a:pPr>
                <a:buFont typeface="Wingdings" pitchFamily="2" charset="2"/>
                <a:buChar char="Ø"/>
                <a:defRPr/>
              </a:pPr>
              <a:r>
                <a:rPr lang="zh-CN" altLang="en-US" b="1" dirty="0">
                  <a:solidFill>
                    <a:schemeClr val="accent3"/>
                  </a:solidFill>
                  <a:latin typeface="Arial Unicode MS" pitchFamily="34" charset="-122"/>
                  <a:ea typeface="Arial Unicode MS" pitchFamily="34" charset="-122"/>
                  <a:cs typeface="Arial Unicode MS" pitchFamily="34" charset="-122"/>
                </a:rPr>
                <a:t> </a:t>
              </a:r>
              <a:r>
                <a:rPr lang="zh-CN" altLang="en-US" b="1" dirty="0">
                  <a:solidFill>
                    <a:schemeClr val="accent3"/>
                  </a:solidFill>
                  <a:latin typeface="Microsoft YaHei" pitchFamily="34" charset="-122"/>
                  <a:ea typeface="Microsoft YaHei" pitchFamily="34" charset="-122"/>
                  <a:cs typeface="Arial Unicode MS" pitchFamily="34" charset="-122"/>
                </a:rPr>
                <a:t>容量、周期</a:t>
              </a:r>
              <a:endParaRPr lang="en-US" altLang="zh-CN" b="1" dirty="0">
                <a:solidFill>
                  <a:schemeClr val="accent3"/>
                </a:solidFill>
                <a:latin typeface="Microsoft YaHei" pitchFamily="34" charset="-122"/>
                <a:ea typeface="Microsoft YaHei" pitchFamily="34" charset="-122"/>
                <a:cs typeface="Arial Unicode MS" pitchFamily="34" charset="-122"/>
              </a:endParaRPr>
            </a:p>
            <a:p>
              <a:pPr>
                <a:buFont typeface="Wingdings" pitchFamily="2" charset="2"/>
                <a:buChar char="Ø"/>
                <a:defRPr/>
              </a:pPr>
              <a:r>
                <a:rPr lang="en-US" altLang="zh-CN" b="1" dirty="0">
                  <a:solidFill>
                    <a:schemeClr val="accent3"/>
                  </a:solidFill>
                  <a:latin typeface="Microsoft YaHei" pitchFamily="34" charset="-122"/>
                  <a:ea typeface="Microsoft YaHei" pitchFamily="34" charset="-122"/>
                  <a:cs typeface="Arial Unicode MS" pitchFamily="34" charset="-122"/>
                </a:rPr>
                <a:t> </a:t>
              </a:r>
              <a:r>
                <a:rPr lang="zh-CN" altLang="en-US" b="1" dirty="0">
                  <a:solidFill>
                    <a:schemeClr val="accent3"/>
                  </a:solidFill>
                  <a:latin typeface="Microsoft YaHei" pitchFamily="34" charset="-122"/>
                  <a:ea typeface="Microsoft YaHei" pitchFamily="34" charset="-122"/>
                  <a:cs typeface="Arial Unicode MS" pitchFamily="34" charset="-122"/>
                </a:rPr>
                <a:t>学科内排名</a:t>
              </a:r>
              <a:endParaRPr lang="en-US" altLang="zh-CN" b="1" dirty="0">
                <a:solidFill>
                  <a:schemeClr val="accent3"/>
                </a:solidFill>
                <a:latin typeface="Microsoft YaHei" pitchFamily="34" charset="-122"/>
                <a:ea typeface="Microsoft YaHei" pitchFamily="34" charset="-122"/>
                <a:cs typeface="Arial Unicode MS" pitchFamily="34" charset="-122"/>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827584" y="260648"/>
          <a:ext cx="741682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2771" name="Title 1"/>
          <p:cNvSpPr>
            <a:spLocks noGrp="1"/>
          </p:cNvSpPr>
          <p:nvPr>
            <p:ph type="title"/>
          </p:nvPr>
        </p:nvSpPr>
        <p:spPr/>
        <p:txBody>
          <a:bodyPr/>
          <a:lstStyle/>
          <a:p>
            <a:pPr eaLnBrk="1" hangingPunct="1"/>
            <a:r>
              <a:rPr lang="en-US" smtClean="0">
                <a:latin typeface="微软雅黑" pitchFamily="34" charset="-122"/>
                <a:ea typeface="微软雅黑" pitchFamily="34" charset="-122"/>
              </a:rPr>
              <a:t>Research Workflow </a:t>
            </a:r>
            <a:r>
              <a:rPr lang="zh-CN" altLang="en-US" b="1" smtClean="0">
                <a:latin typeface="微软雅黑" pitchFamily="34" charset="-122"/>
                <a:ea typeface="微软雅黑" pitchFamily="34" charset="-122"/>
              </a:rPr>
              <a:t>科研的基本工作流程</a:t>
            </a:r>
            <a:endParaRPr lang="en-US" b="1" smtClean="0">
              <a:latin typeface="微软雅黑" pitchFamily="34" charset="-122"/>
              <a:ea typeface="微软雅黑" pitchFamily="34" charset="-122"/>
            </a:endParaRPr>
          </a:p>
        </p:txBody>
      </p:sp>
      <p:sp>
        <p:nvSpPr>
          <p:cNvPr id="32772" name="Text Placeholder 2"/>
          <p:cNvSpPr>
            <a:spLocks noGrp="1"/>
          </p:cNvSpPr>
          <p:nvPr>
            <p:ph type="body" idx="1"/>
          </p:nvPr>
        </p:nvSpPr>
        <p:spPr>
          <a:xfrm>
            <a:off x="755650" y="2852738"/>
            <a:ext cx="1655763" cy="2163762"/>
          </a:xfrm>
        </p:spPr>
        <p:txBody>
          <a:bodyPr/>
          <a:lstStyle/>
          <a:p>
            <a:pPr eaLnBrk="1" hangingPunct="1"/>
            <a:r>
              <a:rPr lang="zh-CN" altLang="en-US" sz="2000" b="1" smtClean="0">
                <a:latin typeface="微软雅黑" pitchFamily="34" charset="-122"/>
                <a:ea typeface="微软雅黑" pitchFamily="34" charset="-122"/>
              </a:rPr>
              <a:t>检索相关研究</a:t>
            </a:r>
            <a:endParaRPr lang="en-US" altLang="zh-CN" sz="2000" b="1" smtClean="0">
              <a:latin typeface="微软雅黑" pitchFamily="34" charset="-122"/>
              <a:ea typeface="微软雅黑" pitchFamily="34" charset="-122"/>
            </a:endParaRPr>
          </a:p>
          <a:p>
            <a:pPr eaLnBrk="1" hangingPunct="1"/>
            <a:r>
              <a:rPr lang="zh-CN" altLang="en-US" sz="2000" b="1" smtClean="0">
                <a:latin typeface="微软雅黑" pitchFamily="34" charset="-122"/>
                <a:ea typeface="微软雅黑" pitchFamily="34" charset="-122"/>
              </a:rPr>
              <a:t>分析现有研究结果</a:t>
            </a:r>
            <a:endParaRPr lang="en-US" altLang="zh-CN" sz="2000" b="1" smtClean="0">
              <a:latin typeface="微软雅黑" pitchFamily="34" charset="-122"/>
              <a:ea typeface="微软雅黑" pitchFamily="34" charset="-122"/>
            </a:endParaRPr>
          </a:p>
          <a:p>
            <a:pPr eaLnBrk="1" hangingPunct="1"/>
            <a:r>
              <a:rPr lang="zh-CN" altLang="en-US" sz="2000" b="1" smtClean="0">
                <a:latin typeface="微软雅黑" pitchFamily="34" charset="-122"/>
                <a:ea typeface="微软雅黑" pitchFamily="34" charset="-122"/>
              </a:rPr>
              <a:t>发现问题</a:t>
            </a:r>
            <a:endParaRPr lang="en-US" altLang="zh-CN" sz="2000" b="1" smtClean="0">
              <a:latin typeface="微软雅黑" pitchFamily="34" charset="-122"/>
              <a:ea typeface="微软雅黑" pitchFamily="34" charset="-122"/>
            </a:endParaRPr>
          </a:p>
          <a:p>
            <a:pPr eaLnBrk="1" hangingPunct="1"/>
            <a:r>
              <a:rPr lang="zh-CN" altLang="en-US" sz="2000" b="1" smtClean="0">
                <a:latin typeface="微软雅黑" pitchFamily="34" charset="-122"/>
                <a:ea typeface="微软雅黑" pitchFamily="34" charset="-122"/>
              </a:rPr>
              <a:t>提出假说</a:t>
            </a:r>
            <a:endParaRPr lang="en-US" sz="2000" b="1" smtClean="0">
              <a:latin typeface="微软雅黑" pitchFamily="34" charset="-122"/>
              <a:ea typeface="微软雅黑" pitchFamily="34" charset="-122"/>
            </a:endParaRPr>
          </a:p>
        </p:txBody>
      </p:sp>
      <p:sp>
        <p:nvSpPr>
          <p:cNvPr id="6" name="Text Placeholder 2"/>
          <p:cNvSpPr txBox="1">
            <a:spLocks/>
          </p:cNvSpPr>
          <p:nvPr/>
        </p:nvSpPr>
        <p:spPr bwMode="auto">
          <a:xfrm>
            <a:off x="2555875" y="2852738"/>
            <a:ext cx="1655763" cy="2163762"/>
          </a:xfrm>
          <a:prstGeom prst="rect">
            <a:avLst/>
          </a:prstGeom>
          <a:noFill/>
          <a:ln w="9525">
            <a:noFill/>
            <a:miter lim="800000"/>
            <a:headEnd/>
            <a:tailEnd/>
          </a:ln>
        </p:spPr>
        <p:txBody>
          <a:bodyPr lIns="0" tIns="0" rIns="182880" bIns="0"/>
          <a:lstStyle/>
          <a:p>
            <a:pPr marL="228600" indent="-228600">
              <a:spcBef>
                <a:spcPct val="50000"/>
              </a:spcBef>
              <a:buClr>
                <a:schemeClr val="tx2"/>
              </a:buClr>
              <a:buFontTx/>
              <a:buChar char="•"/>
            </a:pPr>
            <a:r>
              <a:rPr lang="zh-CN" altLang="en-US" sz="2000" b="1">
                <a:latin typeface="微软雅黑" pitchFamily="34" charset="-122"/>
                <a:ea typeface="微软雅黑" pitchFamily="34" charset="-122"/>
              </a:rPr>
              <a:t>制定实验方案</a:t>
            </a:r>
            <a:endParaRPr lang="en-US" altLang="zh-CN" sz="2000" b="1">
              <a:latin typeface="微软雅黑" pitchFamily="34" charset="-122"/>
              <a:ea typeface="微软雅黑" pitchFamily="34" charset="-122"/>
            </a:endParaRPr>
          </a:p>
          <a:p>
            <a:pPr marL="228600" indent="-228600">
              <a:spcBef>
                <a:spcPct val="50000"/>
              </a:spcBef>
              <a:buClr>
                <a:schemeClr val="tx2"/>
              </a:buClr>
              <a:buFontTx/>
              <a:buChar char="•"/>
            </a:pPr>
            <a:r>
              <a:rPr lang="zh-CN" altLang="en-US" sz="2000" b="1">
                <a:latin typeface="微软雅黑" pitchFamily="34" charset="-122"/>
                <a:ea typeface="微软雅黑" pitchFamily="34" charset="-122"/>
              </a:rPr>
              <a:t>定义实验步骤</a:t>
            </a:r>
            <a:endParaRPr lang="en-US" altLang="zh-CN" sz="2000" b="1">
              <a:latin typeface="微软雅黑" pitchFamily="34" charset="-122"/>
              <a:ea typeface="微软雅黑" pitchFamily="34" charset="-122"/>
            </a:endParaRPr>
          </a:p>
          <a:p>
            <a:pPr marL="228600" indent="-228600">
              <a:spcBef>
                <a:spcPct val="50000"/>
              </a:spcBef>
              <a:buClr>
                <a:schemeClr val="tx2"/>
              </a:buClr>
              <a:buFontTx/>
              <a:buChar char="•"/>
            </a:pPr>
            <a:r>
              <a:rPr lang="zh-CN" altLang="en-US" sz="2000" b="1">
                <a:latin typeface="微软雅黑" pitchFamily="34" charset="-122"/>
                <a:ea typeface="微软雅黑" pitchFamily="34" charset="-122"/>
              </a:rPr>
              <a:t>试验</a:t>
            </a:r>
            <a:endParaRPr lang="en-US" altLang="zh-CN" sz="2000" b="1">
              <a:latin typeface="微软雅黑" pitchFamily="34" charset="-122"/>
              <a:ea typeface="微软雅黑" pitchFamily="34" charset="-122"/>
            </a:endParaRPr>
          </a:p>
          <a:p>
            <a:pPr marL="228600" indent="-228600">
              <a:spcBef>
                <a:spcPct val="50000"/>
              </a:spcBef>
              <a:buClr>
                <a:schemeClr val="tx2"/>
              </a:buClr>
              <a:buFontTx/>
              <a:buChar char="•"/>
            </a:pPr>
            <a:r>
              <a:rPr lang="zh-CN" altLang="en-US" sz="2000" b="1">
                <a:latin typeface="微软雅黑" pitchFamily="34" charset="-122"/>
                <a:ea typeface="微软雅黑" pitchFamily="34" charset="-122"/>
              </a:rPr>
              <a:t>数据汇总</a:t>
            </a:r>
            <a:endParaRPr lang="en-US" altLang="en-US" sz="2000" b="1">
              <a:latin typeface="微软雅黑" pitchFamily="34" charset="-122"/>
              <a:ea typeface="微软雅黑" pitchFamily="34" charset="-122"/>
            </a:endParaRPr>
          </a:p>
        </p:txBody>
      </p:sp>
      <p:sp>
        <p:nvSpPr>
          <p:cNvPr id="7" name="Text Placeholder 2"/>
          <p:cNvSpPr txBox="1">
            <a:spLocks/>
          </p:cNvSpPr>
          <p:nvPr/>
        </p:nvSpPr>
        <p:spPr bwMode="auto">
          <a:xfrm>
            <a:off x="4356100" y="2849563"/>
            <a:ext cx="1655763" cy="2163762"/>
          </a:xfrm>
          <a:prstGeom prst="rect">
            <a:avLst/>
          </a:prstGeom>
          <a:noFill/>
          <a:ln w="9525">
            <a:noFill/>
            <a:miter lim="800000"/>
            <a:headEnd/>
            <a:tailEnd/>
          </a:ln>
        </p:spPr>
        <p:txBody>
          <a:bodyPr lIns="0" tIns="0" rIns="182880" bIns="0"/>
          <a:lstStyle/>
          <a:p>
            <a:pPr marL="228600" indent="-228600" eaLnBrk="0" hangingPunct="0">
              <a:spcBef>
                <a:spcPct val="50000"/>
              </a:spcBef>
              <a:buClr>
                <a:schemeClr val="tx2"/>
              </a:buClr>
              <a:buFontTx/>
              <a:buChar char="•"/>
            </a:pPr>
            <a:r>
              <a:rPr lang="zh-CN" altLang="en-US" sz="2000" b="1">
                <a:latin typeface="微软雅黑" pitchFamily="34" charset="-122"/>
                <a:ea typeface="微软雅黑" pitchFamily="34" charset="-122"/>
              </a:rPr>
              <a:t>数据可视化</a:t>
            </a:r>
            <a:endParaRPr lang="en-US" altLang="zh-CN" sz="2000" b="1">
              <a:latin typeface="微软雅黑" pitchFamily="34" charset="-122"/>
              <a:ea typeface="微软雅黑" pitchFamily="34" charset="-122"/>
            </a:endParaRPr>
          </a:p>
          <a:p>
            <a:pPr marL="228600" indent="-228600" eaLnBrk="0" hangingPunct="0">
              <a:spcBef>
                <a:spcPct val="50000"/>
              </a:spcBef>
              <a:buClr>
                <a:schemeClr val="tx2"/>
              </a:buClr>
              <a:buFontTx/>
              <a:buChar char="•"/>
            </a:pPr>
            <a:r>
              <a:rPr lang="zh-CN" altLang="en-US" sz="2000" b="1">
                <a:latin typeface="微软雅黑" pitchFamily="34" charset="-122"/>
                <a:ea typeface="微软雅黑" pitchFamily="34" charset="-122"/>
              </a:rPr>
              <a:t>数据验证</a:t>
            </a:r>
            <a:endParaRPr lang="en-US" altLang="zh-CN" sz="2000" b="1">
              <a:latin typeface="微软雅黑" pitchFamily="34" charset="-122"/>
              <a:ea typeface="微软雅黑" pitchFamily="34" charset="-122"/>
            </a:endParaRPr>
          </a:p>
          <a:p>
            <a:pPr marL="228600" indent="-228600" eaLnBrk="0" hangingPunct="0">
              <a:spcBef>
                <a:spcPct val="50000"/>
              </a:spcBef>
              <a:buClr>
                <a:schemeClr val="tx2"/>
              </a:buClr>
              <a:buFontTx/>
              <a:buChar char="•"/>
            </a:pPr>
            <a:r>
              <a:rPr lang="zh-CN" altLang="en-US" sz="2000" b="1">
                <a:latin typeface="微软雅黑" pitchFamily="34" charset="-122"/>
                <a:ea typeface="微软雅黑" pitchFamily="34" charset="-122"/>
              </a:rPr>
              <a:t>调整试验</a:t>
            </a:r>
            <a:endParaRPr lang="en-US" altLang="zh-CN" sz="2000" b="1">
              <a:latin typeface="微软雅黑" pitchFamily="34" charset="-122"/>
              <a:ea typeface="微软雅黑" pitchFamily="34" charset="-122"/>
            </a:endParaRPr>
          </a:p>
          <a:p>
            <a:pPr marL="228600" indent="-228600" eaLnBrk="0" hangingPunct="0">
              <a:spcBef>
                <a:spcPct val="50000"/>
              </a:spcBef>
              <a:buClr>
                <a:schemeClr val="tx2"/>
              </a:buClr>
              <a:buFontTx/>
              <a:buChar char="•"/>
            </a:pPr>
            <a:r>
              <a:rPr lang="zh-CN" altLang="en-US" sz="2000" b="1">
                <a:latin typeface="微软雅黑" pitchFamily="34" charset="-122"/>
                <a:ea typeface="微软雅黑" pitchFamily="34" charset="-122"/>
              </a:rPr>
              <a:t>验证假说</a:t>
            </a:r>
            <a:endParaRPr lang="en-US" sz="2000" b="1">
              <a:latin typeface="微软雅黑" pitchFamily="34" charset="-122"/>
              <a:ea typeface="微软雅黑" pitchFamily="34" charset="-122"/>
            </a:endParaRPr>
          </a:p>
        </p:txBody>
      </p:sp>
      <p:sp>
        <p:nvSpPr>
          <p:cNvPr id="8" name="Text Placeholder 2"/>
          <p:cNvSpPr txBox="1">
            <a:spLocks/>
          </p:cNvSpPr>
          <p:nvPr/>
        </p:nvSpPr>
        <p:spPr bwMode="auto">
          <a:xfrm>
            <a:off x="6084888" y="2849563"/>
            <a:ext cx="1655762" cy="2163762"/>
          </a:xfrm>
          <a:prstGeom prst="rect">
            <a:avLst/>
          </a:prstGeom>
          <a:noFill/>
          <a:ln w="9525">
            <a:noFill/>
            <a:miter lim="800000"/>
            <a:headEnd/>
            <a:tailEnd/>
          </a:ln>
        </p:spPr>
        <p:txBody>
          <a:bodyPr lIns="0" tIns="0" rIns="182880" bIns="0"/>
          <a:lstStyle/>
          <a:p>
            <a:pPr marL="228600" indent="-228600" eaLnBrk="0" hangingPunct="0">
              <a:spcBef>
                <a:spcPct val="50000"/>
              </a:spcBef>
              <a:buClr>
                <a:schemeClr val="tx2"/>
              </a:buClr>
              <a:buFontTx/>
              <a:buChar char="•"/>
            </a:pPr>
            <a:r>
              <a:rPr lang="zh-CN" altLang="en-US" sz="2000" b="1">
                <a:latin typeface="微软雅黑" pitchFamily="34" charset="-122"/>
                <a:ea typeface="微软雅黑" pitchFamily="34" charset="-122"/>
              </a:rPr>
              <a:t>撰写研究论文</a:t>
            </a:r>
            <a:endParaRPr lang="en-US" altLang="zh-CN" sz="2000" b="1">
              <a:latin typeface="微软雅黑" pitchFamily="34" charset="-122"/>
              <a:ea typeface="微软雅黑" pitchFamily="34" charset="-122"/>
            </a:endParaRPr>
          </a:p>
          <a:p>
            <a:pPr marL="228600" indent="-228600" eaLnBrk="0" hangingPunct="0">
              <a:spcBef>
                <a:spcPct val="50000"/>
              </a:spcBef>
              <a:buClr>
                <a:schemeClr val="tx2"/>
              </a:buClr>
              <a:buFontTx/>
              <a:buChar char="•"/>
            </a:pPr>
            <a:r>
              <a:rPr lang="zh-CN" altLang="en-US" sz="2000" b="1">
                <a:latin typeface="微软雅黑" pitchFamily="34" charset="-122"/>
                <a:ea typeface="微软雅黑" pitchFamily="34" charset="-122"/>
              </a:rPr>
              <a:t>发表论文</a:t>
            </a:r>
            <a:endParaRPr lang="en-US" sz="2000" b="1">
              <a:latin typeface="微软雅黑" pitchFamily="34" charset="-122"/>
              <a:ea typeface="微软雅黑" pitchFamily="34" charset="-122"/>
            </a:endParaRPr>
          </a:p>
        </p:txBody>
      </p:sp>
    </p:spTree>
    <p:custDataLst>
      <p:tags r:id="rId1"/>
    </p:custDataLst>
  </p:cSld>
  <p:clrMapOvr>
    <a:masterClrMapping/>
  </p:clrMapOvr>
  <p:transition advTm="1997">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 calcmode="lin" valueType="num">
                                      <p:cBhvr additive="base">
                                        <p:cTn id="7" dur="500" fill="hold"/>
                                        <p:tgtEl>
                                          <p:spTgt spid="327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2772">
                                            <p:txEl>
                                              <p:pRg st="1" end="1"/>
                                            </p:txEl>
                                          </p:spTgt>
                                        </p:tgtEl>
                                        <p:attrNameLst>
                                          <p:attrName>style.visibility</p:attrName>
                                        </p:attrNameLst>
                                      </p:cBhvr>
                                      <p:to>
                                        <p:strVal val="visible"/>
                                      </p:to>
                                    </p:set>
                                    <p:anim calcmode="lin" valueType="num">
                                      <p:cBhvr additive="base">
                                        <p:cTn id="12" dur="500" fill="hold"/>
                                        <p:tgtEl>
                                          <p:spTgt spid="3277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277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2772">
                                            <p:txEl>
                                              <p:pRg st="2" end="2"/>
                                            </p:txEl>
                                          </p:spTgt>
                                        </p:tgtEl>
                                        <p:attrNameLst>
                                          <p:attrName>style.visibility</p:attrName>
                                        </p:attrNameLst>
                                      </p:cBhvr>
                                      <p:to>
                                        <p:strVal val="visible"/>
                                      </p:to>
                                    </p:set>
                                    <p:anim calcmode="lin" valueType="num">
                                      <p:cBhvr additive="base">
                                        <p:cTn id="17" dur="500" fill="hold"/>
                                        <p:tgtEl>
                                          <p:spTgt spid="3277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2772">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2772">
                                            <p:txEl>
                                              <p:pRg st="3" end="3"/>
                                            </p:txEl>
                                          </p:spTgt>
                                        </p:tgtEl>
                                        <p:attrNameLst>
                                          <p:attrName>style.visibility</p:attrName>
                                        </p:attrNameLst>
                                      </p:cBhvr>
                                      <p:to>
                                        <p:strVal val="visible"/>
                                      </p:to>
                                    </p:set>
                                    <p:anim calcmode="lin" valueType="num">
                                      <p:cBhvr additive="base">
                                        <p:cTn id="22" dur="500" fill="hold"/>
                                        <p:tgtEl>
                                          <p:spTgt spid="32772">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277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8" fill="hold" grpId="0" nodeType="after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 calcmode="lin" valueType="num">
                                      <p:cBhvr additive="base">
                                        <p:cTn id="38"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ID="2" presetClass="entr" presetSubtype="8" fill="hold" grpId="0" nodeType="after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 calcmode="lin" valueType="num">
                                      <p:cBhvr additive="base">
                                        <p:cTn id="49"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2" presetClass="entr" presetSubtype="8" fill="hold" nodeType="afterEffect">
                                  <p:stCondLst>
                                    <p:cond delay="0"/>
                                  </p:stCondLst>
                                  <p:childTnLst>
                                    <p:set>
                                      <p:cBhvr>
                                        <p:cTn id="53" dur="1" fill="hold">
                                          <p:stCondLst>
                                            <p:cond delay="0"/>
                                          </p:stCondLst>
                                        </p:cTn>
                                        <p:tgtEl>
                                          <p:spTgt spid="7">
                                            <p:txEl>
                                              <p:pRg st="1" end="1"/>
                                            </p:txEl>
                                          </p:spTgt>
                                        </p:tgtEl>
                                        <p:attrNameLst>
                                          <p:attrName>style.visibility</p:attrName>
                                        </p:attrNameLst>
                                      </p:cBhvr>
                                      <p:to>
                                        <p:strVal val="visible"/>
                                      </p:to>
                                    </p:set>
                                    <p:anim calcmode="lin" valueType="num">
                                      <p:cBhvr additive="base">
                                        <p:cTn id="54"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56" fill="hold">
                            <p:stCondLst>
                              <p:cond delay="1000"/>
                            </p:stCondLst>
                            <p:childTnLst>
                              <p:par>
                                <p:cTn id="57" presetID="2" presetClass="entr" presetSubtype="8" fill="hold" nodeType="after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 calcmode="lin" valueType="num">
                                      <p:cBhvr additive="base">
                                        <p:cTn id="5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par>
                          <p:cTn id="61" fill="hold">
                            <p:stCondLst>
                              <p:cond delay="1500"/>
                            </p:stCondLst>
                            <p:childTnLst>
                              <p:par>
                                <p:cTn id="62" presetID="2" presetClass="entr" presetSubtype="8" fill="hold" nodeType="afterEffect">
                                  <p:stCondLst>
                                    <p:cond delay="0"/>
                                  </p:stCondLst>
                                  <p:childTnLst>
                                    <p:set>
                                      <p:cBhvr>
                                        <p:cTn id="63" dur="1" fill="hold">
                                          <p:stCondLst>
                                            <p:cond delay="0"/>
                                          </p:stCondLst>
                                        </p:cTn>
                                        <p:tgtEl>
                                          <p:spTgt spid="7">
                                            <p:txEl>
                                              <p:pRg st="3" end="3"/>
                                            </p:txEl>
                                          </p:spTgt>
                                        </p:tgtEl>
                                        <p:attrNameLst>
                                          <p:attrName>style.visibility</p:attrName>
                                        </p:attrNameLst>
                                      </p:cBhvr>
                                      <p:to>
                                        <p:strVal val="visible"/>
                                      </p:to>
                                    </p:set>
                                    <p:anim calcmode="lin" valueType="num">
                                      <p:cBhvr additive="base">
                                        <p:cTn id="64"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8">
                                            <p:txEl>
                                              <p:pRg st="0" end="0"/>
                                            </p:txEl>
                                          </p:spTgt>
                                        </p:tgtEl>
                                        <p:attrNameLst>
                                          <p:attrName>style.visibility</p:attrName>
                                        </p:attrNameLst>
                                      </p:cBhvr>
                                      <p:to>
                                        <p:strVal val="visible"/>
                                      </p:to>
                                    </p:set>
                                    <p:anim calcmode="lin" valueType="num">
                                      <p:cBhvr additive="base">
                                        <p:cTn id="70"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72" fill="hold">
                            <p:stCondLst>
                              <p:cond delay="500"/>
                            </p:stCondLst>
                            <p:childTnLst>
                              <p:par>
                                <p:cTn id="73" presetID="2" presetClass="entr" presetSubtype="8" fill="hold" nodeType="afterEffect">
                                  <p:stCondLst>
                                    <p:cond delay="0"/>
                                  </p:stCondLst>
                                  <p:childTnLst>
                                    <p:set>
                                      <p:cBhvr>
                                        <p:cTn id="74" dur="1" fill="hold">
                                          <p:stCondLst>
                                            <p:cond delay="0"/>
                                          </p:stCondLst>
                                        </p:cTn>
                                        <p:tgtEl>
                                          <p:spTgt spid="8">
                                            <p:txEl>
                                              <p:pRg st="1" end="1"/>
                                            </p:txEl>
                                          </p:spTgt>
                                        </p:tgtEl>
                                        <p:attrNameLst>
                                          <p:attrName>style.visibility</p:attrName>
                                        </p:attrNameLst>
                                      </p:cBhvr>
                                      <p:to>
                                        <p:strVal val="visible"/>
                                      </p:to>
                                    </p:set>
                                    <p:anim calcmode="lin" valueType="num">
                                      <p:cBhvr additive="base">
                                        <p:cTn id="75"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p:bldP spid="6" grpId="0" build="allAtOnce"/>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8" descr="中国学者在研究领域研究.jpg"/>
          <p:cNvPicPr>
            <a:picLocks noChangeAspect="1"/>
          </p:cNvPicPr>
          <p:nvPr/>
        </p:nvPicPr>
        <p:blipFill>
          <a:blip r:embed="rId2"/>
          <a:srcRect/>
          <a:stretch>
            <a:fillRect/>
          </a:stretch>
        </p:blipFill>
        <p:spPr bwMode="auto">
          <a:xfrm>
            <a:off x="0" y="836613"/>
            <a:ext cx="9144000" cy="4679950"/>
          </a:xfrm>
          <a:prstGeom prst="rect">
            <a:avLst/>
          </a:prstGeom>
          <a:noFill/>
          <a:ln w="9525">
            <a:noFill/>
            <a:miter lim="800000"/>
            <a:headEnd/>
            <a:tailEnd/>
          </a:ln>
        </p:spPr>
      </p:pic>
      <p:sp>
        <p:nvSpPr>
          <p:cNvPr id="145411" name="Title 1"/>
          <p:cNvSpPr>
            <a:spLocks noGrp="1"/>
          </p:cNvSpPr>
          <p:nvPr>
            <p:ph type="title"/>
          </p:nvPr>
        </p:nvSpPr>
        <p:spPr>
          <a:xfrm>
            <a:off x="900113" y="188913"/>
            <a:ext cx="7369175" cy="836612"/>
          </a:xfrm>
        </p:spPr>
        <p:txBody>
          <a:bodyPr anchor="t"/>
          <a:lstStyle/>
          <a:p>
            <a:r>
              <a:rPr lang="zh-CN" altLang="en-US" smtClean="0">
                <a:latin typeface="宋体" pitchFamily="2" charset="-122"/>
                <a:ea typeface="宋体" pitchFamily="2" charset="-122"/>
              </a:rPr>
              <a:t>案例三</a:t>
            </a:r>
            <a:r>
              <a:rPr lang="en-US" altLang="zh-CN" smtClean="0">
                <a:latin typeface="宋体" pitchFamily="2" charset="-122"/>
                <a:ea typeface="宋体" pitchFamily="2" charset="-122"/>
              </a:rPr>
              <a:t>:</a:t>
            </a:r>
            <a:r>
              <a:rPr lang="zh-CN" altLang="en-US" smtClean="0">
                <a:latin typeface="宋体" pitchFamily="2" charset="-122"/>
                <a:ea typeface="宋体" pitchFamily="2" charset="-122"/>
              </a:rPr>
              <a:t>中国学者在基因测序领域的研究</a:t>
            </a:r>
            <a:endParaRPr lang="en-US" smtClean="0"/>
          </a:p>
        </p:txBody>
      </p:sp>
      <p:sp>
        <p:nvSpPr>
          <p:cNvPr id="145412" name="Slide Number Placeholder 3"/>
          <p:cNvSpPr>
            <a:spLocks noGrp="1"/>
          </p:cNvSpPr>
          <p:nvPr>
            <p:ph type="sldNum" sz="quarter" idx="11"/>
          </p:nvPr>
        </p:nvSpPr>
        <p:spPr>
          <a:noFill/>
        </p:spPr>
        <p:txBody>
          <a:bodyPr/>
          <a:lstStyle/>
          <a:p>
            <a:fld id="{9CA253CC-C650-498F-8643-853F1F5CC95F}" type="slidenum">
              <a:rPr lang="en-US" altLang="en-US" smtClean="0">
                <a:latin typeface="Arial" pitchFamily="34" charset="0"/>
                <a:ea typeface="宋体" pitchFamily="2" charset="-122"/>
              </a:rPr>
              <a:pPr/>
              <a:t>120</a:t>
            </a:fld>
            <a:endParaRPr lang="en-US" altLang="en-US" smtClean="0">
              <a:latin typeface="Arial" pitchFamily="34" charset="0"/>
              <a:ea typeface="宋体" pitchFamily="2" charset="-122"/>
            </a:endParaRPr>
          </a:p>
        </p:txBody>
      </p:sp>
      <p:sp>
        <p:nvSpPr>
          <p:cNvPr id="7" name="圆角矩形 21"/>
          <p:cNvSpPr>
            <a:spLocks noChangeArrowheads="1"/>
          </p:cNvSpPr>
          <p:nvPr/>
        </p:nvSpPr>
        <p:spPr bwMode="auto">
          <a:xfrm>
            <a:off x="179388" y="2781300"/>
            <a:ext cx="1871662" cy="100806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8" name="Rounded Rectangle 7"/>
          <p:cNvSpPr/>
          <p:nvPr/>
        </p:nvSpPr>
        <p:spPr bwMode="auto">
          <a:xfrm>
            <a:off x="2339752" y="2060848"/>
            <a:ext cx="5040560" cy="2016224"/>
          </a:xfrm>
          <a:prstGeom prst="roundRect">
            <a:avLst/>
          </a:prstGeom>
          <a:solidFill>
            <a:schemeClr val="tx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r>
              <a:rPr lang="zh-CN" altLang="en-US" sz="2000">
                <a:solidFill>
                  <a:srgbClr val="FFFFFF"/>
                </a:solidFill>
                <a:latin typeface="微软雅黑" pitchFamily="34" charset="-122"/>
                <a:ea typeface="微软雅黑" pitchFamily="34" charset="-122"/>
              </a:rPr>
              <a:t>主题：</a:t>
            </a:r>
            <a:r>
              <a:rPr lang="en-US" altLang="zh-CN" sz="2000" b="1">
                <a:solidFill>
                  <a:srgbClr val="FFFFFF"/>
                </a:solidFill>
                <a:latin typeface="微软雅黑" pitchFamily="34" charset="-122"/>
                <a:ea typeface="微软雅黑" pitchFamily="34" charset="-122"/>
              </a:rPr>
              <a:t>genome sequencing AND genome</a:t>
            </a:r>
          </a:p>
          <a:p>
            <a:pPr eaLnBrk="0" hangingPunct="0">
              <a:defRPr/>
            </a:pPr>
            <a:r>
              <a:rPr lang="zh-CN" altLang="en-US" sz="2000">
                <a:solidFill>
                  <a:srgbClr val="FFFFFF"/>
                </a:solidFill>
                <a:latin typeface="微软雅黑" pitchFamily="34" charset="-122"/>
                <a:ea typeface="微软雅黑" pitchFamily="34" charset="-122"/>
              </a:rPr>
              <a:t>检索字段：</a:t>
            </a:r>
            <a:r>
              <a:rPr lang="zh-CN" altLang="en-US" sz="2000" b="1">
                <a:solidFill>
                  <a:srgbClr val="FFFFFF"/>
                </a:solidFill>
                <a:latin typeface="微软雅黑" pitchFamily="34" charset="-122"/>
                <a:ea typeface="微软雅黑" pitchFamily="34" charset="-122"/>
              </a:rPr>
              <a:t>主题</a:t>
            </a:r>
            <a:endParaRPr lang="en-US" altLang="zh-CN" sz="2000" b="1">
              <a:solidFill>
                <a:srgbClr val="FFFFFF"/>
              </a:solidFill>
              <a:latin typeface="微软雅黑" pitchFamily="34" charset="-122"/>
              <a:ea typeface="微软雅黑" pitchFamily="34" charset="-122"/>
            </a:endParaRPr>
          </a:p>
          <a:p>
            <a:pPr eaLnBrk="0" hangingPunct="0">
              <a:defRPr/>
            </a:pPr>
            <a:r>
              <a:rPr lang="zh-CN" altLang="en-US" sz="2000">
                <a:solidFill>
                  <a:srgbClr val="FFFFFF"/>
                </a:solidFill>
                <a:latin typeface="微软雅黑" pitchFamily="34" charset="-122"/>
                <a:ea typeface="微软雅黑" pitchFamily="34" charset="-122"/>
              </a:rPr>
              <a:t>检索数据库：</a:t>
            </a:r>
            <a:r>
              <a:rPr lang="en-US" altLang="zh-CN" sz="2000" b="1">
                <a:solidFill>
                  <a:srgbClr val="FFFFFF"/>
                </a:solidFill>
                <a:latin typeface="微软雅黑" pitchFamily="34" charset="-122"/>
                <a:ea typeface="微软雅黑" pitchFamily="34" charset="-122"/>
              </a:rPr>
              <a:t>SCI-EXPANDED</a:t>
            </a:r>
          </a:p>
          <a:p>
            <a:pPr>
              <a:spcBef>
                <a:spcPct val="50000"/>
              </a:spcBef>
              <a:defRPr/>
            </a:pPr>
            <a:r>
              <a:rPr lang="zh-CN" altLang="en-US" sz="2000">
                <a:solidFill>
                  <a:srgbClr val="FFFFFF"/>
                </a:solidFill>
                <a:latin typeface="微软雅黑" pitchFamily="34" charset="-122"/>
                <a:ea typeface="微软雅黑" pitchFamily="34" charset="-122"/>
              </a:rPr>
              <a:t>精炼：</a:t>
            </a:r>
            <a:r>
              <a:rPr lang="zh-CN" altLang="en-US" sz="2000" b="1">
                <a:solidFill>
                  <a:srgbClr val="FFFFFF"/>
                </a:solidFill>
                <a:latin typeface="微软雅黑" pitchFamily="34" charset="-122"/>
                <a:ea typeface="微软雅黑" pitchFamily="34" charset="-122"/>
              </a:rPr>
              <a:t>国家</a:t>
            </a:r>
            <a:r>
              <a:rPr lang="en-US" altLang="zh-CN" sz="2000" b="1">
                <a:solidFill>
                  <a:srgbClr val="FFFFFF"/>
                </a:solidFill>
                <a:latin typeface="微软雅黑" pitchFamily="34" charset="-122"/>
                <a:ea typeface="微软雅黑" pitchFamily="34" charset="-122"/>
              </a:rPr>
              <a:t>/</a:t>
            </a:r>
            <a:r>
              <a:rPr lang="zh-CN" altLang="en-US" sz="2000" b="1">
                <a:solidFill>
                  <a:srgbClr val="FFFFFF"/>
                </a:solidFill>
                <a:latin typeface="微软雅黑" pitchFamily="34" charset="-122"/>
                <a:ea typeface="微软雅黑" pitchFamily="34" charset="-122"/>
              </a:rPr>
              <a:t>地区</a:t>
            </a:r>
            <a:r>
              <a:rPr lang="en-US" altLang="zh-CN" sz="2000" b="1">
                <a:solidFill>
                  <a:srgbClr val="FFFFFF"/>
                </a:solidFill>
                <a:latin typeface="微软雅黑" pitchFamily="34" charset="-122"/>
                <a:ea typeface="微软雅黑" pitchFamily="34" charset="-122"/>
              </a:rPr>
              <a:t>-PEOPLES R CHINA</a:t>
            </a:r>
            <a:endParaRPr lang="en-US" sz="2000" b="1">
              <a:solidFill>
                <a:srgbClr val="FFFFFF"/>
              </a:solidFill>
              <a:latin typeface="微软雅黑" pitchFamily="34" charset="-122"/>
              <a:ea typeface="微软雅黑" pitchFamily="34" charset="-122"/>
            </a:endParaRPr>
          </a:p>
        </p:txBody>
      </p:sp>
      <p:sp>
        <p:nvSpPr>
          <p:cNvPr id="10" name="圆角矩形 21"/>
          <p:cNvSpPr>
            <a:spLocks noChangeArrowheads="1"/>
          </p:cNvSpPr>
          <p:nvPr/>
        </p:nvSpPr>
        <p:spPr bwMode="auto">
          <a:xfrm>
            <a:off x="7956550" y="3068638"/>
            <a:ext cx="927100" cy="2254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ou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nodeType="clickEffect">
                                  <p:stCondLst>
                                    <p:cond delay="0"/>
                                  </p:stCondLst>
                                  <p:childTnLst>
                                    <p:animEffect transition="out" filter="box(i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6"/>
          <p:cNvSpPr>
            <a:spLocks noChangeArrowheads="1"/>
          </p:cNvSpPr>
          <p:nvPr/>
        </p:nvSpPr>
        <p:spPr bwMode="auto">
          <a:xfrm>
            <a:off x="900113" y="1268413"/>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146435" name="Slide Number Placeholder 3"/>
          <p:cNvSpPr>
            <a:spLocks noGrp="1"/>
          </p:cNvSpPr>
          <p:nvPr>
            <p:ph type="sldNum" sz="quarter" idx="11"/>
          </p:nvPr>
        </p:nvSpPr>
        <p:spPr>
          <a:noFill/>
        </p:spPr>
        <p:txBody>
          <a:bodyPr/>
          <a:lstStyle/>
          <a:p>
            <a:fld id="{2B19529A-9308-456E-BA90-B76DCB884B07}" type="slidenum">
              <a:rPr lang="en-US" altLang="en-US" smtClean="0">
                <a:latin typeface="Arial" pitchFamily="34" charset="0"/>
                <a:ea typeface="宋体" pitchFamily="2" charset="-122"/>
              </a:rPr>
              <a:pPr/>
              <a:t>121</a:t>
            </a:fld>
            <a:endParaRPr lang="en-US" altLang="en-US" smtClean="0">
              <a:latin typeface="Arial" pitchFamily="34" charset="0"/>
              <a:ea typeface="宋体" pitchFamily="2" charset="-122"/>
            </a:endParaRPr>
          </a:p>
        </p:txBody>
      </p:sp>
      <p:pic>
        <p:nvPicPr>
          <p:cNvPr id="146436" name="Picture 4" descr="来源出版物名称2.jpg"/>
          <p:cNvPicPr>
            <a:picLocks noChangeAspect="1"/>
          </p:cNvPicPr>
          <p:nvPr/>
        </p:nvPicPr>
        <p:blipFill>
          <a:blip r:embed="rId3"/>
          <a:srcRect/>
          <a:stretch>
            <a:fillRect/>
          </a:stretch>
        </p:blipFill>
        <p:spPr bwMode="auto">
          <a:xfrm>
            <a:off x="0" y="2816225"/>
            <a:ext cx="9144000" cy="3167063"/>
          </a:xfrm>
          <a:prstGeom prst="rect">
            <a:avLst/>
          </a:prstGeom>
          <a:noFill/>
          <a:ln w="9525">
            <a:noFill/>
            <a:miter lim="800000"/>
            <a:headEnd/>
            <a:tailEnd/>
          </a:ln>
        </p:spPr>
      </p:pic>
      <p:pic>
        <p:nvPicPr>
          <p:cNvPr id="146437" name="Picture 5" descr="来源出版物名称-选中国研究者.jpg"/>
          <p:cNvPicPr>
            <a:picLocks noChangeAspect="1"/>
          </p:cNvPicPr>
          <p:nvPr/>
        </p:nvPicPr>
        <p:blipFill>
          <a:blip r:embed="rId4"/>
          <a:srcRect/>
          <a:stretch>
            <a:fillRect/>
          </a:stretch>
        </p:blipFill>
        <p:spPr bwMode="auto">
          <a:xfrm>
            <a:off x="179388" y="188913"/>
            <a:ext cx="6121400" cy="2613025"/>
          </a:xfrm>
          <a:prstGeom prst="rect">
            <a:avLst/>
          </a:prstGeom>
          <a:noFill/>
          <a:ln w="9525">
            <a:noFill/>
            <a:miter lim="800000"/>
            <a:headEnd/>
            <a:tailEnd/>
          </a:ln>
        </p:spPr>
      </p:pic>
      <p:sp>
        <p:nvSpPr>
          <p:cNvPr id="8" name="圆角矩形 21"/>
          <p:cNvSpPr>
            <a:spLocks noChangeArrowheads="1"/>
          </p:cNvSpPr>
          <p:nvPr/>
        </p:nvSpPr>
        <p:spPr bwMode="auto">
          <a:xfrm>
            <a:off x="323850" y="1700213"/>
            <a:ext cx="1727200" cy="2254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9" name="圆角矩形 21"/>
          <p:cNvSpPr>
            <a:spLocks noChangeArrowheads="1"/>
          </p:cNvSpPr>
          <p:nvPr/>
        </p:nvSpPr>
        <p:spPr bwMode="auto">
          <a:xfrm flipV="1">
            <a:off x="3708400" y="4149725"/>
            <a:ext cx="1727200" cy="198438"/>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3"/>
          <p:cNvSpPr>
            <a:spLocks noGrp="1"/>
          </p:cNvSpPr>
          <p:nvPr>
            <p:ph type="sldNum" sz="quarter" idx="11"/>
          </p:nvPr>
        </p:nvSpPr>
        <p:spPr>
          <a:noFill/>
        </p:spPr>
        <p:txBody>
          <a:bodyPr/>
          <a:lstStyle/>
          <a:p>
            <a:fld id="{4AD6CE62-370E-4F9E-BA6F-BF19752A61FB}" type="slidenum">
              <a:rPr lang="en-US" altLang="en-US" smtClean="0">
                <a:latin typeface="Arial" pitchFamily="34" charset="0"/>
                <a:ea typeface="宋体" pitchFamily="2" charset="-122"/>
              </a:rPr>
              <a:pPr/>
              <a:t>122</a:t>
            </a:fld>
            <a:endParaRPr lang="en-US" altLang="en-US" smtClean="0">
              <a:latin typeface="Arial" pitchFamily="34" charset="0"/>
              <a:ea typeface="宋体" pitchFamily="2" charset="-122"/>
            </a:endParaRPr>
          </a:p>
        </p:txBody>
      </p:sp>
      <p:pic>
        <p:nvPicPr>
          <p:cNvPr id="147459" name="Picture 4" descr="投稿-精炼中国.jpg"/>
          <p:cNvPicPr>
            <a:picLocks noChangeAspect="1"/>
          </p:cNvPicPr>
          <p:nvPr/>
        </p:nvPicPr>
        <p:blipFill>
          <a:blip r:embed="rId2"/>
          <a:srcRect/>
          <a:stretch>
            <a:fillRect/>
          </a:stretch>
        </p:blipFill>
        <p:spPr bwMode="auto">
          <a:xfrm>
            <a:off x="0" y="765175"/>
            <a:ext cx="9144000" cy="4840288"/>
          </a:xfrm>
          <a:prstGeom prst="rect">
            <a:avLst/>
          </a:prstGeom>
          <a:noFill/>
          <a:ln w="9525">
            <a:noFill/>
            <a:miter lim="800000"/>
            <a:headEnd/>
            <a:tailEnd/>
          </a:ln>
        </p:spPr>
      </p:pic>
      <p:sp>
        <p:nvSpPr>
          <p:cNvPr id="6" name="圆角矩形 21"/>
          <p:cNvSpPr>
            <a:spLocks noChangeArrowheads="1"/>
          </p:cNvSpPr>
          <p:nvPr/>
        </p:nvSpPr>
        <p:spPr bwMode="auto">
          <a:xfrm>
            <a:off x="107950" y="1196975"/>
            <a:ext cx="1295400" cy="36036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7" name="圆角矩形 21"/>
          <p:cNvSpPr>
            <a:spLocks noChangeArrowheads="1"/>
          </p:cNvSpPr>
          <p:nvPr/>
        </p:nvSpPr>
        <p:spPr bwMode="auto">
          <a:xfrm>
            <a:off x="2555875" y="2276475"/>
            <a:ext cx="3311525" cy="79216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JCR-gene 文章全页面.jpg"/>
          <p:cNvPicPr>
            <a:picLocks noChangeAspect="1"/>
          </p:cNvPicPr>
          <p:nvPr/>
        </p:nvPicPr>
        <p:blipFill>
          <a:blip r:embed="rId3"/>
          <a:srcRect/>
          <a:stretch>
            <a:fillRect/>
          </a:stretch>
        </p:blipFill>
        <p:spPr bwMode="auto">
          <a:xfrm>
            <a:off x="123825" y="0"/>
            <a:ext cx="9020175" cy="12068175"/>
          </a:xfrm>
          <a:prstGeom prst="rect">
            <a:avLst/>
          </a:prstGeom>
          <a:noFill/>
          <a:ln w="9525">
            <a:noFill/>
            <a:miter lim="800000"/>
            <a:headEnd/>
            <a:tailEnd/>
          </a:ln>
        </p:spPr>
      </p:pic>
      <p:sp>
        <p:nvSpPr>
          <p:cNvPr id="148483" name="Slide Number Placeholder 3"/>
          <p:cNvSpPr>
            <a:spLocks noGrp="1"/>
          </p:cNvSpPr>
          <p:nvPr>
            <p:ph type="sldNum" sz="quarter" idx="11"/>
          </p:nvPr>
        </p:nvSpPr>
        <p:spPr>
          <a:noFill/>
        </p:spPr>
        <p:txBody>
          <a:bodyPr/>
          <a:lstStyle/>
          <a:p>
            <a:fld id="{A8C8719A-E126-4900-B04D-0E8B7C507930}" type="slidenum">
              <a:rPr lang="en-US" altLang="en-US" smtClean="0">
                <a:latin typeface="Arial" pitchFamily="34" charset="0"/>
                <a:ea typeface="宋体" pitchFamily="2" charset="-122"/>
              </a:rPr>
              <a:pPr/>
              <a:t>123</a:t>
            </a:fld>
            <a:endParaRPr lang="en-US" altLang="en-US" smtClean="0">
              <a:latin typeface="Arial" pitchFamily="34" charset="0"/>
              <a:ea typeface="宋体" pitchFamily="2" charset="-122"/>
            </a:endParaRPr>
          </a:p>
        </p:txBody>
      </p:sp>
      <p:sp>
        <p:nvSpPr>
          <p:cNvPr id="6" name="圆角矩形 21"/>
          <p:cNvSpPr>
            <a:spLocks noChangeArrowheads="1"/>
          </p:cNvSpPr>
          <p:nvPr/>
        </p:nvSpPr>
        <p:spPr bwMode="auto">
          <a:xfrm flipV="1">
            <a:off x="1692275" y="5516563"/>
            <a:ext cx="1150938"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9" name="TextBox 8"/>
          <p:cNvSpPr txBox="1"/>
          <p:nvPr/>
        </p:nvSpPr>
        <p:spPr>
          <a:xfrm>
            <a:off x="611560" y="5805264"/>
            <a:ext cx="4464496" cy="461665"/>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en-US" sz="2400" dirty="0">
                <a:solidFill>
                  <a:schemeClr val="bg1"/>
                </a:solidFill>
              </a:rPr>
              <a:t>J</a:t>
            </a:r>
            <a:r>
              <a:rPr lang="en-US" altLang="zh-CN" sz="2400" dirty="0">
                <a:solidFill>
                  <a:schemeClr val="bg1"/>
                </a:solidFill>
              </a:rPr>
              <a:t>ournal Citation Reports</a:t>
            </a:r>
            <a:r>
              <a:rPr lang="en-US" altLang="zh-CN" sz="2400" baseline="30000" dirty="0">
                <a:solidFill>
                  <a:schemeClr val="bg1"/>
                </a:solidFill>
                <a:latin typeface="微软雅黑" pitchFamily="34" charset="-122"/>
                <a:ea typeface="微软雅黑" pitchFamily="34" charset="-122"/>
              </a:rPr>
              <a:t>®</a:t>
            </a:r>
            <a:endParaRPr lang="en-US" sz="2400"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8.33333E-7 -1.11111E-6 L 0.00104 -0.6213 " pathEditMode="relative" rAng="0" ptsTypes="AA">
                                      <p:cBhvr>
                                        <p:cTn id="6" dur="2000" fill="hold"/>
                                        <p:tgtEl>
                                          <p:spTgt spid="10"/>
                                        </p:tgtEl>
                                        <p:attrNameLst>
                                          <p:attrName>ppt_x</p:attrName>
                                          <p:attrName>ppt_y</p:attrName>
                                        </p:attrNameLst>
                                      </p:cBhvr>
                                      <p:rCtr x="1" y="-311"/>
                                    </p:animMotion>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p:cNvSpPr>
            <a:spLocks noGrp="1"/>
          </p:cNvSpPr>
          <p:nvPr>
            <p:ph type="sldNum" sz="quarter" idx="11"/>
          </p:nvPr>
        </p:nvSpPr>
        <p:spPr>
          <a:noFill/>
        </p:spPr>
        <p:txBody>
          <a:bodyPr/>
          <a:lstStyle/>
          <a:p>
            <a:fld id="{0ECEFE35-3C15-43B8-A95E-AC75847E278E}" type="slidenum">
              <a:rPr lang="en-US" altLang="en-US" smtClean="0">
                <a:latin typeface="Arial" pitchFamily="34" charset="0"/>
                <a:ea typeface="宋体" pitchFamily="2" charset="-122"/>
              </a:rPr>
              <a:pPr/>
              <a:t>124</a:t>
            </a:fld>
            <a:endParaRPr lang="en-US" altLang="en-US" smtClean="0">
              <a:latin typeface="Arial" pitchFamily="34" charset="0"/>
              <a:ea typeface="宋体" pitchFamily="2" charset="-122"/>
            </a:endParaRPr>
          </a:p>
        </p:txBody>
      </p:sp>
      <p:pic>
        <p:nvPicPr>
          <p:cNvPr id="5" name="Picture 4" descr="JCR-gene（old）.jpg"/>
          <p:cNvPicPr>
            <a:picLocks noChangeAspect="1"/>
          </p:cNvPicPr>
          <p:nvPr/>
        </p:nvPicPr>
        <p:blipFill>
          <a:blip r:embed="rId3"/>
          <a:srcRect/>
          <a:stretch>
            <a:fillRect/>
          </a:stretch>
        </p:blipFill>
        <p:spPr bwMode="auto">
          <a:xfrm>
            <a:off x="0" y="765175"/>
            <a:ext cx="9144000" cy="3444875"/>
          </a:xfrm>
          <a:prstGeom prst="rect">
            <a:avLst/>
          </a:prstGeom>
          <a:noFill/>
          <a:ln w="9525">
            <a:noFill/>
            <a:miter lim="800000"/>
            <a:headEnd/>
            <a:tailEnd/>
          </a:ln>
        </p:spPr>
      </p:pic>
      <p:pic>
        <p:nvPicPr>
          <p:cNvPr id="7" name="Picture 6" descr="jcr-gene2（old）.jpg"/>
          <p:cNvPicPr>
            <a:picLocks noChangeAspect="1"/>
          </p:cNvPicPr>
          <p:nvPr/>
        </p:nvPicPr>
        <p:blipFill>
          <a:blip r:embed="rId4"/>
          <a:srcRect/>
          <a:stretch>
            <a:fillRect/>
          </a:stretch>
        </p:blipFill>
        <p:spPr bwMode="auto">
          <a:xfrm>
            <a:off x="0" y="765175"/>
            <a:ext cx="9144000" cy="4048125"/>
          </a:xfrm>
          <a:prstGeom prst="rect">
            <a:avLst/>
          </a:prstGeom>
          <a:noFill/>
          <a:ln w="9525">
            <a:noFill/>
            <a:miter lim="800000"/>
            <a:headEnd/>
            <a:tailEnd/>
          </a:ln>
        </p:spPr>
      </p:pic>
      <p:sp>
        <p:nvSpPr>
          <p:cNvPr id="8" name="圆角矩形 21"/>
          <p:cNvSpPr>
            <a:spLocks noChangeArrowheads="1"/>
          </p:cNvSpPr>
          <p:nvPr/>
        </p:nvSpPr>
        <p:spPr bwMode="auto">
          <a:xfrm flipV="1">
            <a:off x="1116013" y="3357563"/>
            <a:ext cx="431800" cy="198437"/>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9" name="圆角矩形 21"/>
          <p:cNvSpPr>
            <a:spLocks noChangeArrowheads="1"/>
          </p:cNvSpPr>
          <p:nvPr/>
        </p:nvSpPr>
        <p:spPr bwMode="auto">
          <a:xfrm flipV="1">
            <a:off x="4643438" y="2636838"/>
            <a:ext cx="936625" cy="2000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10" name="Picture 9" descr="jcr-impact factor trend.jpg"/>
          <p:cNvPicPr>
            <a:picLocks noChangeAspect="1"/>
          </p:cNvPicPr>
          <p:nvPr/>
        </p:nvPicPr>
        <p:blipFill>
          <a:blip r:embed="rId5"/>
          <a:srcRect/>
          <a:stretch>
            <a:fillRect/>
          </a:stretch>
        </p:blipFill>
        <p:spPr bwMode="auto">
          <a:xfrm>
            <a:off x="4284663" y="2852738"/>
            <a:ext cx="1825625" cy="325437"/>
          </a:xfrm>
          <a:prstGeom prst="rect">
            <a:avLst/>
          </a:prstGeom>
          <a:noFill/>
          <a:ln w="9525">
            <a:noFill/>
            <a:miter lim="800000"/>
            <a:headEnd/>
            <a:tailEnd/>
          </a:ln>
        </p:spPr>
      </p:pic>
      <p:pic>
        <p:nvPicPr>
          <p:cNvPr id="11" name="Content Placeholder 4" descr="jcr-impact factor trend2.jpg"/>
          <p:cNvPicPr>
            <a:picLocks noGrp="1" noChangeAspect="1"/>
          </p:cNvPicPr>
          <p:nvPr>
            <p:ph idx="1"/>
          </p:nvPr>
        </p:nvPicPr>
        <p:blipFill>
          <a:blip r:embed="rId6"/>
          <a:stretch>
            <a:fillRect/>
          </a:stretch>
        </p:blipFill>
        <p:spPr>
          <a:xfrm>
            <a:off x="684213" y="2420938"/>
            <a:ext cx="6472237" cy="3168650"/>
          </a:xfrm>
          <a:effectLst>
            <a:outerShdw blurRad="292100" dist="139700" dir="2700000" algn="tl" rotWithShape="0">
              <a:srgbClr val="333333">
                <a:alpha val="65000"/>
              </a:srgbClr>
            </a:outerShdw>
          </a:effectLst>
        </p:spPr>
      </p:pic>
      <p:sp>
        <p:nvSpPr>
          <p:cNvPr id="12" name="圆角矩形 21"/>
          <p:cNvSpPr>
            <a:spLocks noChangeArrowheads="1"/>
          </p:cNvSpPr>
          <p:nvPr/>
        </p:nvSpPr>
        <p:spPr bwMode="auto">
          <a:xfrm flipV="1">
            <a:off x="1906588" y="4581525"/>
            <a:ext cx="830262" cy="2000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13" name="Picture 12" descr="2014-11-18 11-26-53.jpg"/>
          <p:cNvPicPr>
            <a:picLocks noChangeAspect="1"/>
          </p:cNvPicPr>
          <p:nvPr/>
        </p:nvPicPr>
        <p:blipFill>
          <a:blip r:embed="rId7"/>
          <a:stretch>
            <a:fillRect/>
          </a:stretch>
        </p:blipFill>
        <p:spPr>
          <a:xfrm>
            <a:off x="1368425" y="4149725"/>
            <a:ext cx="1839913" cy="333375"/>
          </a:xfrm>
          <a:prstGeom prst="rect">
            <a:avLst/>
          </a:prstGeom>
          <a:ln>
            <a:noFill/>
          </a:ln>
          <a:effectLst>
            <a:outerShdw blurRad="292100" dist="139700" dir="2700000" algn="tl" rotWithShape="0">
              <a:srgbClr val="333333">
                <a:alpha val="65000"/>
              </a:srgbClr>
            </a:outerShdw>
          </a:effectLst>
        </p:spPr>
      </p:pic>
      <p:pic>
        <p:nvPicPr>
          <p:cNvPr id="14" name="Picture 13" descr="jcr-journal ranking.jpg"/>
          <p:cNvPicPr>
            <a:picLocks noChangeAspect="1"/>
          </p:cNvPicPr>
          <p:nvPr/>
        </p:nvPicPr>
        <p:blipFill>
          <a:blip r:embed="rId8"/>
          <a:stretch>
            <a:fillRect/>
          </a:stretch>
        </p:blipFill>
        <p:spPr>
          <a:xfrm>
            <a:off x="684213" y="2060575"/>
            <a:ext cx="7788275" cy="2449513"/>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251520" y="188640"/>
            <a:ext cx="4752528" cy="461665"/>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en-US" sz="2400" dirty="0">
                <a:solidFill>
                  <a:schemeClr val="bg1"/>
                </a:solidFill>
              </a:rPr>
              <a:t>J</a:t>
            </a:r>
            <a:r>
              <a:rPr lang="en-US" altLang="zh-CN" sz="2400" dirty="0">
                <a:solidFill>
                  <a:schemeClr val="bg1"/>
                </a:solidFill>
              </a:rPr>
              <a:t>ournal Citation Reports</a:t>
            </a:r>
            <a:r>
              <a:rPr lang="en-US" altLang="zh-CN" sz="2400" baseline="30000" dirty="0">
                <a:solidFill>
                  <a:schemeClr val="bg1"/>
                </a:solidFill>
                <a:latin typeface="微软雅黑" pitchFamily="34" charset="-122"/>
                <a:ea typeface="微软雅黑" pitchFamily="34" charset="-122"/>
              </a:rPr>
              <a:t>®</a:t>
            </a:r>
            <a:endParaRPr lang="en-US" sz="2400"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12"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lide(fromTop)">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amond(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7"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ox(i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nodeType="clickEffect">
                                  <p:stCondLst>
                                    <p:cond delay="0"/>
                                  </p:stCondLst>
                                  <p:childTnLst>
                                    <p:animScale>
                                      <p:cBhvr>
                                        <p:cTn id="44" dur="1000" fill="hold"/>
                                        <p:tgtEl>
                                          <p:spTgt spid="11"/>
                                        </p:tgtEl>
                                      </p:cBhvr>
                                      <p:by x="50000" y="50000"/>
                                    </p:animScale>
                                  </p:childTnLst>
                                </p:cTn>
                              </p:par>
                            </p:childTnLst>
                          </p:cTn>
                        </p:par>
                        <p:par>
                          <p:cTn id="45" fill="hold">
                            <p:stCondLst>
                              <p:cond delay="1000"/>
                            </p:stCondLst>
                            <p:childTnLst>
                              <p:par>
                                <p:cTn id="46" presetID="49" presetClass="path" presetSubtype="0" accel="50000" decel="50000" fill="hold" nodeType="afterEffect">
                                  <p:stCondLst>
                                    <p:cond delay="0"/>
                                  </p:stCondLst>
                                  <p:childTnLst>
                                    <p:animMotion origin="layout" path="M 0.00052 2.22222E-6 L 0.28402 0.24143 " pathEditMode="relative" rAng="0" ptsTypes="AA">
                                      <p:cBhvr>
                                        <p:cTn id="47" dur="1000" fill="hold"/>
                                        <p:tgtEl>
                                          <p:spTgt spid="11"/>
                                        </p:tgtEl>
                                        <p:attrNameLst>
                                          <p:attrName>ppt_x</p:attrName>
                                          <p:attrName>ppt_y</p:attrName>
                                        </p:attrNameLst>
                                      </p:cBhvr>
                                      <p:rCtr x="142" y="121"/>
                                    </p:animMotion>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amond(in)">
                                      <p:cBhvr>
                                        <p:cTn id="52" dur="1000"/>
                                        <p:tgtEl>
                                          <p:spTgt spid="12"/>
                                        </p:tgtEl>
                                      </p:cBhvr>
                                    </p:animEffect>
                                  </p:childTnLst>
                                </p:cTn>
                              </p:par>
                            </p:childTnLst>
                          </p:cTn>
                        </p:par>
                        <p:par>
                          <p:cTn id="53" fill="hold">
                            <p:stCondLst>
                              <p:cond delay="1000"/>
                            </p:stCondLst>
                            <p:childTnLst>
                              <p:par>
                                <p:cTn id="54" presetID="12" presetClass="entr" presetSubtype="4"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slide(fromBottom)">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mph" presetSubtype="0" fill="hold" nodeType="clickEffect">
                                  <p:stCondLst>
                                    <p:cond delay="0"/>
                                  </p:stCondLst>
                                  <p:childTnLst>
                                    <p:animScale>
                                      <p:cBhvr>
                                        <p:cTn id="65" dur="2000" fill="hold"/>
                                        <p:tgtEl>
                                          <p:spTgt spid="14"/>
                                        </p:tgtEl>
                                      </p:cBhvr>
                                      <p:by x="50000" y="50000"/>
                                    </p:animScale>
                                  </p:childTnLst>
                                </p:cTn>
                              </p:par>
                            </p:childTnLst>
                          </p:cTn>
                        </p:par>
                        <p:par>
                          <p:cTn id="66" fill="hold">
                            <p:stCondLst>
                              <p:cond delay="2000"/>
                            </p:stCondLst>
                            <p:childTnLst>
                              <p:par>
                                <p:cTn id="67" presetID="56" presetClass="path" presetSubtype="0" accel="50000" decel="50000" fill="hold" nodeType="afterEffect">
                                  <p:stCondLst>
                                    <p:cond delay="0"/>
                                  </p:stCondLst>
                                  <p:childTnLst>
                                    <p:animMotion origin="layout" path="M -0.04791 0.01064 L -0.22899 0.34652 " pathEditMode="relative" rAng="0" ptsTypes="AA">
                                      <p:cBhvr>
                                        <p:cTn id="68" dur="1000" fill="hold"/>
                                        <p:tgtEl>
                                          <p:spTgt spid="14"/>
                                        </p:tgtEl>
                                        <p:attrNameLst>
                                          <p:attrName>ppt_x</p:attrName>
                                          <p:attrName>ppt_y</p:attrName>
                                        </p:attrNameLst>
                                      </p:cBhvr>
                                      <p:rCtr x="-91" y="1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endParaRPr lang="en-US" smtClean="0"/>
          </a:p>
        </p:txBody>
      </p:sp>
      <p:sp>
        <p:nvSpPr>
          <p:cNvPr id="150531" name="Content Placeholder 2"/>
          <p:cNvSpPr>
            <a:spLocks noGrp="1"/>
          </p:cNvSpPr>
          <p:nvPr>
            <p:ph idx="1"/>
          </p:nvPr>
        </p:nvSpPr>
        <p:spPr/>
        <p:txBody>
          <a:bodyPr/>
          <a:lstStyle/>
          <a:p>
            <a:endParaRPr lang="en-US" smtClean="0"/>
          </a:p>
        </p:txBody>
      </p:sp>
      <p:sp>
        <p:nvSpPr>
          <p:cNvPr id="150532" name="Slide Number Placeholder 3"/>
          <p:cNvSpPr>
            <a:spLocks noGrp="1"/>
          </p:cNvSpPr>
          <p:nvPr>
            <p:ph type="sldNum" sz="quarter" idx="11"/>
          </p:nvPr>
        </p:nvSpPr>
        <p:spPr>
          <a:noFill/>
        </p:spPr>
        <p:txBody>
          <a:bodyPr/>
          <a:lstStyle/>
          <a:p>
            <a:fld id="{F525981C-DF1A-41FA-A97E-C4F8A8541052}" type="slidenum">
              <a:rPr lang="en-US" altLang="en-US" smtClean="0">
                <a:latin typeface="Arial" pitchFamily="34" charset="0"/>
                <a:ea typeface="宋体" pitchFamily="2" charset="-122"/>
              </a:rPr>
              <a:pPr/>
              <a:t>125</a:t>
            </a:fld>
            <a:endParaRPr lang="en-US" altLang="en-US" smtClean="0">
              <a:latin typeface="Arial" pitchFamily="34" charset="0"/>
              <a:ea typeface="宋体" pitchFamily="2" charset="-122"/>
            </a:endParaRPr>
          </a:p>
        </p:txBody>
      </p:sp>
      <p:pic>
        <p:nvPicPr>
          <p:cNvPr id="150533" name="Picture 4" descr="JCR-gene 文章全页面.jpg"/>
          <p:cNvPicPr>
            <a:picLocks noChangeAspect="1"/>
          </p:cNvPicPr>
          <p:nvPr/>
        </p:nvPicPr>
        <p:blipFill>
          <a:blip r:embed="rId2"/>
          <a:srcRect/>
          <a:stretch>
            <a:fillRect/>
          </a:stretch>
        </p:blipFill>
        <p:spPr bwMode="auto">
          <a:xfrm>
            <a:off x="123825" y="0"/>
            <a:ext cx="9020175" cy="12068175"/>
          </a:xfrm>
          <a:prstGeom prst="rect">
            <a:avLst/>
          </a:prstGeom>
          <a:noFill/>
          <a:ln w="9525">
            <a:noFill/>
            <a:miter lim="800000"/>
            <a:headEnd/>
            <a:tailEnd/>
          </a:ln>
        </p:spPr>
      </p:pic>
      <p:sp>
        <p:nvSpPr>
          <p:cNvPr id="150534" name="Slide Number Placeholder 3"/>
          <p:cNvSpPr txBox="1">
            <a:spLocks/>
          </p:cNvSpPr>
          <p:nvPr/>
        </p:nvSpPr>
        <p:spPr bwMode="auto">
          <a:xfrm>
            <a:off x="8424863" y="6394450"/>
            <a:ext cx="457200" cy="231775"/>
          </a:xfrm>
          <a:prstGeom prst="rect">
            <a:avLst/>
          </a:prstGeom>
          <a:noFill/>
          <a:ln w="9525">
            <a:noFill/>
            <a:miter lim="800000"/>
            <a:headEnd/>
            <a:tailEnd/>
          </a:ln>
        </p:spPr>
        <p:txBody>
          <a:bodyPr/>
          <a:lstStyle/>
          <a:p>
            <a:pPr algn="r"/>
            <a:fld id="{B6FE583E-FA56-4418-A461-DFC929356603}" type="slidenum">
              <a:rPr lang="en-US" altLang="en-US" sz="900">
                <a:solidFill>
                  <a:srgbClr val="4B4B4B"/>
                </a:solidFill>
              </a:rPr>
              <a:pPr algn="r"/>
              <a:t>125</a:t>
            </a:fld>
            <a:endParaRPr lang="en-US" altLang="en-US" sz="900">
              <a:solidFill>
                <a:srgbClr val="4B4B4B"/>
              </a:solidFill>
            </a:endParaRPr>
          </a:p>
        </p:txBody>
      </p:sp>
      <p:sp>
        <p:nvSpPr>
          <p:cNvPr id="7" name="圆角矩形 21"/>
          <p:cNvSpPr>
            <a:spLocks noChangeArrowheads="1"/>
          </p:cNvSpPr>
          <p:nvPr/>
        </p:nvSpPr>
        <p:spPr bwMode="auto">
          <a:xfrm flipV="1">
            <a:off x="468313" y="2781300"/>
            <a:ext cx="1150937"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8" name="Picture 7" descr="查看期刊信息2.jpg"/>
          <p:cNvPicPr>
            <a:picLocks noChangeAspect="1"/>
          </p:cNvPicPr>
          <p:nvPr/>
        </p:nvPicPr>
        <p:blipFill>
          <a:blip r:embed="rId3"/>
          <a:srcRect/>
          <a:stretch>
            <a:fillRect/>
          </a:stretch>
        </p:blipFill>
        <p:spPr bwMode="auto">
          <a:xfrm>
            <a:off x="2051050" y="2305050"/>
            <a:ext cx="5219700" cy="455295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4"/>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5" name="Oval 65"/>
          <p:cNvSpPr>
            <a:spLocks noChangeArrowheads="1"/>
          </p:cNvSpPr>
          <p:nvPr/>
        </p:nvSpPr>
        <p:spPr bwMode="auto">
          <a:xfrm rot="11323888" flipV="1">
            <a:off x="295275" y="4487863"/>
            <a:ext cx="6573838" cy="1547812"/>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endParaRPr>
          </a:p>
        </p:txBody>
      </p:sp>
      <p:pic>
        <p:nvPicPr>
          <p:cNvPr id="6" name="图片 15"/>
          <p:cNvPicPr>
            <a:picLocks noChangeAspect="1"/>
          </p:cNvPicPr>
          <p:nvPr/>
        </p:nvPicPr>
        <p:blipFill>
          <a:blip r:embed="rId2"/>
          <a:srcRect l="31900" t="36166" r="5103"/>
          <a:stretch>
            <a:fillRect/>
          </a:stretch>
        </p:blipFill>
        <p:spPr bwMode="auto">
          <a:xfrm>
            <a:off x="0" y="0"/>
            <a:ext cx="9144000" cy="6137275"/>
          </a:xfrm>
          <a:prstGeom prst="rect">
            <a:avLst/>
          </a:prstGeom>
          <a:noFill/>
          <a:ln w="9525">
            <a:noFill/>
            <a:miter lim="800000"/>
            <a:headEnd/>
            <a:tailEnd/>
          </a:ln>
        </p:spPr>
      </p:pic>
      <p:grpSp>
        <p:nvGrpSpPr>
          <p:cNvPr id="2" name="Group 16"/>
          <p:cNvGrpSpPr>
            <a:grpSpLocks/>
          </p:cNvGrpSpPr>
          <p:nvPr/>
        </p:nvGrpSpPr>
        <p:grpSpPr bwMode="auto">
          <a:xfrm>
            <a:off x="-36513" y="2187575"/>
            <a:ext cx="9175751" cy="3414713"/>
            <a:chOff x="-36512" y="2188184"/>
            <a:chExt cx="9175153" cy="3414547"/>
          </a:xfrm>
        </p:grpSpPr>
        <p:sp>
          <p:nvSpPr>
            <p:cNvPr id="4" name="Oval 65"/>
            <p:cNvSpPr>
              <a:spLocks noChangeArrowheads="1"/>
            </p:cNvSpPr>
            <p:nvPr/>
          </p:nvSpPr>
          <p:spPr bwMode="auto">
            <a:xfrm rot="10800000" flipV="1">
              <a:off x="-36512" y="4166113"/>
              <a:ext cx="3817689" cy="1346135"/>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endParaRPr>
            </a:p>
          </p:txBody>
        </p:sp>
        <p:sp>
          <p:nvSpPr>
            <p:cNvPr id="151560" name="TextBox 6"/>
            <p:cNvSpPr txBox="1">
              <a:spLocks noChangeArrowheads="1"/>
            </p:cNvSpPr>
            <p:nvPr/>
          </p:nvSpPr>
          <p:spPr bwMode="auto">
            <a:xfrm rot="337620" flipH="1">
              <a:off x="1497552" y="2188184"/>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01</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151561" name="TextBox 7"/>
            <p:cNvSpPr txBox="1">
              <a:spLocks noChangeArrowheads="1"/>
            </p:cNvSpPr>
            <p:nvPr/>
          </p:nvSpPr>
          <p:spPr bwMode="auto">
            <a:xfrm rot="337620" flipH="1">
              <a:off x="1401300" y="2961061"/>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02</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151562" name="TextBox 8"/>
            <p:cNvSpPr txBox="1">
              <a:spLocks noChangeArrowheads="1"/>
            </p:cNvSpPr>
            <p:nvPr/>
          </p:nvSpPr>
          <p:spPr bwMode="auto">
            <a:xfrm rot="337620" flipH="1">
              <a:off x="1293713" y="3787880"/>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03</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151563" name="TextBox 9"/>
            <p:cNvSpPr txBox="1">
              <a:spLocks noChangeArrowheads="1"/>
            </p:cNvSpPr>
            <p:nvPr/>
          </p:nvSpPr>
          <p:spPr bwMode="auto">
            <a:xfrm rot="337620" flipH="1">
              <a:off x="1213502" y="4561012"/>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04</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11" name="TextBox 10"/>
            <p:cNvSpPr txBox="1"/>
            <p:nvPr/>
          </p:nvSpPr>
          <p:spPr>
            <a:xfrm rot="394014">
              <a:off x="2639840" y="2632662"/>
              <a:ext cx="5967023" cy="609570"/>
            </a:xfrm>
            <a:prstGeom prst="rect">
              <a:avLst/>
            </a:prstGeom>
            <a:noFill/>
          </p:spPr>
          <p:txBody>
            <a:bodyPr>
              <a:spAutoFit/>
            </a:bodyPr>
            <a:lstStyle/>
            <a:p>
              <a:pPr>
                <a:lnSpc>
                  <a:spcPct val="140000"/>
                </a:lnSpc>
                <a:buSzPct val="70000"/>
                <a:defRPr/>
              </a:pP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科学信息在科研过程中的作用</a:t>
              </a:r>
            </a:p>
          </p:txBody>
        </p:sp>
        <p:sp>
          <p:nvSpPr>
            <p:cNvPr id="12" name="TextBox 11"/>
            <p:cNvSpPr txBox="1"/>
            <p:nvPr/>
          </p:nvSpPr>
          <p:spPr>
            <a:xfrm rot="394014">
              <a:off x="2568406" y="3502570"/>
              <a:ext cx="5967024" cy="552423"/>
            </a:xfrm>
            <a:prstGeom prst="rect">
              <a:avLst/>
            </a:prstGeom>
            <a:noFill/>
          </p:spPr>
          <p:txBody>
            <a:bodyPr>
              <a:spAutoFit/>
            </a:bodyPr>
            <a:lstStyle/>
            <a:p>
              <a:pPr>
                <a:lnSpc>
                  <a:spcPct val="140000"/>
                </a:lnSpc>
                <a:buSzPct val="70000"/>
                <a:defRPr/>
              </a:pPr>
              <a:r>
                <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rPr>
                <a:t>Web of Science</a:t>
              </a:r>
              <a:r>
                <a:rPr lang="en-US" altLang="zh-CN" sz="2400" baseline="30000">
                  <a:solidFill>
                    <a:schemeClr val="bg1"/>
                  </a:solidFill>
                  <a:effectLst>
                    <a:outerShdw blurRad="38100" dist="38100" dir="2700000" algn="tl">
                      <a:srgbClr val="C0C0C0"/>
                    </a:outerShdw>
                  </a:effectLst>
                  <a:latin typeface="微软雅黑" pitchFamily="34" charset="-122"/>
                  <a:ea typeface="微软雅黑" pitchFamily="34" charset="-122"/>
                </a:rPr>
                <a:t>TM</a:t>
              </a: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及引文索引简介</a:t>
              </a:r>
              <a:endPar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endParaRPr>
            </a:p>
          </p:txBody>
        </p:sp>
        <p:sp>
          <p:nvSpPr>
            <p:cNvPr id="13" name="TextBox 12"/>
            <p:cNvSpPr txBox="1"/>
            <p:nvPr/>
          </p:nvSpPr>
          <p:spPr>
            <a:xfrm rot="434266">
              <a:off x="2423954" y="4210561"/>
              <a:ext cx="6714687" cy="609570"/>
            </a:xfrm>
            <a:prstGeom prst="rect">
              <a:avLst/>
            </a:prstGeom>
            <a:noFill/>
          </p:spPr>
          <p:txBody>
            <a:bodyPr>
              <a:spAutoFit/>
            </a:bodyPr>
            <a:lstStyle/>
            <a:p>
              <a:pPr>
                <a:lnSpc>
                  <a:spcPct val="140000"/>
                </a:lnSpc>
                <a:buSzPct val="70000"/>
                <a:defRPr/>
              </a:pP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如何利用</a:t>
              </a:r>
              <a:r>
                <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rPr>
                <a:t>Web of Science</a:t>
              </a:r>
              <a:r>
                <a:rPr lang="en-US" altLang="zh-CN" sz="2400" baseline="30000">
                  <a:solidFill>
                    <a:schemeClr val="bg1"/>
                  </a:solidFill>
                  <a:effectLst>
                    <a:outerShdw blurRad="38100" dist="38100" dir="2700000" algn="tl">
                      <a:srgbClr val="C0C0C0"/>
                    </a:outerShdw>
                  </a:effectLst>
                  <a:latin typeface="微软雅黑" pitchFamily="34" charset="-122"/>
                  <a:ea typeface="微软雅黑" pitchFamily="34" charset="-122"/>
                </a:rPr>
                <a:t>TM</a:t>
              </a: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核心合集为科研服务</a:t>
              </a:r>
              <a:endPar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endParaRPr>
            </a:p>
          </p:txBody>
        </p:sp>
        <p:sp>
          <p:nvSpPr>
            <p:cNvPr id="14" name="TextBox 13"/>
            <p:cNvSpPr txBox="1"/>
            <p:nvPr/>
          </p:nvSpPr>
          <p:spPr>
            <a:xfrm rot="427784">
              <a:off x="2422366" y="4993161"/>
              <a:ext cx="5968611" cy="609570"/>
            </a:xfrm>
            <a:prstGeom prst="rect">
              <a:avLst/>
            </a:prstGeom>
            <a:noFill/>
          </p:spPr>
          <p:txBody>
            <a:bodyPr>
              <a:spAutoFit/>
            </a:bodyPr>
            <a:lstStyle/>
            <a:p>
              <a:pPr marL="228600" lvl="1" indent="-228600">
                <a:lnSpc>
                  <a:spcPct val="140000"/>
                </a:lnSpc>
                <a:spcBef>
                  <a:spcPct val="50000"/>
                </a:spcBef>
                <a:buSzPct val="70000"/>
                <a:defRPr/>
              </a:pPr>
              <a:r>
                <a:rPr lang="zh-CN" altLang="en-US" sz="2400">
                  <a:solidFill>
                    <a:srgbClr val="FFFF00"/>
                  </a:solidFill>
                  <a:effectLst>
                    <a:outerShdw blurRad="38100" dist="38100" dir="2700000" algn="tl">
                      <a:srgbClr val="C0C0C0"/>
                    </a:outerShdw>
                  </a:effectLst>
                  <a:latin typeface="微软雅黑" pitchFamily="34" charset="-122"/>
                  <a:ea typeface="微软雅黑" pitchFamily="34" charset="-122"/>
                </a:rPr>
                <a:t>如何获得更多的学习资源助力科研？</a:t>
              </a:r>
              <a:endParaRPr lang="en-US" altLang="zh-CN" sz="2400">
                <a:solidFill>
                  <a:srgbClr val="FFFF00"/>
                </a:solidFill>
                <a:effectLst>
                  <a:outerShdw blurRad="38100" dist="38100" dir="2700000" algn="tl">
                    <a:srgbClr val="C0C0C0"/>
                  </a:outerShdw>
                </a:effectLst>
                <a:latin typeface="微软雅黑" pitchFamily="34" charset="-122"/>
                <a:ea typeface="微软雅黑" pitchFamily="34" charset="-122"/>
              </a:endParaRPr>
            </a:p>
          </p:txBody>
        </p:sp>
      </p:grpSp>
      <p:sp>
        <p:nvSpPr>
          <p:cNvPr id="151558" name="Rectangle 2"/>
          <p:cNvSpPr>
            <a:spLocks noGrp="1" noChangeArrowheads="1"/>
          </p:cNvSpPr>
          <p:nvPr>
            <p:ph type="title" idx="4294967295"/>
          </p:nvPr>
        </p:nvSpPr>
        <p:spPr>
          <a:xfrm>
            <a:off x="1774825" y="188913"/>
            <a:ext cx="7369175" cy="836612"/>
          </a:xfrm>
        </p:spPr>
        <p:txBody>
          <a:bodyPr/>
          <a:lstStyle/>
          <a:p>
            <a:pPr algn="ctr" eaLnBrk="1" hangingPunct="1"/>
            <a:r>
              <a:rPr lang="en-US" altLang="zh-CN" sz="3600" b="1" smtClean="0">
                <a:latin typeface="微软雅黑" pitchFamily="34" charset="-122"/>
                <a:ea typeface="微软雅黑" pitchFamily="34" charset="-122"/>
              </a:rPr>
              <a:t>                           Outline</a:t>
            </a:r>
            <a:endParaRPr lang="zh-CN" altLang="en-US" sz="3600" b="1" smtClean="0">
              <a:latin typeface="微软雅黑" pitchFamily="34" charset="-122"/>
              <a:ea typeface="微软雅黑" pitchFamily="34"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endParaRPr lang="en-US" smtClean="0"/>
          </a:p>
        </p:txBody>
      </p:sp>
      <p:sp>
        <p:nvSpPr>
          <p:cNvPr id="152579" name="Text Placeholder 2"/>
          <p:cNvSpPr>
            <a:spLocks noGrp="1"/>
          </p:cNvSpPr>
          <p:nvPr>
            <p:ph type="body" idx="1"/>
          </p:nvPr>
        </p:nvSpPr>
        <p:spPr/>
        <p:txBody>
          <a:bodyPr/>
          <a:lstStyle/>
          <a:p>
            <a:endParaRPr lang="en-US" smtClean="0"/>
          </a:p>
        </p:txBody>
      </p:sp>
      <p:pic>
        <p:nvPicPr>
          <p:cNvPr id="152580" name="Picture 3" descr="大讲堂.jpg"/>
          <p:cNvPicPr>
            <a:picLocks noChangeAspect="1"/>
          </p:cNvPicPr>
          <p:nvPr/>
        </p:nvPicPr>
        <p:blipFill>
          <a:blip r:embed="rId2"/>
          <a:srcRect/>
          <a:stretch>
            <a:fillRect/>
          </a:stretch>
        </p:blipFill>
        <p:spPr bwMode="auto">
          <a:xfrm>
            <a:off x="0" y="404813"/>
            <a:ext cx="9144000" cy="4895850"/>
          </a:xfrm>
          <a:prstGeom prst="rect">
            <a:avLst/>
          </a:prstGeom>
          <a:noFill/>
          <a:ln w="9525">
            <a:noFill/>
            <a:miter lim="800000"/>
            <a:headEnd/>
            <a:tailEnd/>
          </a:ln>
        </p:spPr>
      </p:pic>
      <p:grpSp>
        <p:nvGrpSpPr>
          <p:cNvPr id="152581" name="Group 6"/>
          <p:cNvGrpSpPr>
            <a:grpSpLocks/>
          </p:cNvGrpSpPr>
          <p:nvPr/>
        </p:nvGrpSpPr>
        <p:grpSpPr bwMode="auto">
          <a:xfrm>
            <a:off x="1403350" y="908050"/>
            <a:ext cx="6551613" cy="720725"/>
            <a:chOff x="2123728" y="1052735"/>
            <a:chExt cx="6552046" cy="720081"/>
          </a:xfrm>
        </p:grpSpPr>
        <p:pic>
          <p:nvPicPr>
            <p:cNvPr id="152589" name="图片 9"/>
            <p:cNvPicPr>
              <a:picLocks noChangeAspect="1"/>
            </p:cNvPicPr>
            <p:nvPr/>
          </p:nvPicPr>
          <p:blipFill>
            <a:blip r:embed="rId3"/>
            <a:srcRect/>
            <a:stretch>
              <a:fillRect/>
            </a:stretch>
          </p:blipFill>
          <p:spPr bwMode="auto">
            <a:xfrm>
              <a:off x="2123728" y="1052735"/>
              <a:ext cx="6552046" cy="720081"/>
            </a:xfrm>
            <a:prstGeom prst="rect">
              <a:avLst/>
            </a:prstGeom>
            <a:noFill/>
            <a:ln w="9525">
              <a:noFill/>
              <a:miter lim="800000"/>
              <a:headEnd/>
              <a:tailEnd/>
            </a:ln>
          </p:spPr>
        </p:pic>
        <p:sp>
          <p:nvSpPr>
            <p:cNvPr id="6" name="Rectangle 5"/>
            <p:cNvSpPr/>
            <p:nvPr/>
          </p:nvSpPr>
          <p:spPr>
            <a:xfrm>
              <a:off x="2339642" y="1197069"/>
              <a:ext cx="6264689" cy="369556"/>
            </a:xfrm>
            <a:prstGeom prst="rect">
              <a:avLst/>
            </a:prstGeom>
          </p:spPr>
          <p:txBody>
            <a:bodyPr>
              <a:spAutoFit/>
            </a:bodyPr>
            <a:lstStyle/>
            <a:p>
              <a:pPr>
                <a:defRPr/>
              </a:pPr>
              <a:r>
                <a:rPr lang="zh-CN" altLang="en-US" b="1">
                  <a:solidFill>
                    <a:srgbClr val="FFFF00"/>
                  </a:solidFill>
                  <a:effectLst>
                    <a:outerShdw blurRad="38100" dist="38100" dir="2700000" algn="tl">
                      <a:srgbClr val="C0C0C0"/>
                    </a:outerShdw>
                  </a:effectLst>
                  <a:latin typeface="Arial Unicode MS" pitchFamily="34" charset="-122"/>
                  <a:ea typeface="Arial Unicode MS" pitchFamily="34" charset="-122"/>
                  <a:cs typeface="Arial Unicode MS" pitchFamily="34" charset="-122"/>
                </a:rPr>
                <a:t>学习资源，网址</a:t>
              </a:r>
              <a:r>
                <a:rPr lang="en-US" altLang="zh-CN" b="1">
                  <a:solidFill>
                    <a:srgbClr val="FFFF00"/>
                  </a:solidFill>
                  <a:effectLst>
                    <a:outerShdw blurRad="38100" dist="38100" dir="2700000" algn="tl">
                      <a:srgbClr val="C0C0C0"/>
                    </a:outerShdw>
                  </a:effectLst>
                  <a:latin typeface="Arial Unicode MS" pitchFamily="34" charset="-122"/>
                  <a:ea typeface="Arial Unicode MS" pitchFamily="34" charset="-122"/>
                  <a:cs typeface="Arial Unicode MS" pitchFamily="34" charset="-122"/>
                </a:rPr>
                <a:t>http://ip-science.thomsonreuters.com.cn/ </a:t>
              </a:r>
              <a:endParaRPr lang="zh-CN" altLang="en-US" b="1">
                <a:solidFill>
                  <a:srgbClr val="FFFF00"/>
                </a:solidFill>
                <a:effectLst>
                  <a:outerShdw blurRad="38100" dist="38100" dir="2700000" algn="tl">
                    <a:srgbClr val="C0C0C0"/>
                  </a:outerShdw>
                </a:effectLst>
                <a:latin typeface="Arial Unicode MS" pitchFamily="34" charset="-122"/>
                <a:ea typeface="Arial Unicode MS" pitchFamily="34" charset="-122"/>
                <a:cs typeface="Arial Unicode MS" pitchFamily="34" charset="-122"/>
              </a:endParaRPr>
            </a:p>
          </p:txBody>
        </p:sp>
      </p:grpSp>
      <p:sp>
        <p:nvSpPr>
          <p:cNvPr id="8" name="圆角矩形 21"/>
          <p:cNvSpPr>
            <a:spLocks noChangeArrowheads="1"/>
          </p:cNvSpPr>
          <p:nvPr/>
        </p:nvSpPr>
        <p:spPr bwMode="auto">
          <a:xfrm>
            <a:off x="611188" y="4437063"/>
            <a:ext cx="865187" cy="287337"/>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325634" name="Picture 2"/>
          <p:cNvPicPr>
            <a:picLocks noChangeAspect="1" noChangeArrowheads="1"/>
          </p:cNvPicPr>
          <p:nvPr/>
        </p:nvPicPr>
        <p:blipFill>
          <a:blip r:embed="rId4"/>
          <a:srcRect/>
          <a:stretch>
            <a:fillRect/>
          </a:stretch>
        </p:blipFill>
        <p:spPr bwMode="auto">
          <a:xfrm>
            <a:off x="2051050" y="1700213"/>
            <a:ext cx="3960813" cy="14652625"/>
          </a:xfrm>
          <a:prstGeom prst="rect">
            <a:avLst/>
          </a:prstGeom>
          <a:ln>
            <a:noFill/>
          </a:ln>
          <a:effectLst>
            <a:outerShdw blurRad="292100" dist="139700" dir="2700000" algn="tl" rotWithShape="0">
              <a:srgbClr val="333333">
                <a:alpha val="65000"/>
              </a:srgbClr>
            </a:outerShdw>
          </a:effectLst>
        </p:spPr>
      </p:pic>
      <p:sp>
        <p:nvSpPr>
          <p:cNvPr id="10" name="Right Arrow 9"/>
          <p:cNvSpPr/>
          <p:nvPr/>
        </p:nvSpPr>
        <p:spPr bwMode="auto">
          <a:xfrm>
            <a:off x="1547664" y="4437112"/>
            <a:ext cx="360040" cy="216024"/>
          </a:xfrm>
          <a:prstGeom prst="rightArrow">
            <a:avLst/>
          </a:prstGeom>
          <a:solidFill>
            <a:schemeClr val="tx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latin typeface="Arial" charset="0"/>
            </a:endParaRPr>
          </a:p>
        </p:txBody>
      </p:sp>
      <p:sp>
        <p:nvSpPr>
          <p:cNvPr id="11" name="圆角矩形 21"/>
          <p:cNvSpPr>
            <a:spLocks noChangeArrowheads="1"/>
          </p:cNvSpPr>
          <p:nvPr/>
        </p:nvSpPr>
        <p:spPr bwMode="auto">
          <a:xfrm>
            <a:off x="6588125" y="4221163"/>
            <a:ext cx="1871663" cy="10795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12" name="TextBox 11"/>
          <p:cNvSpPr txBox="1">
            <a:spLocks noChangeArrowheads="1"/>
          </p:cNvSpPr>
          <p:nvPr/>
        </p:nvSpPr>
        <p:spPr bwMode="auto">
          <a:xfrm>
            <a:off x="4067175" y="1989138"/>
            <a:ext cx="1785938" cy="584200"/>
          </a:xfrm>
          <a:prstGeom prst="rect">
            <a:avLst/>
          </a:prstGeom>
          <a:solidFill>
            <a:srgbClr val="FFFF00"/>
          </a:solidFill>
          <a:ln w="9525">
            <a:noFill/>
            <a:miter lim="800000"/>
            <a:headEnd/>
            <a:tailEnd/>
          </a:ln>
        </p:spPr>
        <p:txBody>
          <a:bodyPr>
            <a:spAutoFit/>
          </a:bodyPr>
          <a:lstStyle/>
          <a:p>
            <a:r>
              <a:rPr lang="zh-CN" altLang="en-US" sz="1600" b="1">
                <a:solidFill>
                  <a:srgbClr val="EA8032"/>
                </a:solidFill>
                <a:latin typeface="Arial Unicode MS" pitchFamily="34" charset="-122"/>
                <a:ea typeface="Arial Unicode MS" pitchFamily="34" charset="-122"/>
                <a:cs typeface="Arial Unicode MS" pitchFamily="34" charset="-122"/>
              </a:rPr>
              <a:t>汤森路透所有数据库的使用课件</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25634"/>
                                        </p:tgtEl>
                                        <p:attrNameLst>
                                          <p:attrName>style.visibility</p:attrName>
                                        </p:attrNameLst>
                                      </p:cBhvr>
                                      <p:to>
                                        <p:strVal val="visible"/>
                                      </p:to>
                                    </p:set>
                                    <p:animEffect transition="in" filter="box(out)">
                                      <p:cBhvr>
                                        <p:cTn id="17" dur="500"/>
                                        <p:tgtEl>
                                          <p:spTgt spid="325634"/>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 presetClass="exit" presetSubtype="16" fill="hold" nodeType="clickEffect">
                                  <p:stCondLst>
                                    <p:cond delay="0"/>
                                  </p:stCondLst>
                                  <p:childTnLst>
                                    <p:animEffect transition="out" filter="box(in)">
                                      <p:cBhvr>
                                        <p:cTn id="23" dur="500"/>
                                        <p:tgtEl>
                                          <p:spTgt spid="325634"/>
                                        </p:tgtEl>
                                      </p:cBhvr>
                                    </p:animEffect>
                                    <p:set>
                                      <p:cBhvr>
                                        <p:cTn id="24" dur="1" fill="hold">
                                          <p:stCondLst>
                                            <p:cond delay="499"/>
                                          </p:stCondLst>
                                        </p:cTn>
                                        <p:tgtEl>
                                          <p:spTgt spid="32563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12"/>
                                        </p:tgtEl>
                                      </p:cBhvr>
                                    </p:animEffect>
                                    <p:set>
                                      <p:cBhvr>
                                        <p:cTn id="27" dur="1" fill="hold">
                                          <p:stCondLst>
                                            <p:cond delay="9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amond(in)">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2"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在线大讲坛.jpg"/>
          <p:cNvPicPr>
            <a:picLocks noChangeAspect="1"/>
          </p:cNvPicPr>
          <p:nvPr/>
        </p:nvPicPr>
        <p:blipFill>
          <a:blip r:embed="rId2"/>
          <a:srcRect/>
          <a:stretch>
            <a:fillRect/>
          </a:stretch>
        </p:blipFill>
        <p:spPr bwMode="auto">
          <a:xfrm>
            <a:off x="0" y="0"/>
            <a:ext cx="9144000" cy="9896475"/>
          </a:xfrm>
          <a:prstGeom prst="rect">
            <a:avLst/>
          </a:prstGeom>
          <a:noFill/>
          <a:ln w="9525">
            <a:noFill/>
            <a:miter lim="800000"/>
            <a:headEnd/>
            <a:tailEnd/>
          </a:ln>
        </p:spPr>
      </p:pic>
      <p:sp>
        <p:nvSpPr>
          <p:cNvPr id="5" name="圆角矩形 21"/>
          <p:cNvSpPr>
            <a:spLocks noChangeArrowheads="1"/>
          </p:cNvSpPr>
          <p:nvPr/>
        </p:nvSpPr>
        <p:spPr bwMode="auto">
          <a:xfrm>
            <a:off x="2700338" y="1557338"/>
            <a:ext cx="5256212" cy="489585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153604" name="图片 8"/>
          <p:cNvPicPr>
            <a:picLocks noChangeAspect="1"/>
          </p:cNvPicPr>
          <p:nvPr/>
        </p:nvPicPr>
        <p:blipFill>
          <a:blip r:embed="rId3"/>
          <a:srcRect/>
          <a:stretch>
            <a:fillRect/>
          </a:stretch>
        </p:blipFill>
        <p:spPr bwMode="auto">
          <a:xfrm>
            <a:off x="250825" y="333375"/>
            <a:ext cx="8569325" cy="1366838"/>
          </a:xfrm>
          <a:prstGeom prst="rect">
            <a:avLst/>
          </a:prstGeom>
          <a:noFill/>
          <a:ln w="9525">
            <a:noFill/>
            <a:miter lim="800000"/>
            <a:headEnd/>
            <a:tailEnd/>
          </a:ln>
        </p:spPr>
      </p:pic>
      <p:sp>
        <p:nvSpPr>
          <p:cNvPr id="153605" name="Rectangle 6"/>
          <p:cNvSpPr>
            <a:spLocks noChangeArrowheads="1"/>
          </p:cNvSpPr>
          <p:nvPr/>
        </p:nvSpPr>
        <p:spPr bwMode="auto">
          <a:xfrm>
            <a:off x="323850" y="333375"/>
            <a:ext cx="8496300" cy="1200150"/>
          </a:xfrm>
          <a:prstGeom prst="rect">
            <a:avLst/>
          </a:prstGeom>
          <a:noFill/>
          <a:ln w="9525">
            <a:noFill/>
            <a:miter lim="800000"/>
            <a:headEnd/>
            <a:tailEnd/>
          </a:ln>
        </p:spPr>
        <p:txBody>
          <a:bodyPr>
            <a:spAutoFit/>
          </a:bodyPr>
          <a:lstStyle/>
          <a:p>
            <a:pPr algn="ctr"/>
            <a:r>
              <a:rPr lang="en-US" altLang="zh-CN" b="1" u="sng">
                <a:solidFill>
                  <a:srgbClr val="FFFF00"/>
                </a:solidFill>
                <a:latin typeface="Arial Unicode MS" pitchFamily="34" charset="-122"/>
                <a:ea typeface="Arial Unicode MS" pitchFamily="34" charset="-122"/>
                <a:cs typeface="Arial Unicode MS" pitchFamily="34" charset="-122"/>
              </a:rPr>
              <a:t>WOS</a:t>
            </a:r>
            <a:r>
              <a:rPr lang="zh-CN" altLang="en-US" b="1" u="sng">
                <a:solidFill>
                  <a:srgbClr val="FFFF00"/>
                </a:solidFill>
                <a:latin typeface="Arial Unicode MS" pitchFamily="34" charset="-122"/>
                <a:ea typeface="Arial Unicode MS" pitchFamily="34" charset="-122"/>
                <a:cs typeface="Arial Unicode MS" pitchFamily="34" charset="-122"/>
              </a:rPr>
              <a:t>大讲堂（科研及研发人员）</a:t>
            </a:r>
          </a:p>
          <a:p>
            <a:pPr algn="ctr"/>
            <a:r>
              <a:rPr lang="en-US" altLang="zh-CN" b="1" u="sng">
                <a:solidFill>
                  <a:srgbClr val="FFFF00"/>
                </a:solidFill>
                <a:latin typeface="Arial Unicode MS" pitchFamily="34" charset="-122"/>
                <a:ea typeface="Arial Unicode MS" pitchFamily="34" charset="-122"/>
                <a:cs typeface="Arial Unicode MS" pitchFamily="34" charset="-122"/>
              </a:rPr>
              <a:t>2014</a:t>
            </a:r>
            <a:r>
              <a:rPr lang="zh-CN" altLang="en-US" b="1" u="sng">
                <a:solidFill>
                  <a:srgbClr val="FFFF00"/>
                </a:solidFill>
                <a:latin typeface="Arial Unicode MS" pitchFamily="34" charset="-122"/>
                <a:ea typeface="Arial Unicode MS" pitchFamily="34" charset="-122"/>
                <a:cs typeface="Arial Unicode MS" pitchFamily="34" charset="-122"/>
              </a:rPr>
              <a:t>年</a:t>
            </a:r>
            <a:r>
              <a:rPr lang="en-US" altLang="zh-CN" b="1" u="sng">
                <a:solidFill>
                  <a:srgbClr val="FFFF00"/>
                </a:solidFill>
                <a:latin typeface="Arial Unicode MS" pitchFamily="34" charset="-122"/>
                <a:ea typeface="Arial Unicode MS" pitchFamily="34" charset="-122"/>
                <a:cs typeface="Arial Unicode MS" pitchFamily="34" charset="-122"/>
              </a:rPr>
              <a:t>9</a:t>
            </a:r>
            <a:r>
              <a:rPr lang="zh-CN" altLang="en-US" b="1" u="sng">
                <a:solidFill>
                  <a:srgbClr val="FFFF00"/>
                </a:solidFill>
                <a:latin typeface="Arial Unicode MS" pitchFamily="34" charset="-122"/>
                <a:ea typeface="Arial Unicode MS" pitchFamily="34" charset="-122"/>
                <a:cs typeface="Arial Unicode MS" pitchFamily="34" charset="-122"/>
              </a:rPr>
              <a:t>月</a:t>
            </a:r>
            <a:r>
              <a:rPr lang="en-US" altLang="zh-CN" b="1" u="sng">
                <a:solidFill>
                  <a:srgbClr val="FFFF00"/>
                </a:solidFill>
                <a:latin typeface="Arial Unicode MS" pitchFamily="34" charset="-122"/>
                <a:ea typeface="Arial Unicode MS" pitchFamily="34" charset="-122"/>
                <a:cs typeface="Arial Unicode MS" pitchFamily="34" charset="-122"/>
              </a:rPr>
              <a:t>-12</a:t>
            </a:r>
            <a:r>
              <a:rPr lang="zh-CN" altLang="en-US" b="1" u="sng">
                <a:solidFill>
                  <a:srgbClr val="FFFF00"/>
                </a:solidFill>
                <a:latin typeface="Arial Unicode MS" pitchFamily="34" charset="-122"/>
                <a:ea typeface="Arial Unicode MS" pitchFamily="34" charset="-122"/>
                <a:cs typeface="Arial Unicode MS" pitchFamily="34" charset="-122"/>
              </a:rPr>
              <a:t>月，每周二晚上</a:t>
            </a:r>
            <a:r>
              <a:rPr lang="en-US" altLang="zh-CN" b="1" u="sng">
                <a:solidFill>
                  <a:srgbClr val="FFFF00"/>
                </a:solidFill>
                <a:latin typeface="Arial Unicode MS" pitchFamily="34" charset="-122"/>
                <a:ea typeface="Arial Unicode MS" pitchFamily="34" charset="-122"/>
                <a:cs typeface="Arial Unicode MS" pitchFamily="34" charset="-122"/>
              </a:rPr>
              <a:t>19:00-20:00</a:t>
            </a:r>
          </a:p>
          <a:p>
            <a:r>
              <a:rPr lang="zh-CN" altLang="en-US" b="1">
                <a:solidFill>
                  <a:srgbClr val="FFFF00"/>
                </a:solidFill>
                <a:latin typeface="Arial Unicode MS" pitchFamily="34" charset="-122"/>
                <a:ea typeface="Arial Unicode MS" pitchFamily="34" charset="-122"/>
                <a:cs typeface="Arial Unicode MS" pitchFamily="34" charset="-122"/>
              </a:rPr>
              <a:t>网址：</a:t>
            </a:r>
            <a:endParaRPr lang="en-US" altLang="zh-CN" b="1">
              <a:solidFill>
                <a:srgbClr val="FFFF00"/>
              </a:solidFill>
              <a:latin typeface="Arial Unicode MS" pitchFamily="34" charset="-122"/>
              <a:ea typeface="Arial Unicode MS" pitchFamily="34" charset="-122"/>
              <a:cs typeface="Arial Unicode MS" pitchFamily="34" charset="-122"/>
            </a:endParaRPr>
          </a:p>
          <a:p>
            <a:r>
              <a:rPr lang="en-US" altLang="zh-CN" b="1">
                <a:solidFill>
                  <a:srgbClr val="FFFF00"/>
                </a:solidFill>
                <a:latin typeface="Arial Unicode MS" pitchFamily="34" charset="-122"/>
                <a:ea typeface="Arial Unicode MS" pitchFamily="34" charset="-122"/>
                <a:cs typeface="Arial Unicode MS" pitchFamily="34" charset="-122"/>
              </a:rPr>
              <a:t>http://ip-science.thomsonreuters.com.cn/WOSOnline/Autumn2014/research.htm</a:t>
            </a:r>
          </a:p>
        </p:txBody>
      </p:sp>
      <p:pic>
        <p:nvPicPr>
          <p:cNvPr id="8" name="Picture 7" descr="Capture3.JPG"/>
          <p:cNvPicPr>
            <a:picLocks noChangeAspect="1"/>
          </p:cNvPicPr>
          <p:nvPr/>
        </p:nvPicPr>
        <p:blipFill>
          <a:blip r:embed="rId4"/>
          <a:stretch>
            <a:fillRect/>
          </a:stretch>
        </p:blipFill>
        <p:spPr>
          <a:xfrm>
            <a:off x="179388" y="5445125"/>
            <a:ext cx="2305050" cy="11953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33333  E" pathEditMode="relative"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Clr clrSpc="rgb" dir="cw">
                                      <p:cBhvr override="childStyle">
                                        <p:cTn id="20" dur="100" fill="hold"/>
                                        <p:tgtEl>
                                          <p:spTgt spid="8"/>
                                        </p:tgtEl>
                                        <p:attrNameLst>
                                          <p:attrName>style.color</p:attrName>
                                        </p:attrNameLst>
                                      </p:cBhvr>
                                      <p:to>
                                        <a:schemeClr val="accent2"/>
                                      </p:to>
                                    </p:animClr>
                                    <p:animClr clrSpc="rgb" dir="cw">
                                      <p:cBhvr>
                                        <p:cTn id="21" dur="100" fill="hold"/>
                                        <p:tgtEl>
                                          <p:spTgt spid="8"/>
                                        </p:tgtEl>
                                        <p:attrNameLst>
                                          <p:attrName>fillcolor</p:attrName>
                                        </p:attrNameLst>
                                      </p:cBhvr>
                                      <p:to>
                                        <a:schemeClr val="accent2"/>
                                      </p:to>
                                    </p:animClr>
                                    <p:set>
                                      <p:cBhvr>
                                        <p:cTn id="22" dur="100" fill="hold"/>
                                        <p:tgtEl>
                                          <p:spTgt spid="8"/>
                                        </p:tgtEl>
                                        <p:attrNameLst>
                                          <p:attrName>fill.type</p:attrName>
                                        </p:attrNameLst>
                                      </p:cBhvr>
                                      <p:to>
                                        <p:strVal val="solid"/>
                                      </p:to>
                                    </p:set>
                                    <p:set>
                                      <p:cBhvr>
                                        <p:cTn id="23" dur="100" fill="hold"/>
                                        <p:tgtEl>
                                          <p:spTgt spid="8"/>
                                        </p:tgtEl>
                                        <p:attrNameLst>
                                          <p:attrName>fill.on</p:attrName>
                                        </p:attrNameLst>
                                      </p:cBhvr>
                                      <p:to>
                                        <p:strVal val="true"/>
                                      </p:to>
                                    </p:se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5"/>
          <p:cNvSpPr>
            <a:spLocks noGrp="1" noChangeArrowheads="1"/>
          </p:cNvSpPr>
          <p:nvPr>
            <p:ph type="body" idx="1"/>
          </p:nvPr>
        </p:nvSpPr>
        <p:spPr>
          <a:xfrm>
            <a:off x="395288" y="222250"/>
            <a:ext cx="6913562" cy="685800"/>
          </a:xfrm>
        </p:spPr>
        <p:txBody>
          <a:bodyPr/>
          <a:lstStyle/>
          <a:p>
            <a:pPr>
              <a:lnSpc>
                <a:spcPct val="80000"/>
              </a:lnSpc>
              <a:buFontTx/>
              <a:buNone/>
            </a:pPr>
            <a:r>
              <a:rPr lang="zh-CN" altLang="en-US" smtClean="0">
                <a:solidFill>
                  <a:schemeClr val="tx2"/>
                </a:solidFill>
                <a:ea typeface="宋体" pitchFamily="2" charset="-122"/>
              </a:rPr>
              <a:t>免费查询某期刊当前是否被</a:t>
            </a:r>
            <a:r>
              <a:rPr lang="en-US" altLang="zh-CN" smtClean="0">
                <a:solidFill>
                  <a:schemeClr val="tx2"/>
                </a:solidFill>
                <a:ea typeface="宋体" pitchFamily="2" charset="-122"/>
              </a:rPr>
              <a:t>Web of Science</a:t>
            </a:r>
            <a:r>
              <a:rPr lang="zh-CN" altLang="en-US" smtClean="0">
                <a:solidFill>
                  <a:schemeClr val="tx2"/>
                </a:solidFill>
                <a:ea typeface="宋体" pitchFamily="2" charset="-122"/>
              </a:rPr>
              <a:t>收录</a:t>
            </a:r>
          </a:p>
          <a:p>
            <a:pPr>
              <a:lnSpc>
                <a:spcPct val="80000"/>
              </a:lnSpc>
              <a:buFontTx/>
              <a:buNone/>
            </a:pPr>
            <a:r>
              <a:rPr lang="en-US" altLang="zh-CN" smtClean="0">
                <a:solidFill>
                  <a:schemeClr val="tx2"/>
                </a:solidFill>
                <a:ea typeface="宋体" pitchFamily="2" charset="-122"/>
              </a:rPr>
              <a:t>http://science.thomsonreuters.com/mjl</a:t>
            </a:r>
            <a:endParaRPr lang="en-US" altLang="zh-CN" smtClean="0">
              <a:ea typeface="宋体" pitchFamily="2" charset="-122"/>
            </a:endParaRPr>
          </a:p>
          <a:p>
            <a:pPr>
              <a:lnSpc>
                <a:spcPct val="80000"/>
              </a:lnSpc>
              <a:buFontTx/>
              <a:buNone/>
            </a:pPr>
            <a:endParaRPr lang="en-US" altLang="zh-CN" smtClean="0">
              <a:ea typeface="宋体" pitchFamily="2" charset="-122"/>
            </a:endParaRPr>
          </a:p>
        </p:txBody>
      </p:sp>
      <p:pic>
        <p:nvPicPr>
          <p:cNvPr id="263171" name="Picture 3"/>
          <p:cNvPicPr>
            <a:picLocks noChangeAspect="1" noChangeArrowheads="1"/>
          </p:cNvPicPr>
          <p:nvPr/>
        </p:nvPicPr>
        <p:blipFill>
          <a:blip r:embed="rId2"/>
          <a:srcRect/>
          <a:stretch>
            <a:fillRect/>
          </a:stretch>
        </p:blipFill>
        <p:spPr bwMode="auto">
          <a:xfrm>
            <a:off x="0" y="1068388"/>
            <a:ext cx="9144000" cy="578961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7" name="矩形 10"/>
          <p:cNvSpPr/>
          <p:nvPr/>
        </p:nvSpPr>
        <p:spPr>
          <a:xfrm>
            <a:off x="2357438" y="5715000"/>
            <a:ext cx="1928812" cy="7858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600" b="1">
              <a:solidFill>
                <a:srgbClr val="FFFFFF"/>
              </a:solidFill>
              <a:ea typeface="宋体" pitchFamily="2" charset="-122"/>
            </a:endParaRPr>
          </a:p>
        </p:txBody>
      </p:sp>
      <p:pic>
        <p:nvPicPr>
          <p:cNvPr id="263172" name="Picture 4"/>
          <p:cNvPicPr>
            <a:picLocks noChangeAspect="1" noChangeArrowheads="1"/>
          </p:cNvPicPr>
          <p:nvPr/>
        </p:nvPicPr>
        <p:blipFill>
          <a:blip r:embed="rId3"/>
          <a:srcRect/>
          <a:stretch>
            <a:fillRect/>
          </a:stretch>
        </p:blipFill>
        <p:spPr bwMode="auto">
          <a:xfrm>
            <a:off x="4357688" y="3643313"/>
            <a:ext cx="2952750" cy="17716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8" name="Rectangle 8"/>
          <p:cNvSpPr>
            <a:spLocks noChangeArrowheads="1"/>
          </p:cNvSpPr>
          <p:nvPr/>
        </p:nvSpPr>
        <p:spPr bwMode="auto">
          <a:xfrm>
            <a:off x="4643438" y="4786313"/>
            <a:ext cx="2643187" cy="500062"/>
          </a:xfrm>
          <a:prstGeom prst="rect">
            <a:avLst/>
          </a:prstGeom>
          <a:noFill/>
          <a:ln w="31750">
            <a:solidFill>
              <a:schemeClr val="tx2"/>
            </a:solidFill>
            <a:miter lim="800000"/>
            <a:headEnd/>
            <a:tailEnd/>
          </a:ln>
        </p:spPr>
        <p:txBody>
          <a:bodyPr wrap="none" anchor="ctr"/>
          <a:lstStyle/>
          <a:p>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900113" y="476250"/>
            <a:ext cx="7127875" cy="836613"/>
          </a:xfrm>
        </p:spPr>
        <p:txBody>
          <a:bodyPr/>
          <a:lstStyle/>
          <a:p>
            <a:pPr eaLnBrk="1" hangingPunct="1"/>
            <a:r>
              <a:rPr lang="zh-CN" altLang="en-US" smtClean="0">
                <a:latin typeface="微软雅黑" pitchFamily="34" charset="-122"/>
                <a:ea typeface="微软雅黑" pitchFamily="34" charset="-122"/>
              </a:rPr>
              <a:t>科研工作流程中与信息相关的问题</a:t>
            </a:r>
            <a:endParaRPr lang="en-US" smtClean="0">
              <a:latin typeface="微软雅黑" pitchFamily="34" charset="-122"/>
              <a:ea typeface="微软雅黑" pitchFamily="34" charset="-122"/>
            </a:endParaRPr>
          </a:p>
        </p:txBody>
      </p:sp>
      <p:sp>
        <p:nvSpPr>
          <p:cNvPr id="34819" name="Text Placeholder 2"/>
          <p:cNvSpPr>
            <a:spLocks noGrp="1"/>
          </p:cNvSpPr>
          <p:nvPr>
            <p:ph type="body" idx="1"/>
          </p:nvPr>
        </p:nvSpPr>
        <p:spPr>
          <a:xfrm>
            <a:off x="323850" y="1484313"/>
            <a:ext cx="5688013" cy="5146675"/>
          </a:xfrm>
        </p:spPr>
        <p:txBody>
          <a:bodyPr/>
          <a:lstStyle/>
          <a:p>
            <a:pPr eaLnBrk="1" hangingPunct="1">
              <a:lnSpc>
                <a:spcPct val="150000"/>
              </a:lnSpc>
            </a:pPr>
            <a:r>
              <a:rPr lang="zh-CN" altLang="en-US" sz="2000" smtClean="0">
                <a:latin typeface="微软雅黑" pitchFamily="34" charset="-122"/>
                <a:ea typeface="微软雅黑" pitchFamily="34" charset="-122"/>
              </a:rPr>
              <a:t>如何在海量的信息中快速</a:t>
            </a:r>
            <a:r>
              <a:rPr lang="zh-CN" altLang="en-US" sz="2000" smtClean="0">
                <a:solidFill>
                  <a:srgbClr val="F97407"/>
                </a:solidFill>
                <a:latin typeface="微软雅黑" pitchFamily="34" charset="-122"/>
                <a:ea typeface="微软雅黑" pitchFamily="34" charset="-122"/>
              </a:rPr>
              <a:t>检索</a:t>
            </a:r>
            <a:r>
              <a:rPr lang="zh-CN" altLang="en-US" sz="2000" smtClean="0">
                <a:latin typeface="微软雅黑" pitchFamily="34" charset="-122"/>
                <a:ea typeface="微软雅黑" pitchFamily="34" charset="-122"/>
              </a:rPr>
              <a:t>到</a:t>
            </a:r>
            <a:r>
              <a:rPr lang="zh-CN" altLang="en-US" sz="2000" smtClean="0">
                <a:solidFill>
                  <a:srgbClr val="F97407"/>
                </a:solidFill>
                <a:latin typeface="微软雅黑" pitchFamily="34" charset="-122"/>
                <a:ea typeface="微软雅黑" pitchFamily="34" charset="-122"/>
              </a:rPr>
              <a:t>相关的、高质量</a:t>
            </a:r>
            <a:r>
              <a:rPr lang="zh-CN" altLang="en-US" sz="2000" smtClean="0">
                <a:latin typeface="微软雅黑" pitchFamily="34" charset="-122"/>
                <a:ea typeface="微软雅黑" pitchFamily="34" charset="-122"/>
              </a:rPr>
              <a:t>的信息？</a:t>
            </a:r>
            <a:endParaRPr lang="en-US" altLang="zh-CN" sz="2000" smtClean="0">
              <a:latin typeface="微软雅黑" pitchFamily="34" charset="-122"/>
              <a:ea typeface="微软雅黑" pitchFamily="34" charset="-122"/>
            </a:endParaRPr>
          </a:p>
          <a:p>
            <a:pPr eaLnBrk="1" hangingPunct="1">
              <a:lnSpc>
                <a:spcPct val="150000"/>
              </a:lnSpc>
            </a:pPr>
            <a:r>
              <a:rPr lang="zh-CN" altLang="en-US" sz="2000" smtClean="0">
                <a:latin typeface="微软雅黑" pitchFamily="34" charset="-122"/>
                <a:ea typeface="微软雅黑" pitchFamily="34" charset="-122"/>
              </a:rPr>
              <a:t>如何</a:t>
            </a:r>
            <a:r>
              <a:rPr lang="zh-CN" altLang="en-US" sz="2000" smtClean="0">
                <a:solidFill>
                  <a:schemeClr val="tx2"/>
                </a:solidFill>
                <a:latin typeface="微软雅黑" pitchFamily="34" charset="-122"/>
                <a:ea typeface="微软雅黑" pitchFamily="34" charset="-122"/>
              </a:rPr>
              <a:t>高效</a:t>
            </a:r>
            <a:r>
              <a:rPr lang="zh-CN" altLang="en-US" sz="2000" smtClean="0">
                <a:latin typeface="微软雅黑" pitchFamily="34" charset="-122"/>
                <a:ea typeface="微软雅黑" pitchFamily="34" charset="-122"/>
              </a:rPr>
              <a:t>地选题？如何有效地</a:t>
            </a:r>
            <a:r>
              <a:rPr lang="zh-CN" altLang="en-US" sz="2000" smtClean="0">
                <a:solidFill>
                  <a:srgbClr val="F97407"/>
                </a:solidFill>
                <a:latin typeface="微软雅黑" pitchFamily="34" charset="-122"/>
                <a:ea typeface="微软雅黑" pitchFamily="34" charset="-122"/>
              </a:rPr>
              <a:t>分析</a:t>
            </a:r>
            <a:r>
              <a:rPr lang="zh-CN" altLang="en-US" sz="2000" smtClean="0">
                <a:latin typeface="微软雅黑" pitchFamily="34" charset="-122"/>
                <a:ea typeface="微软雅黑" pitchFamily="34" charset="-122"/>
              </a:rPr>
              <a:t>目前的研究进展并确定新的研究方向？</a:t>
            </a:r>
            <a:endParaRPr lang="en-US" altLang="zh-CN" sz="2000" smtClean="0">
              <a:latin typeface="微软雅黑" pitchFamily="34" charset="-122"/>
              <a:ea typeface="微软雅黑" pitchFamily="34" charset="-122"/>
            </a:endParaRPr>
          </a:p>
          <a:p>
            <a:pPr eaLnBrk="1" hangingPunct="1">
              <a:lnSpc>
                <a:spcPct val="150000"/>
              </a:lnSpc>
            </a:pPr>
            <a:r>
              <a:rPr lang="zh-CN" altLang="en-US" sz="2000" smtClean="0">
                <a:latin typeface="微软雅黑" pitchFamily="34" charset="-122"/>
                <a:ea typeface="微软雅黑" pitchFamily="34" charset="-122"/>
              </a:rPr>
              <a:t>如何及时</a:t>
            </a:r>
            <a:r>
              <a:rPr lang="zh-CN" altLang="en-US" sz="2000" smtClean="0">
                <a:solidFill>
                  <a:schemeClr val="tx2"/>
                </a:solidFill>
                <a:latin typeface="微软雅黑" pitchFamily="34" charset="-122"/>
                <a:ea typeface="微软雅黑" pitchFamily="34" charset="-122"/>
              </a:rPr>
              <a:t>跟踪</a:t>
            </a:r>
            <a:r>
              <a:rPr lang="zh-CN" altLang="en-US" sz="2000" smtClean="0">
                <a:latin typeface="微软雅黑" pitchFamily="34" charset="-122"/>
                <a:ea typeface="微软雅黑" pitchFamily="34" charset="-122"/>
              </a:rPr>
              <a:t>某研究方向的最新进展，并有序地</a:t>
            </a:r>
            <a:r>
              <a:rPr lang="zh-CN" altLang="en-US" sz="2000" smtClean="0">
                <a:solidFill>
                  <a:schemeClr val="tx2"/>
                </a:solidFill>
                <a:latin typeface="微软雅黑" pitchFamily="34" charset="-122"/>
                <a:ea typeface="微软雅黑" pitchFamily="34" charset="-122"/>
              </a:rPr>
              <a:t>管理</a:t>
            </a:r>
            <a:r>
              <a:rPr lang="zh-CN" altLang="en-US" sz="2000" smtClean="0">
                <a:latin typeface="微软雅黑" pitchFamily="34" charset="-122"/>
                <a:ea typeface="微软雅黑" pitchFamily="34" charset="-122"/>
              </a:rPr>
              <a:t>所检索到的大量文献？</a:t>
            </a:r>
            <a:endParaRPr lang="en-US" altLang="zh-CN" sz="2000" smtClean="0">
              <a:latin typeface="微软雅黑" pitchFamily="34" charset="-122"/>
              <a:ea typeface="微软雅黑" pitchFamily="34" charset="-122"/>
            </a:endParaRPr>
          </a:p>
          <a:p>
            <a:pPr eaLnBrk="1" hangingPunct="1">
              <a:lnSpc>
                <a:spcPct val="150000"/>
              </a:lnSpc>
            </a:pPr>
            <a:r>
              <a:rPr lang="zh-CN" altLang="en-US" sz="2000" smtClean="0">
                <a:latin typeface="微软雅黑" pitchFamily="34" charset="-122"/>
                <a:ea typeface="微软雅黑" pitchFamily="34" charset="-122"/>
              </a:rPr>
              <a:t>如何迅速提高论文</a:t>
            </a:r>
            <a:r>
              <a:rPr lang="zh-CN" altLang="en-US" sz="2000" smtClean="0">
                <a:solidFill>
                  <a:srgbClr val="F97407"/>
                </a:solidFill>
                <a:latin typeface="微软雅黑" pitchFamily="34" charset="-122"/>
                <a:ea typeface="微软雅黑" pitchFamily="34" charset="-122"/>
              </a:rPr>
              <a:t>写作</a:t>
            </a:r>
            <a:r>
              <a:rPr lang="zh-CN" altLang="en-US" sz="2000" smtClean="0">
                <a:latin typeface="微软雅黑" pitchFamily="34" charset="-122"/>
                <a:ea typeface="微软雅黑" pitchFamily="34" charset="-122"/>
              </a:rPr>
              <a:t>的效率？</a:t>
            </a:r>
            <a:endParaRPr lang="en-US" altLang="zh-CN" sz="2000" smtClean="0">
              <a:latin typeface="微软雅黑" pitchFamily="34" charset="-122"/>
              <a:ea typeface="微软雅黑" pitchFamily="34" charset="-122"/>
            </a:endParaRPr>
          </a:p>
          <a:p>
            <a:pPr eaLnBrk="1" hangingPunct="1">
              <a:lnSpc>
                <a:spcPct val="150000"/>
              </a:lnSpc>
            </a:pPr>
            <a:r>
              <a:rPr lang="zh-CN" altLang="en-US" sz="2000" smtClean="0">
                <a:latin typeface="微软雅黑" pitchFamily="34" charset="-122"/>
                <a:ea typeface="微软雅黑" pitchFamily="34" charset="-122"/>
              </a:rPr>
              <a:t>如何全面了解所发表论文及其期刊的影响力确定</a:t>
            </a:r>
            <a:r>
              <a:rPr lang="zh-CN" altLang="en-US" sz="2000" smtClean="0">
                <a:solidFill>
                  <a:srgbClr val="F97407"/>
                </a:solidFill>
                <a:latin typeface="微软雅黑" pitchFamily="34" charset="-122"/>
                <a:ea typeface="微软雅黑" pitchFamily="34" charset="-122"/>
              </a:rPr>
              <a:t>投稿</a:t>
            </a:r>
            <a:r>
              <a:rPr lang="zh-CN" altLang="en-US" sz="2000" smtClean="0">
                <a:latin typeface="微软雅黑" pitchFamily="34" charset="-122"/>
                <a:ea typeface="微软雅黑" pitchFamily="34" charset="-122"/>
              </a:rPr>
              <a:t>方向？</a:t>
            </a:r>
            <a:endParaRPr lang="en-US" sz="2000" smtClean="0">
              <a:latin typeface="微软雅黑" pitchFamily="34" charset="-122"/>
              <a:ea typeface="微软雅黑" pitchFamily="34" charset="-122"/>
            </a:endParaRPr>
          </a:p>
        </p:txBody>
      </p:sp>
      <p:pic>
        <p:nvPicPr>
          <p:cNvPr id="4" name="Picture 3" descr="7C09E1FD1CF40A400392F2F56059105E.jpg"/>
          <p:cNvPicPr>
            <a:picLocks noChangeAspect="1"/>
          </p:cNvPicPr>
          <p:nvPr/>
        </p:nvPicPr>
        <p:blipFill>
          <a:blip r:embed="rId4" cstate="print"/>
          <a:stretch>
            <a:fillRect/>
          </a:stretch>
        </p:blipFill>
        <p:spPr>
          <a:xfrm>
            <a:off x="5772374" y="2708920"/>
            <a:ext cx="2890912" cy="1736278"/>
          </a:xfrm>
          <a:prstGeom prst="rect">
            <a:avLst/>
          </a:prstGeom>
          <a:ln>
            <a:noFill/>
          </a:ln>
          <a:effectLst>
            <a:softEdge rad="112500"/>
          </a:effectLst>
        </p:spPr>
      </p:pic>
      <p:pic>
        <p:nvPicPr>
          <p:cNvPr id="5" name="Picture 4" descr="relatedwork.jpg"/>
          <p:cNvPicPr>
            <a:picLocks noChangeAspect="1"/>
          </p:cNvPicPr>
          <p:nvPr/>
        </p:nvPicPr>
        <p:blipFill>
          <a:blip r:embed="rId5" cstate="print"/>
          <a:stretch>
            <a:fillRect/>
          </a:stretch>
        </p:blipFill>
        <p:spPr>
          <a:xfrm>
            <a:off x="6727217" y="4221088"/>
            <a:ext cx="2267507" cy="1512168"/>
          </a:xfrm>
          <a:prstGeom prst="rect">
            <a:avLst/>
          </a:prstGeom>
          <a:ln>
            <a:noFill/>
          </a:ln>
          <a:effectLst>
            <a:softEdge rad="112500"/>
          </a:effectLst>
        </p:spPr>
      </p:pic>
      <p:pic>
        <p:nvPicPr>
          <p:cNvPr id="6" name="Picture 3" descr="already.jpg"/>
          <p:cNvPicPr>
            <a:picLocks noChangeAspect="1"/>
          </p:cNvPicPr>
          <p:nvPr/>
        </p:nvPicPr>
        <p:blipFill>
          <a:blip r:embed="rId6"/>
          <a:srcRect b="5951"/>
          <a:stretch>
            <a:fillRect/>
          </a:stretch>
        </p:blipFill>
        <p:spPr bwMode="auto">
          <a:xfrm>
            <a:off x="1042988" y="1484313"/>
            <a:ext cx="6424612" cy="4964112"/>
          </a:xfrm>
          <a:prstGeom prst="rect">
            <a:avLst/>
          </a:prstGeom>
          <a:noFill/>
          <a:ln w="9525">
            <a:noFill/>
            <a:miter lim="800000"/>
            <a:headEnd/>
            <a:tailEnd/>
          </a:ln>
        </p:spPr>
      </p:pic>
    </p:spTree>
    <p:custDataLst>
      <p:tags r:id="rId1"/>
    </p:custDataLst>
  </p:cSld>
  <p:clrMapOvr>
    <a:masterClrMapping/>
  </p:clrMapOvr>
  <p:transition advTm="80496">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iterate type="lt">
                                    <p:tmPct val="5000"/>
                                  </p:iterate>
                                  <p:childTnLst>
                                    <p:anim calcmode="lin" valueType="num">
                                      <p:cBhvr>
                                        <p:cTn id="14" dur="1000"/>
                                        <p:tgtEl>
                                          <p:spTgt spid="6"/>
                                        </p:tgtEl>
                                        <p:attrNameLst>
                                          <p:attrName>ppt_w</p:attrName>
                                        </p:attrNameLst>
                                      </p:cBhvr>
                                      <p:tavLst>
                                        <p:tav tm="0">
                                          <p:val>
                                            <p:strVal val="ppt_w"/>
                                          </p:val>
                                        </p:tav>
                                        <p:tav tm="100000">
                                          <p:val>
                                            <p:fltVal val="0"/>
                                          </p:val>
                                        </p:tav>
                                      </p:tavLst>
                                    </p:anim>
                                    <p:anim calcmode="lin" valueType="num">
                                      <p:cBhvr>
                                        <p:cTn id="15" dur="1000"/>
                                        <p:tgtEl>
                                          <p:spTgt spid="6"/>
                                        </p:tgtEl>
                                        <p:attrNameLst>
                                          <p:attrName>ppt_h</p:attrName>
                                        </p:attrNameLst>
                                      </p:cBhvr>
                                      <p:tavLst>
                                        <p:tav tm="0">
                                          <p:val>
                                            <p:strVal val="ppt_h"/>
                                          </p:val>
                                        </p:tav>
                                        <p:tav tm="100000">
                                          <p:val>
                                            <p:fltVal val="0"/>
                                          </p:val>
                                        </p:tav>
                                      </p:tavLst>
                                    </p:anim>
                                    <p:anim calcmode="lin" valueType="num">
                                      <p:cBhvr>
                                        <p:cTn id="16" dur="1000"/>
                                        <p:tgtEl>
                                          <p:spTgt spid="6"/>
                                        </p:tgtEl>
                                        <p:attrNameLst>
                                          <p:attrName>style.rotation</p:attrName>
                                        </p:attrNameLst>
                                      </p:cBhvr>
                                      <p:tavLst>
                                        <p:tav tm="0">
                                          <p:val>
                                            <p:fltVal val="0"/>
                                          </p:val>
                                        </p:tav>
                                        <p:tav tm="100000">
                                          <p:val>
                                            <p:fltVal val="90"/>
                                          </p:val>
                                        </p:tav>
                                      </p:tavLst>
                                    </p:anim>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7" presetClass="entr" presetSubtype="1" fill="hold" grpId="0" nodeType="clickEffect">
                                  <p:stCondLst>
                                    <p:cond delay="0"/>
                                  </p:stCondLst>
                                  <p:childTnLst>
                                    <p:set>
                                      <p:cBhvr>
                                        <p:cTn id="22" dur="1" fill="hold">
                                          <p:stCondLst>
                                            <p:cond delay="0"/>
                                          </p:stCondLst>
                                        </p:cTn>
                                        <p:tgtEl>
                                          <p:spTgt spid="34819">
                                            <p:txEl>
                                              <p:pRg st="0" end="0"/>
                                            </p:txEl>
                                          </p:spTgt>
                                        </p:tgtEl>
                                        <p:attrNameLst>
                                          <p:attrName>style.visibility</p:attrName>
                                        </p:attrNameLst>
                                      </p:cBhvr>
                                      <p:to>
                                        <p:strVal val="visible"/>
                                      </p:to>
                                    </p:set>
                                    <p:anim calcmode="lin" valueType="num">
                                      <p:cBhvr additive="base">
                                        <p:cTn id="23"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819">
                                            <p:txEl>
                                              <p:pRg st="0" end="0"/>
                                            </p:txEl>
                                          </p:spTgt>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7" presetClass="entr" presetSubtype="1" fill="hold" grpId="0" nodeType="afterEffect">
                                  <p:stCondLst>
                                    <p:cond delay="0"/>
                                  </p:stCondLst>
                                  <p:childTnLst>
                                    <p:set>
                                      <p:cBhvr>
                                        <p:cTn id="27" dur="1" fill="hold">
                                          <p:stCondLst>
                                            <p:cond delay="0"/>
                                          </p:stCondLst>
                                        </p:cTn>
                                        <p:tgtEl>
                                          <p:spTgt spid="34819">
                                            <p:txEl>
                                              <p:pRg st="1" end="1"/>
                                            </p:txEl>
                                          </p:spTgt>
                                        </p:tgtEl>
                                        <p:attrNameLst>
                                          <p:attrName>style.visibility</p:attrName>
                                        </p:attrNameLst>
                                      </p:cBhvr>
                                      <p:to>
                                        <p:strVal val="visible"/>
                                      </p:to>
                                    </p:set>
                                    <p:anim calcmode="lin" valueType="num">
                                      <p:cBhvr additive="base">
                                        <p:cTn id="28"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4819">
                                            <p:txEl>
                                              <p:pRg st="1" end="1"/>
                                            </p:txEl>
                                          </p:spTgt>
                                        </p:tgtEl>
                                        <p:attrNameLst>
                                          <p:attrName>ppt_y</p:attrName>
                                        </p:attrNameLst>
                                      </p:cBhvr>
                                      <p:tavLst>
                                        <p:tav tm="0">
                                          <p:val>
                                            <p:strVal val="0-#ppt_h/2"/>
                                          </p:val>
                                        </p:tav>
                                        <p:tav tm="100000">
                                          <p:val>
                                            <p:strVal val="#ppt_y"/>
                                          </p:val>
                                        </p:tav>
                                      </p:tavLst>
                                    </p:anim>
                                  </p:childTnLst>
                                </p:cTn>
                              </p:par>
                            </p:childTnLst>
                          </p:cTn>
                        </p:par>
                        <p:par>
                          <p:cTn id="30" fill="hold">
                            <p:stCondLst>
                              <p:cond delay="1000"/>
                            </p:stCondLst>
                            <p:childTnLst>
                              <p:par>
                                <p:cTn id="31" presetID="7" presetClass="entr" presetSubtype="1" fill="hold" grpId="0" nodeType="afterEffect">
                                  <p:stCondLst>
                                    <p:cond delay="0"/>
                                  </p:stCondLst>
                                  <p:childTnLst>
                                    <p:set>
                                      <p:cBhvr>
                                        <p:cTn id="32" dur="1" fill="hold">
                                          <p:stCondLst>
                                            <p:cond delay="0"/>
                                          </p:stCondLst>
                                        </p:cTn>
                                        <p:tgtEl>
                                          <p:spTgt spid="34819">
                                            <p:txEl>
                                              <p:pRg st="2" end="2"/>
                                            </p:txEl>
                                          </p:spTgt>
                                        </p:tgtEl>
                                        <p:attrNameLst>
                                          <p:attrName>style.visibility</p:attrName>
                                        </p:attrNameLst>
                                      </p:cBhvr>
                                      <p:to>
                                        <p:strVal val="visible"/>
                                      </p:to>
                                    </p:set>
                                    <p:anim calcmode="lin" valueType="num">
                                      <p:cBhvr additive="base">
                                        <p:cTn id="33"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4819">
                                            <p:txEl>
                                              <p:pRg st="2" end="2"/>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500"/>
                            </p:stCondLst>
                            <p:childTnLst>
                              <p:par>
                                <p:cTn id="36" presetID="7" presetClass="entr" presetSubtype="4" fill="hold" grpId="0" nodeType="afterEffect">
                                  <p:stCondLst>
                                    <p:cond delay="0"/>
                                  </p:stCondLst>
                                  <p:childTnLst>
                                    <p:set>
                                      <p:cBhvr>
                                        <p:cTn id="37" dur="1" fill="hold">
                                          <p:stCondLst>
                                            <p:cond delay="0"/>
                                          </p:stCondLst>
                                        </p:cTn>
                                        <p:tgtEl>
                                          <p:spTgt spid="34819">
                                            <p:txEl>
                                              <p:pRg st="3" end="3"/>
                                            </p:txEl>
                                          </p:spTgt>
                                        </p:tgtEl>
                                        <p:attrNameLst>
                                          <p:attrName>style.visibility</p:attrName>
                                        </p:attrNameLst>
                                      </p:cBhvr>
                                      <p:to>
                                        <p:strVal val="visible"/>
                                      </p:to>
                                    </p:set>
                                    <p:anim calcmode="lin" valueType="num">
                                      <p:cBhvr additive="base">
                                        <p:cTn id="38"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4819">
                                            <p:txEl>
                                              <p:pRg st="3" end="3"/>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7" presetClass="entr" presetSubtype="4" fill="hold" grpId="0" nodeType="afterEffect">
                                  <p:stCondLst>
                                    <p:cond delay="0"/>
                                  </p:stCondLst>
                                  <p:childTnLst>
                                    <p:set>
                                      <p:cBhvr>
                                        <p:cTn id="42" dur="1" fill="hold">
                                          <p:stCondLst>
                                            <p:cond delay="0"/>
                                          </p:stCondLst>
                                        </p:cTn>
                                        <p:tgtEl>
                                          <p:spTgt spid="34819">
                                            <p:txEl>
                                              <p:pRg st="4" end="4"/>
                                            </p:txEl>
                                          </p:spTgt>
                                        </p:tgtEl>
                                        <p:attrNameLst>
                                          <p:attrName>style.visibility</p:attrName>
                                        </p:attrNameLst>
                                      </p:cBhvr>
                                      <p:to>
                                        <p:strVal val="visible"/>
                                      </p:to>
                                    </p:set>
                                    <p:anim calcmode="lin" valueType="num">
                                      <p:cBhvr additive="base">
                                        <p:cTn id="43" dur="500" fill="hold"/>
                                        <p:tgtEl>
                                          <p:spTgt spid="34819">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819">
                                            <p:txEl>
                                              <p:pRg st="4" end="4"/>
                                            </p:txEl>
                                          </p:spTgt>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000"/>
                                        <p:tgtEl>
                                          <p:spTgt spid="5"/>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5"/>
          <p:cNvSpPr>
            <a:spLocks noGrp="1" noChangeArrowheads="1"/>
          </p:cNvSpPr>
          <p:nvPr>
            <p:ph type="body" idx="1"/>
          </p:nvPr>
        </p:nvSpPr>
        <p:spPr>
          <a:xfrm>
            <a:off x="395288" y="222250"/>
            <a:ext cx="6913562" cy="685800"/>
          </a:xfrm>
        </p:spPr>
        <p:txBody>
          <a:bodyPr/>
          <a:lstStyle/>
          <a:p>
            <a:pPr>
              <a:lnSpc>
                <a:spcPct val="80000"/>
              </a:lnSpc>
              <a:buFontTx/>
              <a:buNone/>
            </a:pPr>
            <a:r>
              <a:rPr lang="zh-CN" altLang="en-US" smtClean="0">
                <a:solidFill>
                  <a:schemeClr val="tx2"/>
                </a:solidFill>
                <a:ea typeface="宋体" pitchFamily="2" charset="-122"/>
              </a:rPr>
              <a:t>免费查询某期刊当前是否被</a:t>
            </a:r>
            <a:r>
              <a:rPr lang="en-US" altLang="zh-CN" smtClean="0">
                <a:solidFill>
                  <a:schemeClr val="tx2"/>
                </a:solidFill>
                <a:ea typeface="宋体" pitchFamily="2" charset="-122"/>
              </a:rPr>
              <a:t>SCI</a:t>
            </a:r>
            <a:r>
              <a:rPr lang="zh-CN" altLang="en-US" smtClean="0">
                <a:solidFill>
                  <a:schemeClr val="tx2"/>
                </a:solidFill>
                <a:ea typeface="宋体" pitchFamily="2" charset="-122"/>
              </a:rPr>
              <a:t>收录</a:t>
            </a:r>
          </a:p>
          <a:p>
            <a:pPr>
              <a:lnSpc>
                <a:spcPct val="80000"/>
              </a:lnSpc>
              <a:buFontTx/>
              <a:buNone/>
            </a:pPr>
            <a:r>
              <a:rPr lang="en-US" altLang="zh-CN" smtClean="0">
                <a:solidFill>
                  <a:schemeClr val="tx2"/>
                </a:solidFill>
                <a:ea typeface="宋体" pitchFamily="2" charset="-122"/>
              </a:rPr>
              <a:t>http://science.thomsonreuters.com/mjl</a:t>
            </a:r>
            <a:endParaRPr lang="en-US" altLang="zh-CN" smtClean="0">
              <a:ea typeface="宋体" pitchFamily="2" charset="-122"/>
            </a:endParaRPr>
          </a:p>
          <a:p>
            <a:pPr>
              <a:lnSpc>
                <a:spcPct val="80000"/>
              </a:lnSpc>
              <a:buFontTx/>
              <a:buNone/>
            </a:pPr>
            <a:endParaRPr lang="en-US" altLang="zh-CN" smtClean="0">
              <a:ea typeface="宋体" pitchFamily="2" charset="-122"/>
            </a:endParaRPr>
          </a:p>
        </p:txBody>
      </p:sp>
      <p:pic>
        <p:nvPicPr>
          <p:cNvPr id="155651" name="Picture 6"/>
          <p:cNvPicPr>
            <a:picLocks noChangeAspect="1" noChangeArrowheads="1"/>
          </p:cNvPicPr>
          <p:nvPr/>
        </p:nvPicPr>
        <p:blipFill>
          <a:blip r:embed="rId2"/>
          <a:srcRect/>
          <a:stretch>
            <a:fillRect/>
          </a:stretch>
        </p:blipFill>
        <p:spPr bwMode="auto">
          <a:xfrm>
            <a:off x="0" y="1341438"/>
            <a:ext cx="6156325" cy="5100637"/>
          </a:xfrm>
          <a:prstGeom prst="rect">
            <a:avLst/>
          </a:prstGeom>
          <a:noFill/>
          <a:ln w="9525">
            <a:noFill/>
            <a:miter lim="800000"/>
            <a:headEnd/>
            <a:tailEnd/>
          </a:ln>
        </p:spPr>
      </p:pic>
      <p:pic>
        <p:nvPicPr>
          <p:cNvPr id="590855" name="Picture 7"/>
          <p:cNvPicPr>
            <a:picLocks noChangeAspect="1" noChangeArrowheads="1"/>
          </p:cNvPicPr>
          <p:nvPr/>
        </p:nvPicPr>
        <p:blipFill>
          <a:blip r:embed="rId3"/>
          <a:srcRect/>
          <a:stretch>
            <a:fillRect/>
          </a:stretch>
        </p:blipFill>
        <p:spPr bwMode="auto">
          <a:xfrm>
            <a:off x="395288" y="2349500"/>
            <a:ext cx="8569325" cy="413067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90855"/>
                                        </p:tgtEl>
                                        <p:attrNameLst>
                                          <p:attrName>style.visibility</p:attrName>
                                        </p:attrNameLst>
                                      </p:cBhvr>
                                      <p:to>
                                        <p:strVal val="visible"/>
                                      </p:to>
                                    </p:set>
                                    <p:animEffect transition="in" filter="blinds(horizontal)">
                                      <p:cBhvr>
                                        <p:cTn id="7" dur="500"/>
                                        <p:tgtEl>
                                          <p:spTgt spid="590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标题 4"/>
          <p:cNvSpPr>
            <a:spLocks noGrp="1"/>
          </p:cNvSpPr>
          <p:nvPr>
            <p:ph type="ctrTitle"/>
          </p:nvPr>
        </p:nvSpPr>
        <p:spPr/>
        <p:txBody>
          <a:bodyPr/>
          <a:lstStyle/>
          <a:p>
            <a:pPr eaLnBrk="1" hangingPunct="1"/>
            <a:r>
              <a:rPr lang="zh-CN" altLang="en-US" sz="3600" smtClean="0">
                <a:ea typeface="黑体" pitchFamily="49" charset="-122"/>
              </a:rPr>
              <a:t>谢谢！</a:t>
            </a:r>
          </a:p>
        </p:txBody>
      </p:sp>
      <p:sp>
        <p:nvSpPr>
          <p:cNvPr id="156675" name="Rectangle 4"/>
          <p:cNvSpPr>
            <a:spLocks noChangeArrowheads="1"/>
          </p:cNvSpPr>
          <p:nvPr/>
        </p:nvSpPr>
        <p:spPr bwMode="auto">
          <a:xfrm>
            <a:off x="214313" y="4357688"/>
            <a:ext cx="8466137" cy="2214562"/>
          </a:xfrm>
          <a:prstGeom prst="rect">
            <a:avLst/>
          </a:prstGeom>
          <a:noFill/>
          <a:ln w="9525">
            <a:noFill/>
            <a:miter lim="800000"/>
            <a:headEnd/>
            <a:tailEnd/>
          </a:ln>
        </p:spPr>
        <p:txBody>
          <a:bodyPr wrap="none" anchor="ctr"/>
          <a:lstStyle/>
          <a:p>
            <a:endParaRPr lang="zh-CN" altLang="en-US" b="1"/>
          </a:p>
          <a:p>
            <a:endParaRPr lang="en-US" altLang="zh-CN" b="1"/>
          </a:p>
        </p:txBody>
      </p:sp>
      <p:pic>
        <p:nvPicPr>
          <p:cNvPr id="156676" name="Picture 7" descr="optimistic2"/>
          <p:cNvPicPr>
            <a:picLocks noChangeAspect="1" noChangeArrowheads="1"/>
          </p:cNvPicPr>
          <p:nvPr/>
        </p:nvPicPr>
        <p:blipFill>
          <a:blip r:embed="rId3"/>
          <a:srcRect/>
          <a:stretch>
            <a:fillRect/>
          </a:stretch>
        </p:blipFill>
        <p:spPr bwMode="auto">
          <a:xfrm>
            <a:off x="395288" y="333375"/>
            <a:ext cx="8455025" cy="3108325"/>
          </a:xfrm>
          <a:prstGeom prst="rect">
            <a:avLst/>
          </a:prstGeom>
          <a:noFill/>
          <a:ln w="9525">
            <a:noFill/>
            <a:miter lim="800000"/>
            <a:headEnd/>
            <a:tailEnd/>
          </a:ln>
        </p:spPr>
      </p:pic>
      <p:sp>
        <p:nvSpPr>
          <p:cNvPr id="156677" name="Rectangle 3"/>
          <p:cNvSpPr>
            <a:spLocks noGrp="1" noChangeArrowheads="1"/>
          </p:cNvSpPr>
          <p:nvPr/>
        </p:nvSpPr>
        <p:spPr bwMode="auto">
          <a:xfrm>
            <a:off x="428625" y="5000625"/>
            <a:ext cx="8382000" cy="1571625"/>
          </a:xfrm>
          <a:prstGeom prst="rect">
            <a:avLst/>
          </a:prstGeom>
          <a:noFill/>
          <a:ln w="9525">
            <a:noFill/>
            <a:miter lim="800000"/>
            <a:headEnd/>
            <a:tailEnd/>
          </a:ln>
        </p:spPr>
        <p:txBody>
          <a:bodyPr lIns="0" tIns="0" rIns="0" bIns="0"/>
          <a:lstStyle/>
          <a:p>
            <a:pPr>
              <a:lnSpc>
                <a:spcPct val="90000"/>
              </a:lnSpc>
              <a:buClr>
                <a:schemeClr val="tx2"/>
              </a:buClr>
            </a:pPr>
            <a:endParaRPr lang="en-US" altLang="zh-CN" sz="2400" b="1"/>
          </a:p>
          <a:p>
            <a:pPr>
              <a:lnSpc>
                <a:spcPct val="90000"/>
              </a:lnSpc>
              <a:buClr>
                <a:schemeClr val="tx2"/>
              </a:buClr>
            </a:pPr>
            <a:r>
              <a:rPr lang="zh-CN" altLang="en-US" b="1">
                <a:latin typeface="微软雅黑" pitchFamily="34" charset="-122"/>
                <a:ea typeface="微软雅黑" pitchFamily="34" charset="-122"/>
              </a:rPr>
              <a:t>赵 冲</a:t>
            </a:r>
            <a:endParaRPr lang="en-US" altLang="zh-CN" b="1">
              <a:latin typeface="微软雅黑" pitchFamily="34" charset="-122"/>
              <a:ea typeface="微软雅黑" pitchFamily="34" charset="-122"/>
            </a:endParaRPr>
          </a:p>
          <a:p>
            <a:pPr>
              <a:lnSpc>
                <a:spcPct val="90000"/>
              </a:lnSpc>
              <a:buClr>
                <a:schemeClr val="tx2"/>
              </a:buClr>
            </a:pPr>
            <a:endParaRPr lang="en-US" altLang="zh-CN" b="1">
              <a:latin typeface="微软雅黑" pitchFamily="34" charset="-122"/>
              <a:ea typeface="微软雅黑" pitchFamily="34" charset="-122"/>
            </a:endParaRPr>
          </a:p>
          <a:p>
            <a:pPr>
              <a:lnSpc>
                <a:spcPct val="90000"/>
              </a:lnSpc>
              <a:buClr>
                <a:schemeClr val="tx2"/>
              </a:buClr>
            </a:pPr>
            <a:r>
              <a:rPr lang="zh-CN" altLang="en-US" b="1">
                <a:solidFill>
                  <a:schemeClr val="tx2"/>
                </a:solidFill>
                <a:latin typeface="微软雅黑" pitchFamily="34" charset="-122"/>
                <a:ea typeface="微软雅黑" pitchFamily="34" charset="-122"/>
              </a:rPr>
              <a:t>汤森路透</a:t>
            </a:r>
            <a:endParaRPr lang="en-US" altLang="zh-CN" b="1">
              <a:solidFill>
                <a:schemeClr val="tx2"/>
              </a:solidFill>
              <a:latin typeface="微软雅黑" pitchFamily="34" charset="-122"/>
              <a:ea typeface="微软雅黑" pitchFamily="34" charset="-122"/>
            </a:endParaRPr>
          </a:p>
          <a:p>
            <a:pPr>
              <a:lnSpc>
                <a:spcPct val="90000"/>
              </a:lnSpc>
              <a:buClr>
                <a:schemeClr val="tx2"/>
              </a:buClr>
            </a:pPr>
            <a:r>
              <a:rPr lang="en-US" altLang="zh-CN" b="1">
                <a:latin typeface="微软雅黑" pitchFamily="34" charset="-122"/>
                <a:ea typeface="微软雅黑" pitchFamily="34" charset="-122"/>
              </a:rPr>
              <a:t>010-57601286</a:t>
            </a:r>
          </a:p>
          <a:p>
            <a:pPr>
              <a:lnSpc>
                <a:spcPct val="90000"/>
              </a:lnSpc>
              <a:buClr>
                <a:schemeClr val="tx2"/>
              </a:buClr>
            </a:pPr>
            <a:r>
              <a:rPr lang="en-US" altLang="zh-CN" b="1"/>
              <a:t>floyd.zhao@thomsonreuters.com</a:t>
            </a:r>
          </a:p>
          <a:p>
            <a:pPr>
              <a:lnSpc>
                <a:spcPct val="90000"/>
              </a:lnSpc>
              <a:buClr>
                <a:schemeClr val="tx2"/>
              </a:buClr>
            </a:pPr>
            <a:endParaRPr lang="zh-CN" altLang="en-US" sz="2400">
              <a:ea typeface="黑体" pitchFamily="49" charset="-122"/>
            </a:endParaRPr>
          </a:p>
        </p:txBody>
      </p:sp>
    </p:spTree>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1"/>
          </p:nvPr>
        </p:nvSpPr>
        <p:spPr>
          <a:noFill/>
        </p:spPr>
        <p:txBody>
          <a:bodyPr/>
          <a:lstStyle/>
          <a:p>
            <a:fld id="{C85F7A61-2C52-4DE9-A464-1BAAF3F089FB}" type="slidenum">
              <a:rPr lang="en-US" altLang="en-US" smtClean="0">
                <a:latin typeface="Arial" pitchFamily="34" charset="0"/>
                <a:ea typeface="宋体" pitchFamily="2" charset="-122"/>
              </a:rPr>
              <a:pPr/>
              <a:t>132</a:t>
            </a:fld>
            <a:endParaRPr lang="en-US" altLang="en-US" smtClean="0">
              <a:latin typeface="Arial" pitchFamily="34" charset="0"/>
              <a:ea typeface="宋体" pitchFamily="2" charset="-122"/>
            </a:endParaRPr>
          </a:p>
        </p:txBody>
      </p:sp>
      <p:sp>
        <p:nvSpPr>
          <p:cNvPr id="157699" name="Rectangle 6"/>
          <p:cNvSpPr>
            <a:spLocks noChangeArrowheads="1"/>
          </p:cNvSpPr>
          <p:nvPr/>
        </p:nvSpPr>
        <p:spPr bwMode="auto">
          <a:xfrm>
            <a:off x="900113" y="1268413"/>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pic>
        <p:nvPicPr>
          <p:cNvPr id="157700" name="Picture 6" descr="66074013230.png"/>
          <p:cNvPicPr>
            <a:picLocks noChangeAspect="1"/>
          </p:cNvPicPr>
          <p:nvPr/>
        </p:nvPicPr>
        <p:blipFill>
          <a:blip r:embed="rId2"/>
          <a:srcRect/>
          <a:stretch>
            <a:fillRect/>
          </a:stretch>
        </p:blipFill>
        <p:spPr bwMode="auto">
          <a:xfrm>
            <a:off x="971550" y="1125538"/>
            <a:ext cx="7107238" cy="3382962"/>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6754" name="Rectangle 2"/>
          <p:cNvSpPr>
            <a:spLocks noGrp="1" noChangeArrowheads="1"/>
          </p:cNvSpPr>
          <p:nvPr>
            <p:ph type="title"/>
          </p:nvPr>
        </p:nvSpPr>
        <p:spPr>
          <a:xfrm>
            <a:off x="0" y="304800"/>
            <a:ext cx="8978900" cy="914400"/>
          </a:xfrm>
        </p:spPr>
        <p:txBody>
          <a:bodyPr/>
          <a:lstStyle/>
          <a:p>
            <a:pPr>
              <a:defRPr/>
            </a:pPr>
            <a:r>
              <a:rPr lang="zh-CN" altLang="en-US" dirty="0" smtClean="0">
                <a:effectLst>
                  <a:outerShdw blurRad="38100" dist="38100" dir="2700000" algn="tl">
                    <a:srgbClr val="C0C0C0"/>
                  </a:outerShdw>
                </a:effectLst>
                <a:latin typeface="微软雅黑" pitchFamily="34" charset="-122"/>
                <a:ea typeface="微软雅黑" pitchFamily="34" charset="-122"/>
              </a:rPr>
              <a:t>         科学研究对文献利用的要求：</a:t>
            </a:r>
          </a:p>
        </p:txBody>
      </p:sp>
      <p:sp>
        <p:nvSpPr>
          <p:cNvPr id="1866755" name="Rectangle 3"/>
          <p:cNvSpPr>
            <a:spLocks noGrp="1" noChangeArrowheads="1"/>
          </p:cNvSpPr>
          <p:nvPr>
            <p:ph type="body" idx="1"/>
          </p:nvPr>
        </p:nvSpPr>
        <p:spPr>
          <a:xfrm>
            <a:off x="609600" y="1524000"/>
            <a:ext cx="6861175" cy="4552950"/>
          </a:xfrm>
        </p:spPr>
        <p:txBody>
          <a:bodyPr/>
          <a:lstStyle/>
          <a:p>
            <a:r>
              <a:rPr lang="zh-CN" altLang="en-US" b="1" smtClean="0">
                <a:latin typeface="宋体" pitchFamily="2" charset="-122"/>
                <a:ea typeface="宋体" pitchFamily="2" charset="-122"/>
              </a:rPr>
              <a:t>学科上的相关性</a:t>
            </a:r>
            <a:endParaRPr lang="zh-CN" altLang="en-US" smtClean="0">
              <a:latin typeface="宋体" pitchFamily="2" charset="-122"/>
              <a:ea typeface="宋体" pitchFamily="2" charset="-122"/>
            </a:endParaRPr>
          </a:p>
          <a:p>
            <a:pPr lvl="2"/>
            <a:r>
              <a:rPr lang="zh-CN" altLang="en-US" sz="2000" smtClean="0">
                <a:latin typeface="宋体" pitchFamily="2" charset="-122"/>
                <a:ea typeface="宋体" pitchFamily="2" charset="-122"/>
              </a:rPr>
              <a:t>理论与方法：借鉴与利用</a:t>
            </a:r>
          </a:p>
          <a:p>
            <a:pPr lvl="2"/>
            <a:r>
              <a:rPr lang="zh-CN" altLang="en-US" sz="2000" smtClean="0">
                <a:latin typeface="宋体" pitchFamily="2" charset="-122"/>
                <a:ea typeface="宋体" pitchFamily="2" charset="-122"/>
              </a:rPr>
              <a:t>技术与手段：应用与发展</a:t>
            </a:r>
          </a:p>
          <a:p>
            <a:pPr lvl="2"/>
            <a:endParaRPr lang="zh-CN" altLang="en-US" sz="2000" smtClean="0">
              <a:latin typeface="宋体" pitchFamily="2" charset="-122"/>
              <a:ea typeface="宋体" pitchFamily="2" charset="-122"/>
            </a:endParaRPr>
          </a:p>
          <a:p>
            <a:r>
              <a:rPr lang="zh-CN" altLang="en-US" b="1" smtClean="0">
                <a:latin typeface="宋体" pitchFamily="2" charset="-122"/>
                <a:ea typeface="宋体" pitchFamily="2" charset="-122"/>
              </a:rPr>
              <a:t>横向上的对应性</a:t>
            </a:r>
          </a:p>
          <a:p>
            <a:pPr lvl="2"/>
            <a:r>
              <a:rPr lang="zh-CN" altLang="en-US" sz="2000" smtClean="0">
                <a:latin typeface="宋体" pitchFamily="2" charset="-122"/>
                <a:ea typeface="宋体" pitchFamily="2" charset="-122"/>
              </a:rPr>
              <a:t>实验或方法：互相参照与借鉴</a:t>
            </a:r>
          </a:p>
          <a:p>
            <a:pPr lvl="2"/>
            <a:r>
              <a:rPr lang="zh-CN" altLang="en-US" sz="2000" smtClean="0">
                <a:latin typeface="宋体" pitchFamily="2" charset="-122"/>
                <a:ea typeface="宋体" pitchFamily="2" charset="-122"/>
              </a:rPr>
              <a:t>结果与讨论：比较与应用</a:t>
            </a:r>
          </a:p>
          <a:p>
            <a:pPr lvl="2"/>
            <a:endParaRPr lang="zh-CN" altLang="en-US" sz="2000" smtClean="0">
              <a:latin typeface="宋体" pitchFamily="2" charset="-122"/>
              <a:ea typeface="宋体" pitchFamily="2" charset="-122"/>
            </a:endParaRPr>
          </a:p>
          <a:p>
            <a:r>
              <a:rPr lang="zh-CN" altLang="en-US" b="1" smtClean="0">
                <a:latin typeface="宋体" pitchFamily="2" charset="-122"/>
                <a:ea typeface="宋体" pitchFamily="2" charset="-122"/>
              </a:rPr>
              <a:t>纵向上的继承性</a:t>
            </a:r>
            <a:endParaRPr lang="zh-CN" altLang="en-US" smtClean="0">
              <a:latin typeface="宋体" pitchFamily="2" charset="-122"/>
              <a:ea typeface="宋体" pitchFamily="2" charset="-122"/>
            </a:endParaRPr>
          </a:p>
          <a:p>
            <a:pPr lvl="2"/>
            <a:r>
              <a:rPr lang="zh-CN" altLang="en-US" sz="2000" smtClean="0">
                <a:latin typeface="宋体" pitchFamily="2" charset="-122"/>
                <a:ea typeface="宋体" pitchFamily="2" charset="-122"/>
              </a:rPr>
              <a:t>课题的基础与起源</a:t>
            </a:r>
          </a:p>
          <a:p>
            <a:pPr lvl="2"/>
            <a:r>
              <a:rPr lang="zh-CN" altLang="en-US" sz="2000" smtClean="0">
                <a:latin typeface="宋体" pitchFamily="2" charset="-122"/>
                <a:ea typeface="宋体" pitchFamily="2" charset="-122"/>
              </a:rPr>
              <a:t>发展与进步</a:t>
            </a:r>
          </a:p>
          <a:p>
            <a:pPr lvl="2"/>
            <a:r>
              <a:rPr lang="zh-CN" altLang="en-US" sz="2000" smtClean="0">
                <a:latin typeface="宋体" pitchFamily="2" charset="-122"/>
                <a:ea typeface="宋体" pitchFamily="2" charset="-122"/>
              </a:rPr>
              <a:t>反引：学术争鸣</a:t>
            </a:r>
          </a:p>
        </p:txBody>
      </p:sp>
      <p:graphicFrame>
        <p:nvGraphicFramePr>
          <p:cNvPr id="1026" name="Object 4"/>
          <p:cNvGraphicFramePr>
            <a:graphicFrameLocks noChangeAspect="1"/>
          </p:cNvGraphicFramePr>
          <p:nvPr/>
        </p:nvGraphicFramePr>
        <p:xfrm>
          <a:off x="6705600" y="4191000"/>
          <a:ext cx="1922463" cy="2038350"/>
        </p:xfrm>
        <a:graphic>
          <a:graphicData uri="http://schemas.openxmlformats.org/presentationml/2006/ole">
            <p:oleObj spid="_x0000_s1026" name="Clip" r:id="rId3" imgW="2905200" imgH="2952720" progId="">
              <p:embed/>
            </p:oleObj>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6755">
                                            <p:txEl>
                                              <p:pRg st="0" end="0"/>
                                            </p:txEl>
                                          </p:spTgt>
                                        </p:tgtEl>
                                        <p:attrNameLst>
                                          <p:attrName>style.visibility</p:attrName>
                                        </p:attrNameLst>
                                      </p:cBhvr>
                                      <p:to>
                                        <p:strVal val="visible"/>
                                      </p:to>
                                    </p:set>
                                    <p:animEffect transition="in" filter="wipe(left)">
                                      <p:cBhvr>
                                        <p:cTn id="7" dur="500"/>
                                        <p:tgtEl>
                                          <p:spTgt spid="186675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66755">
                                            <p:txEl>
                                              <p:pRg st="1" end="1"/>
                                            </p:txEl>
                                          </p:spTgt>
                                        </p:tgtEl>
                                        <p:attrNameLst>
                                          <p:attrName>style.visibility</p:attrName>
                                        </p:attrNameLst>
                                      </p:cBhvr>
                                      <p:to>
                                        <p:strVal val="visible"/>
                                      </p:to>
                                    </p:set>
                                    <p:animEffect transition="in" filter="wipe(left)">
                                      <p:cBhvr>
                                        <p:cTn id="10" dur="500"/>
                                        <p:tgtEl>
                                          <p:spTgt spid="186675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66755">
                                            <p:txEl>
                                              <p:pRg st="2" end="2"/>
                                            </p:txEl>
                                          </p:spTgt>
                                        </p:tgtEl>
                                        <p:attrNameLst>
                                          <p:attrName>style.visibility</p:attrName>
                                        </p:attrNameLst>
                                      </p:cBhvr>
                                      <p:to>
                                        <p:strVal val="visible"/>
                                      </p:to>
                                    </p:set>
                                    <p:animEffect transition="in" filter="wipe(left)">
                                      <p:cBhvr>
                                        <p:cTn id="13" dur="500"/>
                                        <p:tgtEl>
                                          <p:spTgt spid="186675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66755">
                                            <p:txEl>
                                              <p:pRg st="4" end="4"/>
                                            </p:txEl>
                                          </p:spTgt>
                                        </p:tgtEl>
                                        <p:attrNameLst>
                                          <p:attrName>style.visibility</p:attrName>
                                        </p:attrNameLst>
                                      </p:cBhvr>
                                      <p:to>
                                        <p:strVal val="visible"/>
                                      </p:to>
                                    </p:set>
                                    <p:animEffect transition="in" filter="wipe(left)">
                                      <p:cBhvr>
                                        <p:cTn id="18" dur="500"/>
                                        <p:tgtEl>
                                          <p:spTgt spid="1866755">
                                            <p:txEl>
                                              <p:pRg st="4" end="4"/>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66755">
                                            <p:txEl>
                                              <p:pRg st="5" end="5"/>
                                            </p:txEl>
                                          </p:spTgt>
                                        </p:tgtEl>
                                        <p:attrNameLst>
                                          <p:attrName>style.visibility</p:attrName>
                                        </p:attrNameLst>
                                      </p:cBhvr>
                                      <p:to>
                                        <p:strVal val="visible"/>
                                      </p:to>
                                    </p:set>
                                    <p:animEffect transition="in" filter="wipe(left)">
                                      <p:cBhvr>
                                        <p:cTn id="21" dur="500"/>
                                        <p:tgtEl>
                                          <p:spTgt spid="1866755">
                                            <p:txEl>
                                              <p:pRg st="5" end="5"/>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866755">
                                            <p:txEl>
                                              <p:pRg st="6" end="6"/>
                                            </p:txEl>
                                          </p:spTgt>
                                        </p:tgtEl>
                                        <p:attrNameLst>
                                          <p:attrName>style.visibility</p:attrName>
                                        </p:attrNameLst>
                                      </p:cBhvr>
                                      <p:to>
                                        <p:strVal val="visible"/>
                                      </p:to>
                                    </p:set>
                                    <p:animEffect transition="in" filter="wipe(left)">
                                      <p:cBhvr>
                                        <p:cTn id="24" dur="500"/>
                                        <p:tgtEl>
                                          <p:spTgt spid="186675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66755">
                                            <p:txEl>
                                              <p:pRg st="8" end="8"/>
                                            </p:txEl>
                                          </p:spTgt>
                                        </p:tgtEl>
                                        <p:attrNameLst>
                                          <p:attrName>style.visibility</p:attrName>
                                        </p:attrNameLst>
                                      </p:cBhvr>
                                      <p:to>
                                        <p:strVal val="visible"/>
                                      </p:to>
                                    </p:set>
                                    <p:animEffect transition="in" filter="wipe(left)">
                                      <p:cBhvr>
                                        <p:cTn id="29" dur="500"/>
                                        <p:tgtEl>
                                          <p:spTgt spid="1866755">
                                            <p:txEl>
                                              <p:pRg st="8" end="8"/>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66755">
                                            <p:txEl>
                                              <p:pRg st="9" end="9"/>
                                            </p:txEl>
                                          </p:spTgt>
                                        </p:tgtEl>
                                        <p:attrNameLst>
                                          <p:attrName>style.visibility</p:attrName>
                                        </p:attrNameLst>
                                      </p:cBhvr>
                                      <p:to>
                                        <p:strVal val="visible"/>
                                      </p:to>
                                    </p:set>
                                    <p:animEffect transition="in" filter="wipe(left)">
                                      <p:cBhvr>
                                        <p:cTn id="32" dur="500"/>
                                        <p:tgtEl>
                                          <p:spTgt spid="1866755">
                                            <p:txEl>
                                              <p:pRg st="9" end="9"/>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866755">
                                            <p:txEl>
                                              <p:pRg st="10" end="10"/>
                                            </p:txEl>
                                          </p:spTgt>
                                        </p:tgtEl>
                                        <p:attrNameLst>
                                          <p:attrName>style.visibility</p:attrName>
                                        </p:attrNameLst>
                                      </p:cBhvr>
                                      <p:to>
                                        <p:strVal val="visible"/>
                                      </p:to>
                                    </p:set>
                                    <p:animEffect transition="in" filter="wipe(left)">
                                      <p:cBhvr>
                                        <p:cTn id="35" dur="500"/>
                                        <p:tgtEl>
                                          <p:spTgt spid="1866755">
                                            <p:txEl>
                                              <p:pRg st="10" end="10"/>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66755">
                                            <p:txEl>
                                              <p:pRg st="11" end="11"/>
                                            </p:txEl>
                                          </p:spTgt>
                                        </p:tgtEl>
                                        <p:attrNameLst>
                                          <p:attrName>style.visibility</p:attrName>
                                        </p:attrNameLst>
                                      </p:cBhvr>
                                      <p:to>
                                        <p:strVal val="visible"/>
                                      </p:to>
                                    </p:set>
                                    <p:animEffect transition="in" filter="wipe(left)">
                                      <p:cBhvr>
                                        <p:cTn id="38" dur="500"/>
                                        <p:tgtEl>
                                          <p:spTgt spid="186675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6755"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pPr>
              <a:defRPr/>
            </a:pPr>
            <a:r>
              <a:rPr lang="zh-CN" altLang="en-US" dirty="0" smtClean="0">
                <a:solidFill>
                  <a:schemeClr val="accent6"/>
                </a:solidFill>
                <a:ea typeface="黑体" pitchFamily="2" charset="-122"/>
              </a:rPr>
              <a:t>科技文献的获取途径</a:t>
            </a:r>
            <a:endParaRPr lang="zh-CN" altLang="en-US" dirty="0">
              <a:solidFill>
                <a:schemeClr val="accent6"/>
              </a:solidFill>
              <a:ea typeface="黑体" pitchFamily="2" charset="-122"/>
            </a:endParaRPr>
          </a:p>
        </p:txBody>
      </p:sp>
      <p:pic>
        <p:nvPicPr>
          <p:cNvPr id="34819" name="Picture 5" descr="C:\Documents and Settings\IISC\My Documents\My Pictures\Microsoft Clip Organizer\j0399350.jpg"/>
          <p:cNvPicPr>
            <a:picLocks noChangeAspect="1" noChangeArrowheads="1"/>
          </p:cNvPicPr>
          <p:nvPr/>
        </p:nvPicPr>
        <p:blipFill>
          <a:blip r:embed="rId3"/>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457200" y="76200"/>
            <a:ext cx="7369175" cy="836613"/>
          </a:xfrm>
        </p:spPr>
        <p:txBody>
          <a:bodyPr/>
          <a:lstStyle/>
          <a:p>
            <a:r>
              <a:rPr lang="zh-CN" altLang="en-US" smtClean="0">
                <a:ea typeface="黑体" pitchFamily="49" charset="-122"/>
              </a:rPr>
              <a:t>科技文献的获取和利用</a:t>
            </a:r>
          </a:p>
        </p:txBody>
      </p:sp>
      <p:sp>
        <p:nvSpPr>
          <p:cNvPr id="35843" name="Rectangle 4"/>
          <p:cNvSpPr>
            <a:spLocks noGrp="1" noChangeArrowheads="1"/>
          </p:cNvSpPr>
          <p:nvPr>
            <p:ph type="body" idx="1"/>
          </p:nvPr>
        </p:nvSpPr>
        <p:spPr>
          <a:xfrm>
            <a:off x="457200" y="1524000"/>
            <a:ext cx="8229600" cy="4525963"/>
          </a:xfrm>
        </p:spPr>
        <p:txBody>
          <a:bodyPr/>
          <a:lstStyle/>
          <a:p>
            <a:pPr algn="ctr">
              <a:buFontTx/>
              <a:buNone/>
            </a:pPr>
            <a:r>
              <a:rPr lang="zh-CN" altLang="en-US" sz="3600" smtClean="0">
                <a:ea typeface="宋体" pitchFamily="2" charset="-122"/>
              </a:rPr>
              <a:t>文献的类型</a:t>
            </a:r>
          </a:p>
          <a:p>
            <a:pPr>
              <a:buFontTx/>
              <a:buNone/>
            </a:pPr>
            <a:r>
              <a:rPr lang="zh-CN" altLang="en-US" b="1" i="1" smtClean="0">
                <a:ea typeface="宋体" pitchFamily="2" charset="-122"/>
              </a:rPr>
              <a:t>零次文献</a:t>
            </a:r>
            <a:r>
              <a:rPr lang="zh-CN" altLang="en-US" smtClean="0">
                <a:ea typeface="宋体" pitchFamily="2" charset="-122"/>
              </a:rPr>
              <a:t>：口头信息、未公开发表的文字资料（手稿、书信、笔记等）；时效性强；大量而无序</a:t>
            </a:r>
          </a:p>
          <a:p>
            <a:pPr>
              <a:buFontTx/>
              <a:buNone/>
            </a:pPr>
            <a:r>
              <a:rPr lang="zh-CN" altLang="en-US" b="1" i="1" smtClean="0">
                <a:ea typeface="宋体" pitchFamily="2" charset="-122"/>
              </a:rPr>
              <a:t>一次文献</a:t>
            </a:r>
            <a:r>
              <a:rPr lang="zh-CN" altLang="en-US" smtClean="0">
                <a:ea typeface="宋体" pitchFamily="2" charset="-122"/>
              </a:rPr>
              <a:t>：期刊论文、专利文献、科技报告、会议录等；研究人员最终索取的文献</a:t>
            </a:r>
          </a:p>
          <a:p>
            <a:pPr>
              <a:buFontTx/>
              <a:buNone/>
            </a:pPr>
            <a:r>
              <a:rPr lang="zh-CN" altLang="en-US" b="1" i="1" smtClean="0">
                <a:ea typeface="宋体" pitchFamily="2" charset="-122"/>
              </a:rPr>
              <a:t>二次文献</a:t>
            </a:r>
            <a:r>
              <a:rPr lang="zh-CN" altLang="en-US" smtClean="0">
                <a:ea typeface="宋体" pitchFamily="2" charset="-122"/>
              </a:rPr>
              <a:t>：检索工具；如</a:t>
            </a:r>
            <a:r>
              <a:rPr lang="en-US" altLang="zh-CN" b="1" smtClean="0">
                <a:solidFill>
                  <a:srgbClr val="FF0000"/>
                </a:solidFill>
                <a:ea typeface="宋体" pitchFamily="2" charset="-122"/>
              </a:rPr>
              <a:t>SCI</a:t>
            </a:r>
            <a:r>
              <a:rPr lang="zh-CN" altLang="en-US" smtClean="0">
                <a:ea typeface="宋体" pitchFamily="2" charset="-122"/>
              </a:rPr>
              <a:t>、</a:t>
            </a:r>
            <a:r>
              <a:rPr lang="en-US" altLang="zh-CN" smtClean="0">
                <a:ea typeface="宋体" pitchFamily="2" charset="-122"/>
              </a:rPr>
              <a:t>EI</a:t>
            </a:r>
            <a:r>
              <a:rPr lang="zh-CN" altLang="en-US" smtClean="0">
                <a:ea typeface="宋体" pitchFamily="2" charset="-122"/>
              </a:rPr>
              <a:t>、</a:t>
            </a:r>
            <a:r>
              <a:rPr lang="en-US" altLang="zh-CN" smtClean="0">
                <a:ea typeface="宋体" pitchFamily="2" charset="-122"/>
              </a:rPr>
              <a:t>CA</a:t>
            </a:r>
            <a:r>
              <a:rPr lang="zh-CN" altLang="en-US" smtClean="0">
                <a:ea typeface="宋体" pitchFamily="2" charset="-122"/>
              </a:rPr>
              <a:t>、</a:t>
            </a:r>
            <a:r>
              <a:rPr lang="en-US" altLang="zh-CN" smtClean="0">
                <a:ea typeface="宋体" pitchFamily="2" charset="-122"/>
              </a:rPr>
              <a:t>PubMed/Medline</a:t>
            </a:r>
          </a:p>
          <a:p>
            <a:pPr>
              <a:buFontTx/>
              <a:buNone/>
            </a:pPr>
            <a:r>
              <a:rPr lang="zh-CN" altLang="en-US" b="1" i="1" smtClean="0">
                <a:ea typeface="宋体" pitchFamily="2" charset="-122"/>
              </a:rPr>
              <a:t>三次文献</a:t>
            </a:r>
            <a:r>
              <a:rPr lang="zh-CN" altLang="en-US" smtClean="0">
                <a:ea typeface="宋体" pitchFamily="2" charset="-122"/>
              </a:rPr>
              <a:t>：选用大量有关的文献，经过综合、分析、研究而编写出来的文献。 如：</a:t>
            </a:r>
            <a:r>
              <a:rPr lang="zh-CN" altLang="en-US" smtClean="0">
                <a:solidFill>
                  <a:srgbClr val="FF0000"/>
                </a:solidFill>
                <a:ea typeface="宋体" pitchFamily="2" charset="-122"/>
              </a:rPr>
              <a:t>综述</a:t>
            </a:r>
            <a:r>
              <a:rPr lang="zh-CN" altLang="en-US" smtClean="0">
                <a:ea typeface="宋体" pitchFamily="2" charset="-122"/>
              </a:rPr>
              <a:t>、评论、评述、进展、动态 等；研究人员最终需要的文献</a:t>
            </a:r>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533400" y="304800"/>
            <a:ext cx="7369175" cy="836613"/>
          </a:xfrm>
        </p:spPr>
        <p:txBody>
          <a:bodyPr/>
          <a:lstStyle/>
          <a:p>
            <a:r>
              <a:rPr lang="zh-CN" altLang="en-US" smtClean="0">
                <a:ea typeface="黑体" pitchFamily="49" charset="-122"/>
              </a:rPr>
              <a:t>科研人员与科学信息的获取和利用</a:t>
            </a:r>
          </a:p>
        </p:txBody>
      </p:sp>
      <p:sp>
        <p:nvSpPr>
          <p:cNvPr id="36867" name="Rectangle 4"/>
          <p:cNvSpPr>
            <a:spLocks noGrp="1" noChangeArrowheads="1"/>
          </p:cNvSpPr>
          <p:nvPr>
            <p:ph type="body" idx="1"/>
          </p:nvPr>
        </p:nvSpPr>
        <p:spPr>
          <a:xfrm>
            <a:off x="457200" y="1600200"/>
            <a:ext cx="8229600" cy="4525963"/>
          </a:xfrm>
        </p:spPr>
        <p:txBody>
          <a:bodyPr/>
          <a:lstStyle/>
          <a:p>
            <a:pPr algn="ctr">
              <a:buFontTx/>
              <a:buNone/>
            </a:pPr>
            <a:r>
              <a:rPr lang="zh-CN" altLang="en-US" sz="3600" smtClean="0">
                <a:ea typeface="宋体" pitchFamily="2" charset="-122"/>
              </a:rPr>
              <a:t>科研过程中合理利用文献</a:t>
            </a:r>
          </a:p>
          <a:p>
            <a:endParaRPr lang="zh-CN" altLang="en-US" smtClean="0">
              <a:ea typeface="宋体" pitchFamily="2" charset="-122"/>
            </a:endParaRPr>
          </a:p>
          <a:p>
            <a:r>
              <a:rPr lang="zh-CN" altLang="en-US" smtClean="0">
                <a:ea typeface="宋体" pitchFamily="2" charset="-122"/>
              </a:rPr>
              <a:t>研究人员的文献平台</a:t>
            </a:r>
            <a:r>
              <a:rPr lang="zh-CN" altLang="en-US" smtClean="0">
                <a:solidFill>
                  <a:srgbClr val="FF0000"/>
                </a:solidFill>
                <a:ea typeface="宋体" pitchFamily="2" charset="-122"/>
              </a:rPr>
              <a:t>可以由二次文献作为入口</a:t>
            </a:r>
            <a:r>
              <a:rPr lang="zh-CN" altLang="en-US" smtClean="0">
                <a:ea typeface="宋体" pitchFamily="2" charset="-122"/>
              </a:rPr>
              <a:t>，满足整体的需求；然后，通过这个入口来获取有用的高质量的全文期刊（一、三次文献）来满足纵深的研究需要。 </a:t>
            </a:r>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4"/>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5" name="Oval 65"/>
          <p:cNvSpPr>
            <a:spLocks noChangeArrowheads="1"/>
          </p:cNvSpPr>
          <p:nvPr/>
        </p:nvSpPr>
        <p:spPr bwMode="auto">
          <a:xfrm rot="11323888" flipV="1">
            <a:off x="295275" y="4487863"/>
            <a:ext cx="6573838" cy="1547812"/>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endParaRPr>
          </a:p>
        </p:txBody>
      </p:sp>
      <p:pic>
        <p:nvPicPr>
          <p:cNvPr id="6" name="图片 15"/>
          <p:cNvPicPr>
            <a:picLocks noChangeAspect="1"/>
          </p:cNvPicPr>
          <p:nvPr/>
        </p:nvPicPr>
        <p:blipFill>
          <a:blip r:embed="rId3"/>
          <a:srcRect l="31900" t="36166" r="5103"/>
          <a:stretch>
            <a:fillRect/>
          </a:stretch>
        </p:blipFill>
        <p:spPr bwMode="auto">
          <a:xfrm>
            <a:off x="0" y="0"/>
            <a:ext cx="9144000" cy="6137275"/>
          </a:xfrm>
          <a:prstGeom prst="rect">
            <a:avLst/>
          </a:prstGeom>
          <a:noFill/>
          <a:ln w="9525">
            <a:noFill/>
            <a:miter lim="800000"/>
            <a:headEnd/>
            <a:tailEnd/>
          </a:ln>
        </p:spPr>
      </p:pic>
      <p:grpSp>
        <p:nvGrpSpPr>
          <p:cNvPr id="2" name="Group 16"/>
          <p:cNvGrpSpPr>
            <a:grpSpLocks/>
          </p:cNvGrpSpPr>
          <p:nvPr/>
        </p:nvGrpSpPr>
        <p:grpSpPr bwMode="auto">
          <a:xfrm>
            <a:off x="-36513" y="2187575"/>
            <a:ext cx="9175751" cy="3387725"/>
            <a:chOff x="-36512" y="2188184"/>
            <a:chExt cx="9175153" cy="3386526"/>
          </a:xfrm>
        </p:grpSpPr>
        <p:sp>
          <p:nvSpPr>
            <p:cNvPr id="4" name="Oval 65"/>
            <p:cNvSpPr>
              <a:spLocks noChangeArrowheads="1"/>
            </p:cNvSpPr>
            <p:nvPr/>
          </p:nvSpPr>
          <p:spPr bwMode="auto">
            <a:xfrm rot="10800000" flipV="1">
              <a:off x="-36512" y="4167096"/>
              <a:ext cx="3817689" cy="1345724"/>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endParaRPr>
            </a:p>
          </p:txBody>
        </p:sp>
        <p:sp>
          <p:nvSpPr>
            <p:cNvPr id="37896" name="TextBox 6"/>
            <p:cNvSpPr txBox="1">
              <a:spLocks noChangeArrowheads="1"/>
            </p:cNvSpPr>
            <p:nvPr/>
          </p:nvSpPr>
          <p:spPr bwMode="auto">
            <a:xfrm rot="337620" flipH="1">
              <a:off x="1497552" y="2188184"/>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01</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37897" name="TextBox 7"/>
            <p:cNvSpPr txBox="1">
              <a:spLocks noChangeArrowheads="1"/>
            </p:cNvSpPr>
            <p:nvPr/>
          </p:nvSpPr>
          <p:spPr bwMode="auto">
            <a:xfrm rot="337620" flipH="1">
              <a:off x="1401300" y="2961061"/>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02</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37898" name="TextBox 8"/>
            <p:cNvSpPr txBox="1">
              <a:spLocks noChangeArrowheads="1"/>
            </p:cNvSpPr>
            <p:nvPr/>
          </p:nvSpPr>
          <p:spPr bwMode="auto">
            <a:xfrm rot="337620" flipH="1">
              <a:off x="1293713" y="3787880"/>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03</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37899" name="TextBox 9"/>
            <p:cNvSpPr txBox="1">
              <a:spLocks noChangeArrowheads="1"/>
            </p:cNvSpPr>
            <p:nvPr/>
          </p:nvSpPr>
          <p:spPr bwMode="auto">
            <a:xfrm rot="337620" flipH="1">
              <a:off x="1213502" y="4561012"/>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04</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11" name="TextBox 10"/>
            <p:cNvSpPr txBox="1"/>
            <p:nvPr/>
          </p:nvSpPr>
          <p:spPr>
            <a:xfrm rot="394014">
              <a:off x="2639840" y="2632527"/>
              <a:ext cx="5967023" cy="609384"/>
            </a:xfrm>
            <a:prstGeom prst="rect">
              <a:avLst/>
            </a:prstGeom>
            <a:noFill/>
          </p:spPr>
          <p:txBody>
            <a:bodyPr>
              <a:spAutoFit/>
            </a:bodyPr>
            <a:lstStyle/>
            <a:p>
              <a:pPr>
                <a:lnSpc>
                  <a:spcPct val="140000"/>
                </a:lnSpc>
                <a:buSzPct val="70000"/>
                <a:defRPr/>
              </a:pP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科学信息在科研过程中的作用</a:t>
              </a:r>
            </a:p>
          </p:txBody>
        </p:sp>
        <p:sp>
          <p:nvSpPr>
            <p:cNvPr id="12" name="TextBox 11"/>
            <p:cNvSpPr txBox="1"/>
            <p:nvPr/>
          </p:nvSpPr>
          <p:spPr>
            <a:xfrm rot="394014">
              <a:off x="2568406" y="3502169"/>
              <a:ext cx="5967024" cy="552254"/>
            </a:xfrm>
            <a:prstGeom prst="rect">
              <a:avLst/>
            </a:prstGeom>
            <a:noFill/>
          </p:spPr>
          <p:txBody>
            <a:bodyPr>
              <a:spAutoFit/>
            </a:bodyPr>
            <a:lstStyle/>
            <a:p>
              <a:pPr>
                <a:lnSpc>
                  <a:spcPct val="140000"/>
                </a:lnSpc>
                <a:buSzPct val="70000"/>
                <a:defRPr/>
              </a:pPr>
              <a:r>
                <a:rPr lang="en-US" altLang="zh-CN" sz="2400">
                  <a:solidFill>
                    <a:srgbClr val="FFFF00"/>
                  </a:solidFill>
                  <a:effectLst>
                    <a:outerShdw blurRad="38100" dist="38100" dir="2700000" algn="tl">
                      <a:srgbClr val="C0C0C0"/>
                    </a:outerShdw>
                  </a:effectLst>
                  <a:latin typeface="微软雅黑" pitchFamily="34" charset="-122"/>
                  <a:ea typeface="微软雅黑" pitchFamily="34" charset="-122"/>
                </a:rPr>
                <a:t>Web of Science</a:t>
              </a:r>
              <a:r>
                <a:rPr lang="en-US" altLang="zh-CN" sz="2400" baseline="30000">
                  <a:solidFill>
                    <a:srgbClr val="FFFF00"/>
                  </a:solidFill>
                  <a:effectLst>
                    <a:outerShdw blurRad="38100" dist="38100" dir="2700000" algn="tl">
                      <a:srgbClr val="C0C0C0"/>
                    </a:outerShdw>
                  </a:effectLst>
                  <a:latin typeface="微软雅黑" pitchFamily="34" charset="-122"/>
                  <a:ea typeface="微软雅黑" pitchFamily="34" charset="-122"/>
                </a:rPr>
                <a:t>TM</a:t>
              </a:r>
              <a:r>
                <a:rPr lang="zh-CN" altLang="en-US" sz="2400">
                  <a:solidFill>
                    <a:srgbClr val="FFFF00"/>
                  </a:solidFill>
                  <a:effectLst>
                    <a:outerShdw blurRad="38100" dist="38100" dir="2700000" algn="tl">
                      <a:srgbClr val="C0C0C0"/>
                    </a:outerShdw>
                  </a:effectLst>
                  <a:latin typeface="微软雅黑" pitchFamily="34" charset="-122"/>
                  <a:ea typeface="微软雅黑" pitchFamily="34" charset="-122"/>
                </a:rPr>
                <a:t>及引文索引简介</a:t>
              </a:r>
              <a:endParaRPr lang="en-US" altLang="zh-CN" sz="2400">
                <a:solidFill>
                  <a:srgbClr val="FFFF00"/>
                </a:solidFill>
                <a:effectLst>
                  <a:outerShdw blurRad="38100" dist="38100" dir="2700000" algn="tl">
                    <a:srgbClr val="C0C0C0"/>
                  </a:outerShdw>
                </a:effectLst>
                <a:latin typeface="微软雅黑" pitchFamily="34" charset="-122"/>
                <a:ea typeface="微软雅黑" pitchFamily="34" charset="-122"/>
              </a:endParaRPr>
            </a:p>
          </p:txBody>
        </p:sp>
        <p:sp>
          <p:nvSpPr>
            <p:cNvPr id="13" name="TextBox 12"/>
            <p:cNvSpPr txBox="1"/>
            <p:nvPr/>
          </p:nvSpPr>
          <p:spPr>
            <a:xfrm rot="434266">
              <a:off x="2423954" y="4209943"/>
              <a:ext cx="6714687" cy="609384"/>
            </a:xfrm>
            <a:prstGeom prst="rect">
              <a:avLst/>
            </a:prstGeom>
            <a:noFill/>
          </p:spPr>
          <p:txBody>
            <a:bodyPr>
              <a:spAutoFit/>
            </a:bodyPr>
            <a:lstStyle/>
            <a:p>
              <a:pPr>
                <a:lnSpc>
                  <a:spcPct val="140000"/>
                </a:lnSpc>
                <a:buSzPct val="70000"/>
                <a:defRPr/>
              </a:pP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如何利用</a:t>
              </a:r>
              <a:r>
                <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rPr>
                <a:t>Web of Science</a:t>
              </a:r>
              <a:r>
                <a:rPr lang="en-US" altLang="zh-CN" sz="2400" baseline="30000">
                  <a:solidFill>
                    <a:schemeClr val="bg1"/>
                  </a:solidFill>
                  <a:effectLst>
                    <a:outerShdw blurRad="38100" dist="38100" dir="2700000" algn="tl">
                      <a:srgbClr val="C0C0C0"/>
                    </a:outerShdw>
                  </a:effectLst>
                  <a:latin typeface="微软雅黑" pitchFamily="34" charset="-122"/>
                  <a:ea typeface="微软雅黑" pitchFamily="34" charset="-122"/>
                </a:rPr>
                <a:t>TM</a:t>
              </a: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核心合集为科研服务</a:t>
              </a:r>
              <a:endPar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endParaRPr>
            </a:p>
          </p:txBody>
        </p:sp>
        <p:sp>
          <p:nvSpPr>
            <p:cNvPr id="14" name="TextBox 13"/>
            <p:cNvSpPr txBox="1"/>
            <p:nvPr/>
          </p:nvSpPr>
          <p:spPr>
            <a:xfrm rot="427784">
              <a:off x="2422366" y="5020869"/>
              <a:ext cx="5968611" cy="553841"/>
            </a:xfrm>
            <a:prstGeom prst="rect">
              <a:avLst/>
            </a:prstGeom>
            <a:noFill/>
          </p:spPr>
          <p:txBody>
            <a:bodyPr>
              <a:spAutoFit/>
            </a:bodyPr>
            <a:lstStyle/>
            <a:p>
              <a:pPr marL="228600" lvl="1" indent="-228600">
                <a:lnSpc>
                  <a:spcPct val="140000"/>
                </a:lnSpc>
                <a:spcBef>
                  <a:spcPct val="50000"/>
                </a:spcBef>
                <a:buSzPct val="70000"/>
                <a:defRPr/>
              </a:pP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如何获得更多的学习资源助力科研？</a:t>
              </a:r>
              <a:endPar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endParaRPr>
            </a:p>
          </p:txBody>
        </p:sp>
      </p:grpSp>
      <p:sp>
        <p:nvSpPr>
          <p:cNvPr id="37894" name="Rectangle 2"/>
          <p:cNvSpPr>
            <a:spLocks noGrp="1" noChangeArrowheads="1"/>
          </p:cNvSpPr>
          <p:nvPr>
            <p:ph type="title" idx="4294967295"/>
          </p:nvPr>
        </p:nvSpPr>
        <p:spPr>
          <a:xfrm>
            <a:off x="1774825" y="188913"/>
            <a:ext cx="7369175" cy="836612"/>
          </a:xfrm>
        </p:spPr>
        <p:txBody>
          <a:bodyPr/>
          <a:lstStyle/>
          <a:p>
            <a:pPr algn="ctr" eaLnBrk="1" hangingPunct="1"/>
            <a:r>
              <a:rPr lang="en-US" altLang="zh-CN" sz="3600" b="1" smtClean="0">
                <a:latin typeface="微软雅黑" pitchFamily="34" charset="-122"/>
                <a:ea typeface="微软雅黑" pitchFamily="34" charset="-122"/>
              </a:rPr>
              <a:t>                           Outline</a:t>
            </a:r>
            <a:endParaRPr lang="zh-CN" altLang="en-US" sz="3600" b="1" smtClean="0">
              <a:latin typeface="微软雅黑" pitchFamily="34" charset="-122"/>
              <a:ea typeface="微软雅黑" pitchFamily="34" charset="-122"/>
            </a:endParaRPr>
          </a:p>
        </p:txBody>
      </p:sp>
    </p:spTree>
    <p:custDataLst>
      <p:tags r:id="rId1"/>
    </p:custDataLst>
  </p:cSld>
  <p:clrMapOvr>
    <a:masterClrMapping/>
  </p:clrMapOvr>
  <p:transition advTm="4993">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新平台未登录界面.jpg"/>
          <p:cNvPicPr>
            <a:picLocks noChangeAspect="1"/>
          </p:cNvPicPr>
          <p:nvPr/>
        </p:nvPicPr>
        <p:blipFill>
          <a:blip r:embed="rId2"/>
          <a:srcRect/>
          <a:stretch>
            <a:fillRect/>
          </a:stretch>
        </p:blipFill>
        <p:spPr bwMode="auto">
          <a:xfrm>
            <a:off x="0" y="1447800"/>
            <a:ext cx="9144000" cy="5334000"/>
          </a:xfrm>
          <a:prstGeom prst="rect">
            <a:avLst/>
          </a:prstGeom>
          <a:noFill/>
          <a:ln w="9525">
            <a:noFill/>
            <a:miter lim="800000"/>
            <a:headEnd/>
            <a:tailEnd/>
          </a:ln>
        </p:spPr>
      </p:pic>
      <p:sp>
        <p:nvSpPr>
          <p:cNvPr id="7" name="Rounded Rectangle 6"/>
          <p:cNvSpPr/>
          <p:nvPr/>
        </p:nvSpPr>
        <p:spPr>
          <a:xfrm>
            <a:off x="762000" y="2362200"/>
            <a:ext cx="990600" cy="228600"/>
          </a:xfrm>
          <a:prstGeom prst="round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8916" name="Picture 7" descr="数据库下拉菜单.jpg"/>
          <p:cNvPicPr>
            <a:picLocks noChangeAspect="1"/>
          </p:cNvPicPr>
          <p:nvPr/>
        </p:nvPicPr>
        <p:blipFill>
          <a:blip r:embed="rId3"/>
          <a:srcRect/>
          <a:stretch>
            <a:fillRect/>
          </a:stretch>
        </p:blipFill>
        <p:spPr bwMode="auto">
          <a:xfrm>
            <a:off x="2457450" y="1828800"/>
            <a:ext cx="2800350" cy="4876800"/>
          </a:xfrm>
          <a:prstGeom prst="rect">
            <a:avLst/>
          </a:prstGeom>
          <a:noFill/>
          <a:ln w="9525">
            <a:noFill/>
            <a:miter lim="800000"/>
            <a:headEnd/>
            <a:tailEnd/>
          </a:ln>
        </p:spPr>
      </p:pic>
      <p:sp>
        <p:nvSpPr>
          <p:cNvPr id="9" name="Right Arrow 8"/>
          <p:cNvSpPr/>
          <p:nvPr/>
        </p:nvSpPr>
        <p:spPr>
          <a:xfrm rot="20574855">
            <a:off x="1755775" y="2312988"/>
            <a:ext cx="722313" cy="127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18" name="Title 1"/>
          <p:cNvSpPr>
            <a:spLocks noGrp="1"/>
          </p:cNvSpPr>
          <p:nvPr>
            <p:ph type="title"/>
          </p:nvPr>
        </p:nvSpPr>
        <p:spPr>
          <a:xfrm>
            <a:off x="0" y="0"/>
            <a:ext cx="9144000" cy="1143000"/>
          </a:xfrm>
        </p:spPr>
        <p:txBody>
          <a:bodyPr/>
          <a:lstStyle/>
          <a:p>
            <a:pPr marL="342900" indent="-342900"/>
            <a:r>
              <a:rPr lang="en-US" altLang="zh-CN" smtClean="0">
                <a:ea typeface="宋体" pitchFamily="2" charset="-122"/>
              </a:rPr>
              <a:t>Web of Science</a:t>
            </a:r>
            <a:r>
              <a:rPr lang="zh-CN" altLang="en-US" smtClean="0">
                <a:ea typeface="宋体" pitchFamily="2" charset="-122"/>
              </a:rPr>
              <a:t>平台界面  </a:t>
            </a:r>
            <a:r>
              <a:rPr lang="en-US" altLang="zh-CN" smtClean="0">
                <a:ea typeface="宋体" pitchFamily="2" charset="-122"/>
              </a:rPr>
              <a:t>(</a:t>
            </a:r>
            <a:r>
              <a:rPr lang="en-US" altLang="zh-CN" sz="3200" b="1" smtClean="0">
                <a:ea typeface="宋体" pitchFamily="2" charset="-122"/>
              </a:rPr>
              <a:t>www.webofscience.com)</a:t>
            </a:r>
            <a:endParaRPr lang="en-US" altLang="zh-CN" smtClean="0">
              <a:ea typeface="宋体" pitchFamily="2" charset="-122"/>
            </a:endParaRPr>
          </a:p>
        </p:txBody>
      </p:sp>
      <p:sp>
        <p:nvSpPr>
          <p:cNvPr id="15" name="标题 1"/>
          <p:cNvSpPr txBox="1">
            <a:spLocks/>
          </p:cNvSpPr>
          <p:nvPr/>
        </p:nvSpPr>
        <p:spPr bwMode="auto">
          <a:xfrm>
            <a:off x="2700338" y="0"/>
            <a:ext cx="7369175" cy="404813"/>
          </a:xfrm>
          <a:prstGeom prst="rect">
            <a:avLst/>
          </a:prstGeom>
          <a:noFill/>
          <a:ln w="9525">
            <a:noFill/>
            <a:miter lim="800000"/>
            <a:headEnd/>
            <a:tailEnd/>
          </a:ln>
        </p:spPr>
        <p:txBody>
          <a:bodyPr lIns="0" tIns="0" rIns="0" bIns="0" anchor="b"/>
          <a:lstStyle/>
          <a:p>
            <a:pPr marL="0" lvl="1" eaLnBrk="0" hangingPunct="0">
              <a:lnSpc>
                <a:spcPct val="90000"/>
              </a:lnSpc>
              <a:defRPr/>
            </a:pPr>
            <a:endParaRPr lang="zh-CN" altLang="en-US" sz="3200" b="1" kern="0" dirty="0">
              <a:latin typeface="Arial" charset="0"/>
              <a:cs typeface="+mn-cs"/>
            </a:endParaRPr>
          </a:p>
        </p:txBody>
      </p:sp>
      <p:sp>
        <p:nvSpPr>
          <p:cNvPr id="14" name="Rounded Rectangle 13"/>
          <p:cNvSpPr/>
          <p:nvPr/>
        </p:nvSpPr>
        <p:spPr>
          <a:xfrm>
            <a:off x="4224338" y="6400800"/>
            <a:ext cx="1073150" cy="276225"/>
          </a:xfrm>
          <a:prstGeom prst="roundRect">
            <a:avLst>
              <a:gd name="adj" fmla="val 737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圆角矩形 15"/>
          <p:cNvSpPr>
            <a:spLocks noChangeArrowheads="1"/>
          </p:cNvSpPr>
          <p:nvPr/>
        </p:nvSpPr>
        <p:spPr bwMode="auto">
          <a:xfrm>
            <a:off x="2428875" y="2071688"/>
            <a:ext cx="2214563" cy="365125"/>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1" name="圆角矩形 15"/>
          <p:cNvSpPr>
            <a:spLocks noChangeArrowheads="1"/>
          </p:cNvSpPr>
          <p:nvPr/>
        </p:nvSpPr>
        <p:spPr bwMode="auto">
          <a:xfrm>
            <a:off x="2428860" y="3000372"/>
            <a:ext cx="2214563" cy="365125"/>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2"/>
          <a:srcRect/>
          <a:stretch>
            <a:fillRect/>
          </a:stretch>
        </p:blipFill>
        <p:spPr bwMode="auto">
          <a:xfrm>
            <a:off x="0" y="928670"/>
            <a:ext cx="9144000" cy="538608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7650" name="灯片编号占位符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054471AE-C8EF-496C-9AD4-D5564B98A4AF}" type="slidenum">
              <a:rPr lang="en-US" altLang="en-US" smtClean="0">
                <a:solidFill>
                  <a:srgbClr val="4B4B4B"/>
                </a:solidFill>
              </a:rPr>
              <a:pPr eaLnBrk="1" hangingPunct="1"/>
              <a:t>2</a:t>
            </a:fld>
            <a:endParaRPr lang="en-US" altLang="en-US" smtClean="0">
              <a:solidFill>
                <a:srgbClr val="4B4B4B"/>
              </a:solidFill>
            </a:endParaRPr>
          </a:p>
        </p:txBody>
      </p:sp>
      <p:sp>
        <p:nvSpPr>
          <p:cNvPr id="8" name="圆角矩形 8"/>
          <p:cNvSpPr>
            <a:spLocks noChangeArrowheads="1"/>
          </p:cNvSpPr>
          <p:nvPr/>
        </p:nvSpPr>
        <p:spPr bwMode="auto">
          <a:xfrm>
            <a:off x="0" y="1857364"/>
            <a:ext cx="1785918" cy="928694"/>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lIns="0" tIns="0" rIns="182880" bIns="0"/>
          <a:lstStyle/>
          <a:p>
            <a:pPr>
              <a:spcBef>
                <a:spcPct val="50000"/>
              </a:spcBef>
            </a:pPr>
            <a:endParaRPr lang="zh-CN" altLang="en-US" sz="2400"/>
          </a:p>
        </p:txBody>
      </p:sp>
      <p:sp>
        <p:nvSpPr>
          <p:cNvPr id="7" name="矩形 6"/>
          <p:cNvSpPr/>
          <p:nvPr/>
        </p:nvSpPr>
        <p:spPr>
          <a:xfrm>
            <a:off x="1928794" y="214290"/>
            <a:ext cx="6168676" cy="535531"/>
          </a:xfrm>
          <a:prstGeom prst="rect">
            <a:avLst/>
          </a:prstGeom>
        </p:spPr>
        <p:txBody>
          <a:bodyPr wrap="none">
            <a:spAutoFit/>
          </a:bodyPr>
          <a:lstStyle/>
          <a:p>
            <a:pPr eaLnBrk="0" hangingPunct="0">
              <a:lnSpc>
                <a:spcPct val="90000"/>
              </a:lnSpc>
              <a:defRPr/>
            </a:pPr>
            <a:r>
              <a:rPr lang="zh-CN" altLang="en-US" sz="3200" b="1" kern="0" dirty="0" smtClean="0">
                <a:solidFill>
                  <a:schemeClr val="tx2"/>
                </a:solidFill>
                <a:latin typeface="微软雅黑" pitchFamily="34" charset="-122"/>
                <a:ea typeface="微软雅黑" pitchFamily="34" charset="-122"/>
              </a:rPr>
              <a:t>北京体育大学</a:t>
            </a:r>
            <a:r>
              <a:rPr lang="en-US" altLang="zh-CN" sz="3200" b="1" kern="0" dirty="0" smtClean="0">
                <a:solidFill>
                  <a:schemeClr val="tx2"/>
                </a:solidFill>
                <a:latin typeface="微软雅黑" pitchFamily="34" charset="-122"/>
                <a:ea typeface="微软雅黑" pitchFamily="34" charset="-122"/>
              </a:rPr>
              <a:t>SCI+S</a:t>
            </a:r>
            <a:r>
              <a:rPr lang="en-US" altLang="zh-CN" sz="3200" b="1" kern="0" dirty="0" smtClean="0">
                <a:solidFill>
                  <a:srgbClr val="FF8000"/>
                </a:solidFill>
                <a:latin typeface="微软雅黑" pitchFamily="34" charset="-122"/>
                <a:ea typeface="微软雅黑" pitchFamily="34" charset="-122"/>
              </a:rPr>
              <a:t>SCI</a:t>
            </a:r>
            <a:r>
              <a:rPr lang="zh-CN" altLang="en-US" sz="3200" b="1" kern="0" dirty="0" smtClean="0">
                <a:solidFill>
                  <a:schemeClr val="tx2"/>
                </a:solidFill>
                <a:latin typeface="微软雅黑" pitchFamily="34" charset="-122"/>
                <a:ea typeface="微软雅黑" pitchFamily="34" charset="-122"/>
              </a:rPr>
              <a:t>论文数量</a:t>
            </a:r>
            <a:endParaRPr lang="zh-CN" altLang="en-US" sz="3200" kern="0" dirty="0">
              <a:solidFill>
                <a:schemeClr val="tx2"/>
              </a:solidFill>
              <a:latin typeface="微软雅黑" pitchFamily="34" charset="-122"/>
              <a:ea typeface="微软雅黑" pitchFamily="34" charset="-122"/>
            </a:endParaRPr>
          </a:p>
        </p:txBody>
      </p:sp>
    </p:spTree>
    <p:extLst>
      <p:ext uri="{BB962C8B-B14F-4D97-AF65-F5344CB8AC3E}">
        <p14:creationId xmlns:p14="http://schemas.microsoft.com/office/powerpoint/2010/main" xmlns="" val="31192714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1"/>
          </p:nvPr>
        </p:nvSpPr>
        <p:spPr>
          <a:noFill/>
        </p:spPr>
        <p:txBody>
          <a:bodyPr/>
          <a:lstStyle/>
          <a:p>
            <a:fld id="{0DEA1A98-45CA-4904-899B-2E29EA8C184B}" type="slidenum">
              <a:rPr lang="en-US" altLang="en-US" smtClean="0">
                <a:latin typeface="Arial" pitchFamily="34" charset="0"/>
                <a:ea typeface="宋体" pitchFamily="2" charset="-122"/>
              </a:rPr>
              <a:pPr/>
              <a:t>20</a:t>
            </a:fld>
            <a:endParaRPr lang="en-US" altLang="en-US" smtClean="0">
              <a:latin typeface="Arial" pitchFamily="34" charset="0"/>
              <a:ea typeface="宋体" pitchFamily="2" charset="-122"/>
            </a:endParaRPr>
          </a:p>
        </p:txBody>
      </p:sp>
      <p:sp>
        <p:nvSpPr>
          <p:cNvPr id="39939" name="Rectangle 20"/>
          <p:cNvSpPr>
            <a:spLocks noChangeArrowheads="1"/>
          </p:cNvSpPr>
          <p:nvPr/>
        </p:nvSpPr>
        <p:spPr bwMode="auto">
          <a:xfrm>
            <a:off x="827088" y="1196975"/>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47" name="TextBox 46"/>
          <p:cNvSpPr txBox="1"/>
          <p:nvPr/>
        </p:nvSpPr>
        <p:spPr>
          <a:xfrm>
            <a:off x="755650" y="5273675"/>
            <a:ext cx="7632700" cy="1138238"/>
          </a:xfrm>
          <a:prstGeom prst="rect">
            <a:avLst/>
          </a:prstGeom>
          <a:noFill/>
        </p:spPr>
        <p:txBody>
          <a:bodyPr>
            <a:spAutoFit/>
          </a:bodyPr>
          <a:lstStyle/>
          <a:p>
            <a:pPr algn="ctr">
              <a:defRPr/>
            </a:pPr>
            <a:r>
              <a:rPr lang="en-US" altLang="zh-CN" sz="2800" b="1">
                <a:solidFill>
                  <a:schemeClr val="tx2"/>
                </a:solidFill>
                <a:effectLst>
                  <a:outerShdw blurRad="38100" dist="38100" dir="2700000" algn="tl">
                    <a:srgbClr val="C0C0C0"/>
                  </a:outerShdw>
                </a:effectLst>
                <a:ea typeface="微软雅黑" pitchFamily="34" charset="-122"/>
                <a:cs typeface="Calibri" pitchFamily="34" charset="0"/>
              </a:rPr>
              <a:t>Web of Science</a:t>
            </a:r>
            <a:r>
              <a:rPr lang="en-US" altLang="zh-CN" sz="2800" b="1" baseline="30000">
                <a:solidFill>
                  <a:schemeClr val="tx2"/>
                </a:solidFill>
                <a:effectLst>
                  <a:outerShdw blurRad="38100" dist="38100" dir="2700000" algn="tl">
                    <a:srgbClr val="C0C0C0"/>
                  </a:outerShdw>
                </a:effectLst>
                <a:ea typeface="微软雅黑" pitchFamily="34" charset="-122"/>
                <a:cs typeface="Calibri" pitchFamily="34" charset="0"/>
              </a:rPr>
              <a:t>TM</a:t>
            </a:r>
            <a:r>
              <a:rPr lang="zh-CN" altLang="en-US" sz="2800" b="1">
                <a:solidFill>
                  <a:schemeClr val="tx2"/>
                </a:solidFill>
                <a:effectLst>
                  <a:outerShdw blurRad="38100" dist="38100" dir="2700000" algn="tl">
                    <a:srgbClr val="C0C0C0"/>
                  </a:outerShdw>
                </a:effectLst>
                <a:ea typeface="微软雅黑" pitchFamily="34" charset="-122"/>
                <a:cs typeface="Calibri" pitchFamily="34" charset="0"/>
              </a:rPr>
              <a:t>核心合集数据库简介</a:t>
            </a:r>
          </a:p>
          <a:p>
            <a:pPr algn="ctr">
              <a:defRPr/>
            </a:pPr>
            <a:endParaRPr lang="zh-CN" altLang="en-US" sz="4000" b="1">
              <a:solidFill>
                <a:srgbClr val="595959"/>
              </a:solidFill>
              <a:latin typeface="Arial Rounded MT Bold" pitchFamily="34" charset="0"/>
              <a:ea typeface="微软雅黑" pitchFamily="34" charset="-122"/>
              <a:cs typeface="Calibri" pitchFamily="34" charset="0"/>
            </a:endParaRPr>
          </a:p>
        </p:txBody>
      </p:sp>
      <p:grpSp>
        <p:nvGrpSpPr>
          <p:cNvPr id="2" name="Group 76"/>
          <p:cNvGrpSpPr>
            <a:grpSpLocks/>
          </p:cNvGrpSpPr>
          <p:nvPr/>
        </p:nvGrpSpPr>
        <p:grpSpPr bwMode="auto">
          <a:xfrm>
            <a:off x="539750" y="0"/>
            <a:ext cx="1962150" cy="5273675"/>
            <a:chOff x="539708" y="1"/>
            <a:chExt cx="1962179" cy="5273912"/>
          </a:xfrm>
        </p:grpSpPr>
        <p:grpSp>
          <p:nvGrpSpPr>
            <p:cNvPr id="39960" name="组合 34"/>
            <p:cNvGrpSpPr>
              <a:grpSpLocks/>
            </p:cNvGrpSpPr>
            <p:nvPr/>
          </p:nvGrpSpPr>
          <p:grpSpPr bwMode="auto">
            <a:xfrm>
              <a:off x="539708" y="1"/>
              <a:ext cx="1962179" cy="5273912"/>
              <a:chOff x="323528" y="1"/>
              <a:chExt cx="1962179" cy="5273912"/>
            </a:xfrm>
          </p:grpSpPr>
          <p:pic>
            <p:nvPicPr>
              <p:cNvPr id="39962" name="图片 35"/>
              <p:cNvPicPr>
                <a:picLocks noChangeAspect="1"/>
              </p:cNvPicPr>
              <p:nvPr/>
            </p:nvPicPr>
            <p:blipFill>
              <a:blip r:embed="rId4"/>
              <a:srcRect/>
              <a:stretch>
                <a:fillRect/>
              </a:stretch>
            </p:blipFill>
            <p:spPr bwMode="auto">
              <a:xfrm>
                <a:off x="323528" y="1159082"/>
                <a:ext cx="1934945" cy="4114831"/>
              </a:xfrm>
              <a:prstGeom prst="rect">
                <a:avLst/>
              </a:prstGeom>
              <a:noFill/>
              <a:ln w="9525">
                <a:noFill/>
                <a:miter lim="800000"/>
                <a:headEnd/>
                <a:tailEnd/>
              </a:ln>
            </p:spPr>
          </p:pic>
          <p:sp>
            <p:nvSpPr>
              <p:cNvPr id="41" name="圆角矩形 7"/>
              <p:cNvSpPr/>
              <p:nvPr/>
            </p:nvSpPr>
            <p:spPr>
              <a:xfrm>
                <a:off x="1122053" y="1"/>
                <a:ext cx="338142" cy="2065431"/>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 fmla="*/ 379028 w 379028"/>
                  <a:gd name="connsiteY0" fmla="*/ 0 h 2132857"/>
                  <a:gd name="connsiteX1" fmla="*/ 379027 w 379028"/>
                  <a:gd name="connsiteY1" fmla="*/ 1943343 h 2132857"/>
                  <a:gd name="connsiteX2" fmla="*/ 189513 w 379028"/>
                  <a:gd name="connsiteY2" fmla="*/ 2132857 h 2132857"/>
                  <a:gd name="connsiteX3" fmla="*/ 189514 w 379028"/>
                  <a:gd name="connsiteY3" fmla="*/ 2132856 h 2132857"/>
                  <a:gd name="connsiteX4" fmla="*/ 0 w 379028"/>
                  <a:gd name="connsiteY4" fmla="*/ 1943342 h 2132857"/>
                  <a:gd name="connsiteX5" fmla="*/ 0 w 379028"/>
                  <a:gd name="connsiteY5" fmla="*/ 0 h 21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254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4" name="组合 37"/>
              <p:cNvGrpSpPr/>
              <p:nvPr/>
            </p:nvGrpSpPr>
            <p:grpSpPr>
              <a:xfrm>
                <a:off x="1117519" y="1717014"/>
                <a:ext cx="321945" cy="348707"/>
                <a:chOff x="1691377" y="1772816"/>
                <a:chExt cx="720080" cy="720080"/>
              </a:xfrm>
              <a:effectLst>
                <a:outerShdw blurRad="63500" sx="102000" sy="102000" algn="ctr" rotWithShape="0">
                  <a:prstClr val="black">
                    <a:alpha val="40000"/>
                  </a:prstClr>
                </a:outerShdw>
              </a:effectLst>
            </p:grpSpPr>
            <p:sp>
              <p:nvSpPr>
                <p:cNvPr id="45" name="椭圆 40"/>
                <p:cNvSpPr/>
                <p:nvPr/>
              </p:nvSpPr>
              <p:spPr>
                <a:xfrm>
                  <a:off x="1691377" y="1772816"/>
                  <a:ext cx="720080" cy="720080"/>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6" name="椭圆 41"/>
                <p:cNvSpPr/>
                <p:nvPr/>
              </p:nvSpPr>
              <p:spPr>
                <a:xfrm>
                  <a:off x="1796815" y="1847774"/>
                  <a:ext cx="570166" cy="570166"/>
                </a:xfrm>
                <a:prstGeom prst="ellipse">
                  <a:avLst/>
                </a:prstGeom>
                <a:solidFill>
                  <a:sysClr val="window" lastClr="FFFFFF"/>
                </a:solidFill>
                <a:ln w="25400" cap="flat" cmpd="sng" algn="ctr">
                  <a:solidFill>
                    <a:srgbClr val="F79646"/>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43" name="TextBox 42"/>
              <p:cNvSpPr txBox="1"/>
              <p:nvPr/>
            </p:nvSpPr>
            <p:spPr>
              <a:xfrm flipH="1">
                <a:off x="933137" y="2559166"/>
                <a:ext cx="1352570" cy="314339"/>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endParaRPr lang="zh-CN" altLang="en-US" sz="1800" dirty="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endParaRPr>
              </a:p>
            </p:txBody>
          </p:sp>
          <p:sp>
            <p:nvSpPr>
              <p:cNvPr id="44" name="TextBox 43"/>
              <p:cNvSpPr txBox="1"/>
              <p:nvPr/>
            </p:nvSpPr>
            <p:spPr>
              <a:xfrm flipH="1">
                <a:off x="941075" y="2902081"/>
                <a:ext cx="1287481" cy="307989"/>
              </a:xfrm>
              <a:prstGeom prst="rect">
                <a:avLst/>
              </a:prstGeom>
              <a:noFill/>
            </p:spPr>
            <p:txBody>
              <a:bodyPr>
                <a:spAutoFit/>
              </a:bodyPr>
              <a:lstStyle/>
              <a:p>
                <a:pPr fontAlgn="auto">
                  <a:spcBef>
                    <a:spcPts val="0"/>
                  </a:spcBef>
                  <a:spcAft>
                    <a:spcPts val="0"/>
                  </a:spcAft>
                  <a:defRPr/>
                </a:pPr>
                <a:endParaRPr lang="en-US" altLang="zh-CN" sz="1400" kern="0" dirty="0">
                  <a:solidFill>
                    <a:sysClr val="window" lastClr="FFFFFF"/>
                  </a:solidFill>
                  <a:ea typeface="微软雅黑" pitchFamily="34" charset="-122"/>
                </a:endParaRPr>
              </a:p>
            </p:txBody>
          </p:sp>
        </p:grpSp>
        <p:sp>
          <p:nvSpPr>
            <p:cNvPr id="72" name="TextBox 71"/>
            <p:cNvSpPr txBox="1"/>
            <p:nvPr/>
          </p:nvSpPr>
          <p:spPr>
            <a:xfrm flipH="1">
              <a:off x="1115980" y="3030675"/>
              <a:ext cx="1368445" cy="830299"/>
            </a:xfrm>
            <a:prstGeom prst="rect">
              <a:avLst/>
            </a:prstGeom>
            <a:noFill/>
          </p:spPr>
          <p:txBody>
            <a:bodyPr anchor="ct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auto">
                <a:spcBef>
                  <a:spcPts val="0"/>
                </a:spcBef>
                <a:spcAft>
                  <a:spcPts val="0"/>
                </a:spcAft>
                <a:defRPr/>
              </a:pPr>
              <a:r>
                <a:rPr lang="en-GB" altLang="zh-CN"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rPr>
                <a:t>Diversity</a:t>
              </a:r>
            </a:p>
            <a:p>
              <a:pPr algn="ctr" fontAlgn="auto">
                <a:spcBef>
                  <a:spcPts val="0"/>
                </a:spcBef>
                <a:spcAft>
                  <a:spcPts val="0"/>
                </a:spcAft>
                <a:defRPr/>
              </a:pPr>
              <a:endParaRPr lang="en-US" altLang="zh-CN"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endParaRPr>
            </a:p>
            <a:p>
              <a:pPr algn="ctr" fontAlgn="auto">
                <a:spcBef>
                  <a:spcPts val="0"/>
                </a:spcBef>
                <a:spcAft>
                  <a:spcPts val="0"/>
                </a:spcAft>
                <a:defRPr/>
              </a:pPr>
              <a:r>
                <a:rPr lang="zh-CN" altLang="en-US"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rPr>
                <a:t>广度</a:t>
              </a:r>
              <a:endParaRPr lang="en-US" altLang="ja-JP"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endParaRPr>
            </a:p>
          </p:txBody>
        </p:sp>
      </p:grpSp>
      <p:grpSp>
        <p:nvGrpSpPr>
          <p:cNvPr id="5" name="Group 77"/>
          <p:cNvGrpSpPr>
            <a:grpSpLocks/>
          </p:cNvGrpSpPr>
          <p:nvPr/>
        </p:nvGrpSpPr>
        <p:grpSpPr bwMode="auto">
          <a:xfrm>
            <a:off x="2501900" y="0"/>
            <a:ext cx="1935163" cy="5273675"/>
            <a:chOff x="2501887" y="0"/>
            <a:chExt cx="1934945" cy="5273912"/>
          </a:xfrm>
        </p:grpSpPr>
        <p:grpSp>
          <p:nvGrpSpPr>
            <p:cNvPr id="39955" name="组合 43"/>
            <p:cNvGrpSpPr>
              <a:grpSpLocks/>
            </p:cNvGrpSpPr>
            <p:nvPr/>
          </p:nvGrpSpPr>
          <p:grpSpPr bwMode="auto">
            <a:xfrm>
              <a:off x="2501887" y="0"/>
              <a:ext cx="1934945" cy="5273912"/>
              <a:chOff x="323528" y="1"/>
              <a:chExt cx="1934945" cy="5273912"/>
            </a:xfrm>
          </p:grpSpPr>
          <p:pic>
            <p:nvPicPr>
              <p:cNvPr id="39957" name="图片 44"/>
              <p:cNvPicPr>
                <a:picLocks noChangeAspect="1"/>
              </p:cNvPicPr>
              <p:nvPr/>
            </p:nvPicPr>
            <p:blipFill>
              <a:blip r:embed="rId4"/>
              <a:srcRect/>
              <a:stretch>
                <a:fillRect/>
              </a:stretch>
            </p:blipFill>
            <p:spPr bwMode="auto">
              <a:xfrm>
                <a:off x="323528" y="1159082"/>
                <a:ext cx="1934945" cy="4114831"/>
              </a:xfrm>
              <a:prstGeom prst="rect">
                <a:avLst/>
              </a:prstGeom>
              <a:noFill/>
              <a:ln w="9525">
                <a:noFill/>
                <a:miter lim="800000"/>
                <a:headEnd/>
                <a:tailEnd/>
              </a:ln>
            </p:spPr>
          </p:pic>
          <p:sp>
            <p:nvSpPr>
              <p:cNvPr id="50" name="圆角矩形 7"/>
              <p:cNvSpPr/>
              <p:nvPr/>
            </p:nvSpPr>
            <p:spPr>
              <a:xfrm>
                <a:off x="1121951" y="1"/>
                <a:ext cx="338099" cy="2065431"/>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 fmla="*/ 379028 w 379028"/>
                  <a:gd name="connsiteY0" fmla="*/ 0 h 2132857"/>
                  <a:gd name="connsiteX1" fmla="*/ 379027 w 379028"/>
                  <a:gd name="connsiteY1" fmla="*/ 1943343 h 2132857"/>
                  <a:gd name="connsiteX2" fmla="*/ 189513 w 379028"/>
                  <a:gd name="connsiteY2" fmla="*/ 2132857 h 2132857"/>
                  <a:gd name="connsiteX3" fmla="*/ 189514 w 379028"/>
                  <a:gd name="connsiteY3" fmla="*/ 2132856 h 2132857"/>
                  <a:gd name="connsiteX4" fmla="*/ 0 w 379028"/>
                  <a:gd name="connsiteY4" fmla="*/ 1943342 h 2132857"/>
                  <a:gd name="connsiteX5" fmla="*/ 0 w 379028"/>
                  <a:gd name="connsiteY5" fmla="*/ 0 h 21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254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7" name="组合 46"/>
              <p:cNvGrpSpPr/>
              <p:nvPr/>
            </p:nvGrpSpPr>
            <p:grpSpPr>
              <a:xfrm>
                <a:off x="1117519" y="1717014"/>
                <a:ext cx="321945" cy="348707"/>
                <a:chOff x="1691377" y="1772816"/>
                <a:chExt cx="720080" cy="720080"/>
              </a:xfrm>
              <a:effectLst>
                <a:outerShdw blurRad="63500" sx="102000" sy="102000" algn="ctr" rotWithShape="0">
                  <a:prstClr val="black">
                    <a:alpha val="40000"/>
                  </a:prstClr>
                </a:outerShdw>
              </a:effectLst>
            </p:grpSpPr>
            <p:sp>
              <p:nvSpPr>
                <p:cNvPr id="54" name="椭圆 49"/>
                <p:cNvSpPr/>
                <p:nvPr/>
              </p:nvSpPr>
              <p:spPr>
                <a:xfrm>
                  <a:off x="1691377" y="1772816"/>
                  <a:ext cx="720080" cy="720080"/>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55" name="椭圆 50"/>
                <p:cNvSpPr/>
                <p:nvPr/>
              </p:nvSpPr>
              <p:spPr>
                <a:xfrm>
                  <a:off x="1796815" y="1847774"/>
                  <a:ext cx="570166" cy="570166"/>
                </a:xfrm>
                <a:prstGeom prst="ellipse">
                  <a:avLst/>
                </a:prstGeom>
                <a:solidFill>
                  <a:sysClr val="window" lastClr="FFFFFF"/>
                </a:solidFill>
                <a:ln w="25400" cap="flat" cmpd="sng" algn="ctr">
                  <a:solidFill>
                    <a:srgbClr val="F79646"/>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grpSp>
        <p:sp>
          <p:nvSpPr>
            <p:cNvPr id="74" name="TextBox 73"/>
            <p:cNvSpPr txBox="1"/>
            <p:nvPr/>
          </p:nvSpPr>
          <p:spPr>
            <a:xfrm flipH="1">
              <a:off x="3060624" y="3030674"/>
              <a:ext cx="1366684" cy="830299"/>
            </a:xfrm>
            <a:prstGeom prst="rect">
              <a:avLst/>
            </a:prstGeom>
            <a:noFill/>
          </p:spPr>
          <p:txBody>
            <a:bodyPr anchor="ctr">
              <a:spAutoFit/>
            </a:bodyPr>
            <a:lstStyle/>
            <a:p>
              <a:pPr algn="ctr">
                <a:lnSpc>
                  <a:spcPct val="80000"/>
                </a:lnSpc>
                <a:defRPr/>
              </a:pPr>
              <a:r>
                <a:rPr lang="en-US"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Quality</a:t>
              </a:r>
              <a:endParaRPr lang="en-GB"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endParaRPr lang="en-US"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r>
                <a:rPr lang="zh-CN" altLang="en-US"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质量</a:t>
              </a:r>
              <a:endParaRPr lang="en-US" altLang="ja-JP"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p:txBody>
        </p:sp>
      </p:grpSp>
      <p:grpSp>
        <p:nvGrpSpPr>
          <p:cNvPr id="8" name="Group 78"/>
          <p:cNvGrpSpPr>
            <a:grpSpLocks/>
          </p:cNvGrpSpPr>
          <p:nvPr/>
        </p:nvGrpSpPr>
        <p:grpSpPr bwMode="auto">
          <a:xfrm>
            <a:off x="4464050" y="0"/>
            <a:ext cx="1935163" cy="5273675"/>
            <a:chOff x="4464066" y="-1"/>
            <a:chExt cx="1934945" cy="5273912"/>
          </a:xfrm>
        </p:grpSpPr>
        <p:grpSp>
          <p:nvGrpSpPr>
            <p:cNvPr id="39950" name="组合 51"/>
            <p:cNvGrpSpPr>
              <a:grpSpLocks/>
            </p:cNvGrpSpPr>
            <p:nvPr/>
          </p:nvGrpSpPr>
          <p:grpSpPr bwMode="auto">
            <a:xfrm>
              <a:off x="4464066" y="-1"/>
              <a:ext cx="1934945" cy="5273912"/>
              <a:chOff x="323528" y="1"/>
              <a:chExt cx="1934945" cy="5273912"/>
            </a:xfrm>
          </p:grpSpPr>
          <p:pic>
            <p:nvPicPr>
              <p:cNvPr id="39952" name="图片 52"/>
              <p:cNvPicPr>
                <a:picLocks noChangeAspect="1"/>
              </p:cNvPicPr>
              <p:nvPr/>
            </p:nvPicPr>
            <p:blipFill>
              <a:blip r:embed="rId4"/>
              <a:srcRect/>
              <a:stretch>
                <a:fillRect/>
              </a:stretch>
            </p:blipFill>
            <p:spPr bwMode="auto">
              <a:xfrm>
                <a:off x="323528" y="1159082"/>
                <a:ext cx="1934945" cy="4114831"/>
              </a:xfrm>
              <a:prstGeom prst="rect">
                <a:avLst/>
              </a:prstGeom>
              <a:noFill/>
              <a:ln w="9525">
                <a:noFill/>
                <a:miter lim="800000"/>
                <a:headEnd/>
                <a:tailEnd/>
              </a:ln>
            </p:spPr>
          </p:pic>
          <p:sp>
            <p:nvSpPr>
              <p:cNvPr id="58" name="圆角矩形 7"/>
              <p:cNvSpPr/>
              <p:nvPr/>
            </p:nvSpPr>
            <p:spPr>
              <a:xfrm>
                <a:off x="1121951" y="1"/>
                <a:ext cx="338099" cy="2065431"/>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 fmla="*/ 379028 w 379028"/>
                  <a:gd name="connsiteY0" fmla="*/ 0 h 2132857"/>
                  <a:gd name="connsiteX1" fmla="*/ 379027 w 379028"/>
                  <a:gd name="connsiteY1" fmla="*/ 1943343 h 2132857"/>
                  <a:gd name="connsiteX2" fmla="*/ 189513 w 379028"/>
                  <a:gd name="connsiteY2" fmla="*/ 2132857 h 2132857"/>
                  <a:gd name="connsiteX3" fmla="*/ 189514 w 379028"/>
                  <a:gd name="connsiteY3" fmla="*/ 2132856 h 2132857"/>
                  <a:gd name="connsiteX4" fmla="*/ 0 w 379028"/>
                  <a:gd name="connsiteY4" fmla="*/ 1943342 h 2132857"/>
                  <a:gd name="connsiteX5" fmla="*/ 0 w 379028"/>
                  <a:gd name="connsiteY5" fmla="*/ 0 h 21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254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10" name="组合 54"/>
              <p:cNvGrpSpPr/>
              <p:nvPr/>
            </p:nvGrpSpPr>
            <p:grpSpPr>
              <a:xfrm>
                <a:off x="1117519" y="1717014"/>
                <a:ext cx="321945" cy="348707"/>
                <a:chOff x="1691377" y="1772816"/>
                <a:chExt cx="720080" cy="720080"/>
              </a:xfrm>
              <a:effectLst>
                <a:outerShdw blurRad="63500" sx="102000" sy="102000" algn="ctr" rotWithShape="0">
                  <a:prstClr val="black">
                    <a:alpha val="40000"/>
                  </a:prstClr>
                </a:outerShdw>
              </a:effectLst>
            </p:grpSpPr>
            <p:sp>
              <p:nvSpPr>
                <p:cNvPr id="62" name="椭圆 57"/>
                <p:cNvSpPr/>
                <p:nvPr/>
              </p:nvSpPr>
              <p:spPr>
                <a:xfrm>
                  <a:off x="1691377" y="1772816"/>
                  <a:ext cx="720080" cy="720080"/>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63" name="椭圆 58"/>
                <p:cNvSpPr/>
                <p:nvPr/>
              </p:nvSpPr>
              <p:spPr>
                <a:xfrm>
                  <a:off x="1796815" y="1847774"/>
                  <a:ext cx="570166" cy="570166"/>
                </a:xfrm>
                <a:prstGeom prst="ellipse">
                  <a:avLst/>
                </a:prstGeom>
                <a:solidFill>
                  <a:sysClr val="window" lastClr="FFFFFF"/>
                </a:solidFill>
                <a:ln w="25400" cap="flat" cmpd="sng" algn="ctr">
                  <a:solidFill>
                    <a:srgbClr val="F79646"/>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grpSp>
        <p:sp>
          <p:nvSpPr>
            <p:cNvPr id="75" name="TextBox 74"/>
            <p:cNvSpPr txBox="1"/>
            <p:nvPr/>
          </p:nvSpPr>
          <p:spPr>
            <a:xfrm flipH="1">
              <a:off x="5003755" y="2997334"/>
              <a:ext cx="1368271" cy="830300"/>
            </a:xfrm>
            <a:prstGeom prst="rect">
              <a:avLst/>
            </a:prstGeom>
            <a:noFill/>
          </p:spPr>
          <p:txBody>
            <a:bodyPr anchor="ct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auto">
                <a:spcBef>
                  <a:spcPts val="0"/>
                </a:spcBef>
                <a:spcAft>
                  <a:spcPts val="0"/>
                </a:spcAft>
                <a:defRPr/>
              </a:pPr>
              <a:r>
                <a:rPr lang="en-US" altLang="zh-CN"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rPr>
                <a:t>Depth</a:t>
              </a:r>
              <a:endParaRPr lang="en-GB" altLang="zh-CN"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endParaRPr>
            </a:p>
            <a:p>
              <a:pPr algn="ctr" fontAlgn="auto">
                <a:spcBef>
                  <a:spcPts val="0"/>
                </a:spcBef>
                <a:spcAft>
                  <a:spcPts val="0"/>
                </a:spcAft>
                <a:defRPr/>
              </a:pPr>
              <a:endParaRPr lang="en-US" altLang="zh-CN"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endParaRPr>
            </a:p>
            <a:p>
              <a:pPr algn="ctr" fontAlgn="auto">
                <a:spcBef>
                  <a:spcPts val="0"/>
                </a:spcBef>
                <a:spcAft>
                  <a:spcPts val="0"/>
                </a:spcAft>
                <a:defRPr/>
              </a:pPr>
              <a:r>
                <a:rPr lang="zh-CN" altLang="en-US"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rPr>
                <a:t>深度</a:t>
              </a:r>
              <a:endParaRPr lang="en-US" altLang="ja-JP"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endParaRPr>
            </a:p>
          </p:txBody>
        </p:sp>
      </p:grpSp>
      <p:grpSp>
        <p:nvGrpSpPr>
          <p:cNvPr id="11" name="Group 79"/>
          <p:cNvGrpSpPr>
            <a:grpSpLocks/>
          </p:cNvGrpSpPr>
          <p:nvPr/>
        </p:nvGrpSpPr>
        <p:grpSpPr bwMode="auto">
          <a:xfrm>
            <a:off x="6426200" y="0"/>
            <a:ext cx="1962150" cy="5273675"/>
            <a:chOff x="6426245" y="-2"/>
            <a:chExt cx="1962179" cy="5273912"/>
          </a:xfrm>
        </p:grpSpPr>
        <p:grpSp>
          <p:nvGrpSpPr>
            <p:cNvPr id="39945" name="组合 59"/>
            <p:cNvGrpSpPr>
              <a:grpSpLocks/>
            </p:cNvGrpSpPr>
            <p:nvPr/>
          </p:nvGrpSpPr>
          <p:grpSpPr bwMode="auto">
            <a:xfrm>
              <a:off x="6426245" y="-2"/>
              <a:ext cx="1934945" cy="5273912"/>
              <a:chOff x="323528" y="1"/>
              <a:chExt cx="1934945" cy="5273912"/>
            </a:xfrm>
          </p:grpSpPr>
          <p:pic>
            <p:nvPicPr>
              <p:cNvPr id="39947" name="图片 60"/>
              <p:cNvPicPr>
                <a:picLocks noChangeAspect="1"/>
              </p:cNvPicPr>
              <p:nvPr/>
            </p:nvPicPr>
            <p:blipFill>
              <a:blip r:embed="rId4"/>
              <a:srcRect/>
              <a:stretch>
                <a:fillRect/>
              </a:stretch>
            </p:blipFill>
            <p:spPr bwMode="auto">
              <a:xfrm>
                <a:off x="323528" y="1159082"/>
                <a:ext cx="1934945" cy="4114831"/>
              </a:xfrm>
              <a:prstGeom prst="rect">
                <a:avLst/>
              </a:prstGeom>
              <a:noFill/>
              <a:ln w="9525">
                <a:noFill/>
                <a:miter lim="800000"/>
                <a:headEnd/>
                <a:tailEnd/>
              </a:ln>
            </p:spPr>
          </p:pic>
          <p:sp>
            <p:nvSpPr>
              <p:cNvPr id="66" name="圆角矩形 7"/>
              <p:cNvSpPr/>
              <p:nvPr/>
            </p:nvSpPr>
            <p:spPr>
              <a:xfrm>
                <a:off x="1122053" y="1"/>
                <a:ext cx="338142" cy="2065431"/>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 fmla="*/ 379028 w 379028"/>
                  <a:gd name="connsiteY0" fmla="*/ 0 h 2132857"/>
                  <a:gd name="connsiteX1" fmla="*/ 379027 w 379028"/>
                  <a:gd name="connsiteY1" fmla="*/ 1943343 h 2132857"/>
                  <a:gd name="connsiteX2" fmla="*/ 189513 w 379028"/>
                  <a:gd name="connsiteY2" fmla="*/ 2132857 h 2132857"/>
                  <a:gd name="connsiteX3" fmla="*/ 189514 w 379028"/>
                  <a:gd name="connsiteY3" fmla="*/ 2132856 h 2132857"/>
                  <a:gd name="connsiteX4" fmla="*/ 0 w 379028"/>
                  <a:gd name="connsiteY4" fmla="*/ 1943342 h 2132857"/>
                  <a:gd name="connsiteX5" fmla="*/ 0 w 379028"/>
                  <a:gd name="connsiteY5" fmla="*/ 0 h 21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254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13" name="组合 62"/>
              <p:cNvGrpSpPr/>
              <p:nvPr/>
            </p:nvGrpSpPr>
            <p:grpSpPr>
              <a:xfrm>
                <a:off x="1117519" y="1717014"/>
                <a:ext cx="321945" cy="348707"/>
                <a:chOff x="1691377" y="1772816"/>
                <a:chExt cx="720080" cy="720080"/>
              </a:xfrm>
              <a:effectLst>
                <a:outerShdw blurRad="63500" sx="102000" sy="102000" algn="ctr" rotWithShape="0">
                  <a:prstClr val="black">
                    <a:alpha val="40000"/>
                  </a:prstClr>
                </a:outerShdw>
              </a:effectLst>
            </p:grpSpPr>
            <p:sp>
              <p:nvSpPr>
                <p:cNvPr id="70" name="椭圆 65"/>
                <p:cNvSpPr/>
                <p:nvPr/>
              </p:nvSpPr>
              <p:spPr>
                <a:xfrm>
                  <a:off x="1691377" y="1772816"/>
                  <a:ext cx="720080" cy="720080"/>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71" name="椭圆 66"/>
                <p:cNvSpPr/>
                <p:nvPr/>
              </p:nvSpPr>
              <p:spPr>
                <a:xfrm>
                  <a:off x="1796815" y="1847774"/>
                  <a:ext cx="570166" cy="570166"/>
                </a:xfrm>
                <a:prstGeom prst="ellipse">
                  <a:avLst/>
                </a:prstGeom>
                <a:solidFill>
                  <a:sysClr val="window" lastClr="FFFFFF"/>
                </a:solidFill>
                <a:ln w="25400" cap="flat" cmpd="sng" algn="ctr">
                  <a:solidFill>
                    <a:srgbClr val="F79646"/>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grpSp>
        <p:sp>
          <p:nvSpPr>
            <p:cNvPr id="76" name="TextBox 75"/>
            <p:cNvSpPr txBox="1"/>
            <p:nvPr/>
          </p:nvSpPr>
          <p:spPr>
            <a:xfrm flipH="1">
              <a:off x="7019979" y="2873502"/>
              <a:ext cx="1368445" cy="1077961"/>
            </a:xfrm>
            <a:prstGeom prst="rect">
              <a:avLst/>
            </a:prstGeom>
            <a:noFill/>
          </p:spPr>
          <p:txBody>
            <a:bodyPr anchor="ct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auto">
                <a:spcBef>
                  <a:spcPts val="0"/>
                </a:spcBef>
                <a:spcAft>
                  <a:spcPts val="0"/>
                </a:spcAft>
                <a:defRPr/>
              </a:pPr>
              <a:r>
                <a:rPr lang="en-US" altLang="zh-CN"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rPr>
                <a:t>Unique</a:t>
              </a:r>
            </a:p>
            <a:p>
              <a:pPr algn="ctr" fontAlgn="auto">
                <a:spcBef>
                  <a:spcPts val="0"/>
                </a:spcBef>
                <a:spcAft>
                  <a:spcPts val="0"/>
                </a:spcAft>
                <a:defRPr/>
              </a:pPr>
              <a:r>
                <a:rPr lang="en-US" altLang="zh-CN"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rPr>
                <a:t>Data</a:t>
              </a:r>
              <a:endParaRPr lang="en-GB" altLang="zh-CN"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endParaRPr>
            </a:p>
            <a:p>
              <a:pPr algn="ctr" fontAlgn="auto">
                <a:spcBef>
                  <a:spcPts val="0"/>
                </a:spcBef>
                <a:spcAft>
                  <a:spcPts val="0"/>
                </a:spcAft>
                <a:defRPr/>
              </a:pPr>
              <a:endParaRPr lang="en-US" altLang="zh-CN"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endParaRPr>
            </a:p>
            <a:p>
              <a:pPr algn="ctr" fontAlgn="auto">
                <a:spcBef>
                  <a:spcPts val="0"/>
                </a:spcBef>
                <a:spcAft>
                  <a:spcPts val="0"/>
                </a:spcAft>
                <a:defRPr/>
              </a:pPr>
              <a:r>
                <a:rPr lang="zh-CN" altLang="en-US"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rPr>
                <a:t>独特</a:t>
              </a:r>
              <a:endParaRPr lang="en-US" altLang="ja-JP" sz="2000" dirty="0" smtClean="0">
                <a:solidFill>
                  <a:sysClr val="window" lastClr="FFFFFF"/>
                </a:solidFill>
                <a:effectLst>
                  <a:outerShdw blurRad="50800" dist="38100" dir="5400000" algn="t" rotWithShape="0">
                    <a:prstClr val="black">
                      <a:alpha val="40000"/>
                    </a:prstClr>
                  </a:outerShdw>
                </a:effectLst>
                <a:latin typeface="Arial Rounded MT Bold" pitchFamily="34" charset="0"/>
                <a:cs typeface="Times New Roman" pitchFamily="18" charset="0"/>
              </a:endParaRPr>
            </a:p>
          </p:txBody>
        </p:sp>
      </p:grpSp>
    </p:spTree>
    <p:custDataLst>
      <p:tags r:id="rId1"/>
    </p:custDataLst>
  </p:cSld>
  <p:clrMapOvr>
    <a:masterClrMapping/>
  </p:clrMapOvr>
  <p:transition advTm="13806">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67544" y="1844824"/>
            <a:ext cx="7200800" cy="5184576"/>
          </a:xfrm>
          <a:prstGeom prst="ellipse">
            <a:avLst/>
          </a:prstGeom>
          <a:gradFill flip="none" rotWithShape="1">
            <a:gsLst>
              <a:gs pos="0">
                <a:schemeClr val="tx1">
                  <a:lumMod val="20000"/>
                  <a:lumOff val="80000"/>
                  <a:shade val="30000"/>
                  <a:satMod val="115000"/>
                </a:schemeClr>
              </a:gs>
              <a:gs pos="50000">
                <a:schemeClr val="tx1">
                  <a:lumMod val="20000"/>
                  <a:lumOff val="80000"/>
                  <a:shade val="67500"/>
                  <a:satMod val="115000"/>
                </a:schemeClr>
              </a:gs>
              <a:gs pos="100000">
                <a:schemeClr val="tx1">
                  <a:lumMod val="20000"/>
                  <a:lumOff val="80000"/>
                  <a:shade val="100000"/>
                  <a:satMod val="115000"/>
                </a:schemeClr>
              </a:gs>
            </a:gsLst>
            <a:lin ang="5400000" scaled="1"/>
            <a:tileRect/>
          </a:gradFill>
          <a:ln>
            <a:noFill/>
          </a:ln>
          <a:effectLst>
            <a:outerShdw blurRad="149987" dist="250190" dir="8460000" algn="ctr">
              <a:srgbClr val="000000">
                <a:alpha val="28000"/>
              </a:srgbClr>
            </a:outerShdw>
          </a:effectLst>
          <a:scene3d>
            <a:camera prst="perspectiveRelaxed"/>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FFFFFF"/>
              </a:solidFill>
            </a:endParaRPr>
          </a:p>
        </p:txBody>
      </p:sp>
      <p:sp>
        <p:nvSpPr>
          <p:cNvPr id="40963" name="Rectangle 20"/>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40964" name="Slide Number Placeholder 2"/>
          <p:cNvSpPr>
            <a:spLocks noGrp="1"/>
          </p:cNvSpPr>
          <p:nvPr>
            <p:ph type="sldNum" sz="quarter" idx="11"/>
          </p:nvPr>
        </p:nvSpPr>
        <p:spPr>
          <a:xfrm>
            <a:off x="8388350" y="6453188"/>
            <a:ext cx="457200" cy="231775"/>
          </a:xfrm>
          <a:noFill/>
        </p:spPr>
        <p:txBody>
          <a:bodyPr/>
          <a:lstStyle/>
          <a:p>
            <a:fld id="{E42B8685-2B06-41C0-9342-D545DFFF15DF}" type="slidenum">
              <a:rPr lang="en-US" altLang="en-US" smtClean="0">
                <a:latin typeface="Arial" pitchFamily="34" charset="0"/>
                <a:ea typeface="宋体" pitchFamily="2" charset="-122"/>
              </a:rPr>
              <a:pPr/>
              <a:t>21</a:t>
            </a:fld>
            <a:endParaRPr lang="en-US" altLang="en-US" smtClean="0">
              <a:latin typeface="Arial" pitchFamily="34" charset="0"/>
              <a:ea typeface="宋体" pitchFamily="2" charset="-122"/>
            </a:endParaRPr>
          </a:p>
        </p:txBody>
      </p:sp>
      <p:grpSp>
        <p:nvGrpSpPr>
          <p:cNvPr id="2" name="Group 35"/>
          <p:cNvGrpSpPr/>
          <p:nvPr/>
        </p:nvGrpSpPr>
        <p:grpSpPr>
          <a:xfrm>
            <a:off x="2411760" y="2348880"/>
            <a:ext cx="2520280" cy="2524552"/>
            <a:chOff x="2987824" y="1844824"/>
            <a:chExt cx="3456384" cy="3456384"/>
          </a:xfrm>
          <a:scene3d>
            <a:camera prst="orthographicFront">
              <a:rot lat="0" lon="0" rev="0"/>
            </a:camera>
            <a:lightRig rig="glow" dir="t">
              <a:rot lat="0" lon="0" rev="4800000"/>
            </a:lightRig>
          </a:scene3d>
        </p:grpSpPr>
        <p:sp>
          <p:nvSpPr>
            <p:cNvPr id="6" name="Oval 5"/>
            <p:cNvSpPr/>
            <p:nvPr/>
          </p:nvSpPr>
          <p:spPr>
            <a:xfrm>
              <a:off x="2987824" y="1844824"/>
              <a:ext cx="3456384" cy="3456384"/>
            </a:xfrm>
            <a:prstGeom prst="ellipse">
              <a:avLst/>
            </a:prstGeom>
            <a:solidFill>
              <a:schemeClr val="tx2"/>
            </a:solidFill>
            <a:ln>
              <a:noFill/>
            </a:ln>
            <a:effectLst>
              <a:outerShdw blurRad="190500" dist="228600" dir="2700000" algn="ctr">
                <a:srgbClr val="000000">
                  <a:alpha val="30000"/>
                </a:srgbClr>
              </a:outerShdw>
            </a:effectLst>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dirty="0">
                <a:solidFill>
                  <a:srgbClr val="FFFFFF"/>
                </a:solidFill>
              </a:endParaRPr>
            </a:p>
          </p:txBody>
        </p:sp>
        <p:sp>
          <p:nvSpPr>
            <p:cNvPr id="7" name="TextBox 6"/>
            <p:cNvSpPr txBox="1"/>
            <p:nvPr/>
          </p:nvSpPr>
          <p:spPr>
            <a:xfrm>
              <a:off x="3502439" y="2534931"/>
              <a:ext cx="2448000" cy="769441"/>
            </a:xfrm>
            <a:prstGeom prst="rect">
              <a:avLst/>
            </a:prstGeom>
            <a:noFill/>
            <a:ln>
              <a:noFill/>
            </a:ln>
            <a:effectLst>
              <a:outerShdw blurRad="190500" dist="228600" dir="2700000" algn="ctr">
                <a:srgbClr val="000000">
                  <a:alpha val="30000"/>
                </a:srgbClr>
              </a:outerShdw>
            </a:effectLst>
            <a:sp3d prstMaterial="matte">
              <a:bevelT w="127000" h="63500"/>
            </a:sp3d>
          </p:spPr>
          <p:txBody>
            <a:bodyPr>
              <a:spAutoFit/>
            </a:bodyPr>
            <a:lstStyle/>
            <a:p>
              <a:pPr algn="ctr">
                <a:defRPr/>
              </a:pPr>
              <a:r>
                <a:rPr lang="en-US" sz="2400" b="1" dirty="0">
                  <a:solidFill>
                    <a:srgbClr val="FFFFFF"/>
                  </a:solidFill>
                  <a:latin typeface="Arial"/>
                  <a:ea typeface="MS PGothic" pitchFamily="34" charset="-128"/>
                  <a:cs typeface="+mn-cs"/>
                </a:rPr>
                <a:t>Web of Science</a:t>
              </a:r>
              <a:endParaRPr lang="ru-RU" sz="2400" b="1" dirty="0">
                <a:solidFill>
                  <a:srgbClr val="FFFFFF"/>
                </a:solidFill>
                <a:latin typeface="Arial"/>
                <a:ea typeface="MS PGothic" pitchFamily="34" charset="-128"/>
                <a:cs typeface="+mn-cs"/>
              </a:endParaRPr>
            </a:p>
            <a:p>
              <a:pPr algn="ctr">
                <a:defRPr/>
              </a:pPr>
              <a:r>
                <a:rPr lang="en-US" sz="2000" b="1" dirty="0">
                  <a:solidFill>
                    <a:srgbClr val="FFFFFF"/>
                  </a:solidFill>
                  <a:latin typeface="Arial"/>
                  <a:ea typeface="MS PGothic" pitchFamily="34" charset="-128"/>
                  <a:cs typeface="+mn-cs"/>
                </a:rPr>
                <a:t>Core Collection</a:t>
              </a:r>
              <a:endParaRPr lang="ru-RU" sz="2000" b="1" dirty="0">
                <a:solidFill>
                  <a:srgbClr val="FFFFFF"/>
                </a:solidFill>
                <a:latin typeface="Arial"/>
                <a:ea typeface="MS PGothic" pitchFamily="34" charset="-128"/>
                <a:cs typeface="+mn-cs"/>
              </a:endParaRPr>
            </a:p>
          </p:txBody>
        </p:sp>
      </p:grpSp>
      <p:sp>
        <p:nvSpPr>
          <p:cNvPr id="9" name="Down Arrow 8"/>
          <p:cNvSpPr/>
          <p:nvPr/>
        </p:nvSpPr>
        <p:spPr>
          <a:xfrm rot="14985859">
            <a:off x="2587626" y="3176587"/>
            <a:ext cx="2000250" cy="1000125"/>
          </a:xfrm>
          <a:prstGeom prst="downArrow">
            <a:avLst>
              <a:gd name="adj1" fmla="val 72200"/>
              <a:gd name="adj2" fmla="val 50313"/>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ln>
            <a:solidFill>
              <a:srgbClr val="FFC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a:solidFill>
                <a:srgbClr val="FFFFFF"/>
              </a:solidFill>
            </a:endParaRPr>
          </a:p>
        </p:txBody>
      </p:sp>
      <p:sp>
        <p:nvSpPr>
          <p:cNvPr id="13" name="TextBox 12"/>
          <p:cNvSpPr txBox="1"/>
          <p:nvPr/>
        </p:nvSpPr>
        <p:spPr>
          <a:xfrm>
            <a:off x="4211960" y="836712"/>
            <a:ext cx="4680520" cy="4355038"/>
          </a:xfrm>
          <a:prstGeom prst="rect">
            <a:avLst/>
          </a:prstGeom>
          <a:ln/>
        </p:spPr>
        <p:style>
          <a:lnRef idx="0">
            <a:schemeClr val="dk1"/>
          </a:lnRef>
          <a:fillRef idx="3">
            <a:schemeClr val="dk1"/>
          </a:fillRef>
          <a:effectRef idx="3">
            <a:schemeClr val="dk1"/>
          </a:effectRef>
          <a:fontRef idx="minor">
            <a:schemeClr val="lt1"/>
          </a:fontRef>
        </p:style>
        <p:txBody>
          <a:bodyPr>
            <a:spAutoFit/>
          </a:bodyPr>
          <a:lstStyle/>
          <a:p>
            <a:pPr marL="228600" indent="-228600" eaLnBrk="0" hangingPunct="0">
              <a:spcBef>
                <a:spcPct val="50000"/>
              </a:spcBef>
              <a:buFont typeface="Wingdings" pitchFamily="2" charset="2"/>
              <a:buChar char="v"/>
              <a:defRPr/>
            </a:pPr>
            <a:r>
              <a:rPr lang="en-US" altLang="zh-CN" sz="1400" b="1">
                <a:solidFill>
                  <a:schemeClr val="bg1"/>
                </a:solidFill>
                <a:latin typeface="Calibri" pitchFamily="34" charset="0"/>
                <a:ea typeface="微软雅黑" pitchFamily="34" charset="-122"/>
                <a:cs typeface="Times New Roman" pitchFamily="18" charset="0"/>
              </a:rPr>
              <a:t>Science Citation Index Expanded </a:t>
            </a:r>
            <a:r>
              <a:rPr lang="en-US" altLang="zh-CN" sz="1400" b="1">
                <a:solidFill>
                  <a:schemeClr val="bg1"/>
                </a:solidFill>
                <a:latin typeface="Calibri" pitchFamily="34" charset="0"/>
                <a:ea typeface="Arial Unicode MS" pitchFamily="34" charset="-122"/>
                <a:cs typeface="Times New Roman" pitchFamily="18" charset="0"/>
              </a:rPr>
              <a:t>(</a:t>
            </a:r>
            <a:r>
              <a:rPr lang="zh-CN" altLang="en-US" sz="1400" b="1">
                <a:solidFill>
                  <a:schemeClr val="bg1"/>
                </a:solidFill>
                <a:latin typeface="Calibri" pitchFamily="34" charset="0"/>
                <a:ea typeface="微软雅黑" pitchFamily="34" charset="-122"/>
                <a:cs typeface="Times New Roman" pitchFamily="18" charset="0"/>
              </a:rPr>
              <a:t>科学引文索引</a:t>
            </a:r>
            <a:r>
              <a:rPr lang="en-US" altLang="zh-CN" sz="1400" b="1">
                <a:solidFill>
                  <a:schemeClr val="bg1"/>
                </a:solidFill>
                <a:latin typeface="Calibri" pitchFamily="34" charset="0"/>
                <a:ea typeface="微软雅黑" pitchFamily="34" charset="-122"/>
                <a:cs typeface="Times New Roman" pitchFamily="18" charset="0"/>
              </a:rPr>
              <a:t>)     176</a:t>
            </a:r>
            <a:r>
              <a:rPr lang="zh-CN" altLang="en-US" sz="1400" b="1">
                <a:solidFill>
                  <a:schemeClr val="bg1"/>
                </a:solidFill>
                <a:latin typeface="Calibri" pitchFamily="34" charset="0"/>
                <a:ea typeface="微软雅黑" pitchFamily="34" charset="-122"/>
                <a:cs typeface="Times New Roman" pitchFamily="18" charset="0"/>
              </a:rPr>
              <a:t>个学科的</a:t>
            </a:r>
            <a:r>
              <a:rPr lang="en-US" altLang="zh-CN" sz="1400" b="1">
                <a:solidFill>
                  <a:srgbClr val="FFFF00"/>
                </a:solidFill>
                <a:latin typeface="Calibri" pitchFamily="34" charset="0"/>
                <a:ea typeface="微软雅黑" pitchFamily="34" charset="-122"/>
                <a:cs typeface="Times New Roman" pitchFamily="18" charset="0"/>
              </a:rPr>
              <a:t>8678</a:t>
            </a:r>
            <a:r>
              <a:rPr lang="zh-CN" altLang="en-US" sz="1400" b="1">
                <a:solidFill>
                  <a:srgbClr val="FFFF00"/>
                </a:solidFill>
                <a:latin typeface="Calibri" pitchFamily="34" charset="0"/>
                <a:ea typeface="微软雅黑" pitchFamily="34" charset="-122"/>
                <a:cs typeface="Times New Roman" pitchFamily="18" charset="0"/>
              </a:rPr>
              <a:t>种</a:t>
            </a:r>
            <a:r>
              <a:rPr lang="zh-CN" altLang="en-US" sz="1400" b="1">
                <a:solidFill>
                  <a:schemeClr val="bg1"/>
                </a:solidFill>
                <a:latin typeface="Calibri" pitchFamily="34" charset="0"/>
                <a:ea typeface="微软雅黑" pitchFamily="34" charset="-122"/>
                <a:cs typeface="Times New Roman" pitchFamily="18" charset="0"/>
              </a:rPr>
              <a:t>高质量学术期刊 。</a:t>
            </a:r>
            <a:endParaRPr lang="en-US" altLang="zh-CN" sz="1400" b="1">
              <a:solidFill>
                <a:schemeClr val="bg1"/>
              </a:solidFill>
              <a:latin typeface="Calibri" pitchFamily="34" charset="0"/>
              <a:ea typeface="微软雅黑" pitchFamily="34" charset="-122"/>
              <a:cs typeface="Times New Roman" pitchFamily="18" charset="0"/>
            </a:endParaRPr>
          </a:p>
          <a:p>
            <a:pPr marL="228600" indent="-228600" eaLnBrk="0" hangingPunct="0">
              <a:spcBef>
                <a:spcPct val="50000"/>
              </a:spcBef>
              <a:buFont typeface="Wingdings" pitchFamily="2" charset="2"/>
              <a:buChar char="v"/>
              <a:defRPr/>
            </a:pPr>
            <a:r>
              <a:rPr lang="en-US" altLang="zh-CN" sz="1400" b="1">
                <a:solidFill>
                  <a:schemeClr val="bg1"/>
                </a:solidFill>
                <a:latin typeface="Calibri" pitchFamily="34" charset="0"/>
                <a:ea typeface="微软雅黑" pitchFamily="34" charset="-122"/>
                <a:cs typeface="Times New Roman" pitchFamily="18" charset="0"/>
              </a:rPr>
              <a:t>Social Sciences Citation Index </a:t>
            </a:r>
            <a:r>
              <a:rPr lang="en-US" altLang="zh-CN" sz="1400" b="1">
                <a:solidFill>
                  <a:schemeClr val="bg1"/>
                </a:solidFill>
                <a:latin typeface="Calibri" pitchFamily="34" charset="0"/>
                <a:ea typeface="Arial Unicode MS" pitchFamily="34" charset="-122"/>
                <a:cs typeface="Times New Roman" pitchFamily="18" charset="0"/>
              </a:rPr>
              <a:t>(</a:t>
            </a:r>
            <a:r>
              <a:rPr lang="zh-CN" altLang="en-US" sz="1400" b="1">
                <a:solidFill>
                  <a:schemeClr val="bg1"/>
                </a:solidFill>
                <a:latin typeface="Calibri" pitchFamily="34" charset="0"/>
                <a:ea typeface="微软雅黑" pitchFamily="34" charset="-122"/>
                <a:cs typeface="Times New Roman" pitchFamily="18" charset="0"/>
              </a:rPr>
              <a:t>社会科学引文索引</a:t>
            </a:r>
            <a:r>
              <a:rPr lang="en-US" altLang="zh-CN" sz="1400" b="1">
                <a:solidFill>
                  <a:schemeClr val="bg1"/>
                </a:solidFill>
                <a:latin typeface="Calibri" pitchFamily="34" charset="0"/>
                <a:ea typeface="Arial Unicode MS" pitchFamily="34" charset="-122"/>
                <a:cs typeface="Times New Roman" pitchFamily="18" charset="0"/>
              </a:rPr>
              <a:t>)    </a:t>
            </a:r>
            <a:r>
              <a:rPr lang="en-US" altLang="zh-CN" sz="1400" b="1">
                <a:solidFill>
                  <a:schemeClr val="bg1"/>
                </a:solidFill>
                <a:latin typeface="Calibri" pitchFamily="34" charset="0"/>
                <a:ea typeface="微软雅黑" pitchFamily="34" charset="-122"/>
                <a:cs typeface="Times New Roman" pitchFamily="18" charset="0"/>
              </a:rPr>
              <a:t>56</a:t>
            </a:r>
            <a:r>
              <a:rPr lang="zh-CN" altLang="en-US" sz="1400" b="1">
                <a:solidFill>
                  <a:schemeClr val="bg1"/>
                </a:solidFill>
                <a:latin typeface="Calibri" pitchFamily="34" charset="0"/>
                <a:ea typeface="微软雅黑" pitchFamily="34" charset="-122"/>
                <a:cs typeface="Times New Roman" pitchFamily="18" charset="0"/>
              </a:rPr>
              <a:t>个社会科学学科的</a:t>
            </a:r>
            <a:r>
              <a:rPr lang="en-US" altLang="zh-CN" sz="1400" b="1">
                <a:solidFill>
                  <a:srgbClr val="FFFF00"/>
                </a:solidFill>
                <a:latin typeface="Calibri" pitchFamily="34" charset="0"/>
                <a:ea typeface="微软雅黑" pitchFamily="34" charset="-122"/>
                <a:cs typeface="Times New Roman" pitchFamily="18" charset="0"/>
              </a:rPr>
              <a:t>3158</a:t>
            </a:r>
            <a:r>
              <a:rPr lang="zh-CN" altLang="en-US" sz="1400" b="1">
                <a:solidFill>
                  <a:srgbClr val="FFFF00"/>
                </a:solidFill>
                <a:latin typeface="Calibri" pitchFamily="34" charset="0"/>
                <a:ea typeface="微软雅黑" pitchFamily="34" charset="-122"/>
                <a:cs typeface="Times New Roman" pitchFamily="18" charset="0"/>
              </a:rPr>
              <a:t>种</a:t>
            </a:r>
            <a:r>
              <a:rPr lang="zh-CN" altLang="en-US" sz="1400" b="1">
                <a:solidFill>
                  <a:schemeClr val="bg1"/>
                </a:solidFill>
                <a:latin typeface="Calibri" pitchFamily="34" charset="0"/>
                <a:ea typeface="微软雅黑" pitchFamily="34" charset="-122"/>
                <a:cs typeface="Times New Roman" pitchFamily="18" charset="0"/>
              </a:rPr>
              <a:t>权威学术期刊。</a:t>
            </a:r>
            <a:endParaRPr lang="en-US" altLang="zh-CN" sz="1400" b="1">
              <a:solidFill>
                <a:schemeClr val="bg1"/>
              </a:solidFill>
              <a:latin typeface="Calibri" pitchFamily="34" charset="0"/>
              <a:ea typeface="微软雅黑" pitchFamily="34" charset="-122"/>
              <a:cs typeface="Times New Roman" pitchFamily="18" charset="0"/>
            </a:endParaRPr>
          </a:p>
          <a:p>
            <a:pPr marL="228600" indent="-228600" eaLnBrk="0" hangingPunct="0">
              <a:spcBef>
                <a:spcPct val="50000"/>
              </a:spcBef>
              <a:buFont typeface="Wingdings" pitchFamily="2" charset="2"/>
              <a:buChar char="v"/>
              <a:defRPr/>
            </a:pPr>
            <a:r>
              <a:rPr lang="en-US" altLang="zh-CN" sz="1400" b="1">
                <a:solidFill>
                  <a:schemeClr val="bg1"/>
                </a:solidFill>
                <a:latin typeface="Calibri" pitchFamily="34" charset="0"/>
                <a:ea typeface="微软雅黑" pitchFamily="34" charset="-122"/>
                <a:cs typeface="Times New Roman" pitchFamily="18" charset="0"/>
              </a:rPr>
              <a:t>Arts &amp; Humanities Citation Index (</a:t>
            </a:r>
            <a:r>
              <a:rPr lang="zh-CN" altLang="en-US" sz="1400" b="1">
                <a:solidFill>
                  <a:schemeClr val="bg1"/>
                </a:solidFill>
                <a:latin typeface="Calibri" pitchFamily="34" charset="0"/>
                <a:ea typeface="微软雅黑" pitchFamily="34" charset="-122"/>
                <a:cs typeface="Times New Roman" pitchFamily="18" charset="0"/>
              </a:rPr>
              <a:t>艺术与人文引文索引</a:t>
            </a:r>
            <a:r>
              <a:rPr lang="en-US" altLang="zh-CN" sz="1400" b="1">
                <a:solidFill>
                  <a:schemeClr val="bg1"/>
                </a:solidFill>
                <a:latin typeface="Calibri" pitchFamily="34" charset="0"/>
                <a:ea typeface="微软雅黑" pitchFamily="34" charset="-122"/>
                <a:cs typeface="Times New Roman" pitchFamily="18" charset="0"/>
              </a:rPr>
              <a:t>)</a:t>
            </a:r>
            <a:r>
              <a:rPr lang="zh-CN" altLang="en-US" sz="1400">
                <a:solidFill>
                  <a:srgbClr val="FFFFFF"/>
                </a:solidFill>
                <a:ea typeface="宋体" pitchFamily="2" charset="-122"/>
                <a:cs typeface="Times New Roman" pitchFamily="18" charset="0"/>
              </a:rPr>
              <a:t> </a:t>
            </a:r>
            <a:r>
              <a:rPr lang="zh-CN" altLang="en-US" sz="1400" b="1">
                <a:solidFill>
                  <a:schemeClr val="bg1"/>
                </a:solidFill>
                <a:latin typeface="Calibri" pitchFamily="34" charset="0"/>
                <a:ea typeface="微软雅黑" pitchFamily="34" charset="-122"/>
              </a:rPr>
              <a:t>收录</a:t>
            </a:r>
            <a:r>
              <a:rPr lang="en-US" altLang="zh-CN" sz="1400" b="1">
                <a:solidFill>
                  <a:schemeClr val="bg1"/>
                </a:solidFill>
                <a:latin typeface="Calibri" pitchFamily="34" charset="0"/>
                <a:ea typeface="微软雅黑" pitchFamily="34" charset="-122"/>
              </a:rPr>
              <a:t>28</a:t>
            </a:r>
            <a:r>
              <a:rPr lang="zh-CN" altLang="en-US" sz="1400" b="1">
                <a:solidFill>
                  <a:schemeClr val="bg1"/>
                </a:solidFill>
                <a:latin typeface="Calibri" pitchFamily="34" charset="0"/>
                <a:ea typeface="微软雅黑" pitchFamily="34" charset="-122"/>
              </a:rPr>
              <a:t>个人文艺术领域学科的</a:t>
            </a:r>
            <a:r>
              <a:rPr lang="en-US" altLang="zh-CN" sz="1400" b="1">
                <a:solidFill>
                  <a:srgbClr val="FFFF00"/>
                </a:solidFill>
                <a:latin typeface="Calibri" pitchFamily="34" charset="0"/>
                <a:ea typeface="微软雅黑" pitchFamily="34" charset="-122"/>
              </a:rPr>
              <a:t>1744</a:t>
            </a:r>
            <a:r>
              <a:rPr lang="zh-CN" altLang="en-US" sz="1400" b="1">
                <a:solidFill>
                  <a:srgbClr val="FFFF00"/>
                </a:solidFill>
                <a:latin typeface="Calibri" pitchFamily="34" charset="0"/>
                <a:ea typeface="微软雅黑" pitchFamily="34" charset="-122"/>
              </a:rPr>
              <a:t>种</a:t>
            </a:r>
            <a:r>
              <a:rPr lang="zh-CN" altLang="en-US" sz="1400" b="1">
                <a:solidFill>
                  <a:schemeClr val="bg1"/>
                </a:solidFill>
                <a:latin typeface="Calibri" pitchFamily="34" charset="0"/>
                <a:ea typeface="微软雅黑" pitchFamily="34" charset="-122"/>
              </a:rPr>
              <a:t>国际性、高影响力的学术期刊的数据内容 。</a:t>
            </a:r>
            <a:endParaRPr lang="en-US" altLang="zh-CN" sz="1400" b="1">
              <a:solidFill>
                <a:schemeClr val="bg1"/>
              </a:solidFill>
              <a:latin typeface="Calibri" pitchFamily="34" charset="0"/>
              <a:ea typeface="微软雅黑" pitchFamily="34" charset="-122"/>
            </a:endParaRPr>
          </a:p>
          <a:p>
            <a:pPr marL="228600" indent="-228600" eaLnBrk="0" hangingPunct="0">
              <a:spcBef>
                <a:spcPct val="50000"/>
              </a:spcBef>
              <a:buFont typeface="Wingdings" pitchFamily="2" charset="2"/>
              <a:buChar char="v"/>
              <a:defRPr/>
            </a:pPr>
            <a:r>
              <a:rPr lang="en-US" altLang="zh-CN" sz="1400" b="1">
                <a:solidFill>
                  <a:schemeClr val="bg1"/>
                </a:solidFill>
                <a:latin typeface="Calibri" pitchFamily="34" charset="0"/>
                <a:ea typeface="微软雅黑" pitchFamily="34" charset="-122"/>
              </a:rPr>
              <a:t>Conference Proceedings Citation Index – Science+ Social Science &amp; Humanities(</a:t>
            </a:r>
            <a:r>
              <a:rPr lang="zh-CN" altLang="en-US" sz="1400" b="1">
                <a:solidFill>
                  <a:schemeClr val="bg1"/>
                </a:solidFill>
                <a:latin typeface="Calibri" pitchFamily="34" charset="0"/>
                <a:ea typeface="微软雅黑" pitchFamily="34" charset="-122"/>
              </a:rPr>
              <a:t>会议录引文索引</a:t>
            </a:r>
            <a:r>
              <a:rPr lang="en-US" altLang="zh-CN" sz="1400" b="1">
                <a:solidFill>
                  <a:schemeClr val="bg1"/>
                </a:solidFill>
                <a:latin typeface="Calibri" pitchFamily="34" charset="0"/>
                <a:ea typeface="微软雅黑" pitchFamily="34" charset="-122"/>
              </a:rPr>
              <a:t>– </a:t>
            </a:r>
            <a:r>
              <a:rPr lang="zh-CN" altLang="en-US" sz="1400" b="1">
                <a:solidFill>
                  <a:schemeClr val="bg1"/>
                </a:solidFill>
                <a:latin typeface="Calibri" pitchFamily="34" charset="0"/>
                <a:ea typeface="微软雅黑" pitchFamily="34" charset="-122"/>
              </a:rPr>
              <a:t>自然科学版</a:t>
            </a:r>
            <a:r>
              <a:rPr lang="en-US" altLang="zh-CN" sz="1400" b="1">
                <a:solidFill>
                  <a:schemeClr val="bg1"/>
                </a:solidFill>
                <a:latin typeface="Calibri" pitchFamily="34" charset="0"/>
                <a:ea typeface="微软雅黑" pitchFamily="34" charset="-122"/>
              </a:rPr>
              <a:t>+</a:t>
            </a:r>
            <a:r>
              <a:rPr lang="zh-CN" altLang="en-US" sz="1400" b="1">
                <a:solidFill>
                  <a:schemeClr val="bg1"/>
                </a:solidFill>
                <a:latin typeface="Calibri" pitchFamily="34" charset="0"/>
                <a:ea typeface="微软雅黑" pitchFamily="34" charset="-122"/>
              </a:rPr>
              <a:t>社会科学与人文版</a:t>
            </a:r>
            <a:r>
              <a:rPr lang="en-US" altLang="zh-CN" sz="1400" b="1">
                <a:solidFill>
                  <a:schemeClr val="bg1"/>
                </a:solidFill>
                <a:latin typeface="Calibri" pitchFamily="34" charset="0"/>
                <a:ea typeface="微软雅黑" pitchFamily="34" charset="-122"/>
              </a:rPr>
              <a:t>) </a:t>
            </a:r>
            <a:r>
              <a:rPr lang="zh-CN" altLang="en-US" sz="1400" b="1">
                <a:solidFill>
                  <a:schemeClr val="bg1"/>
                </a:solidFill>
                <a:latin typeface="Calibri" pitchFamily="34" charset="0"/>
                <a:ea typeface="微软雅黑" pitchFamily="34" charset="-122"/>
              </a:rPr>
              <a:t>超过</a:t>
            </a:r>
            <a:r>
              <a:rPr lang="en-US" altLang="zh-CN" sz="1400" b="1">
                <a:solidFill>
                  <a:srgbClr val="FFFF00"/>
                </a:solidFill>
                <a:latin typeface="Calibri" pitchFamily="34" charset="0"/>
                <a:ea typeface="微软雅黑" pitchFamily="34" charset="-122"/>
              </a:rPr>
              <a:t>160</a:t>
            </a:r>
            <a:r>
              <a:rPr lang="zh-CN" altLang="en-US" sz="1400" b="1">
                <a:solidFill>
                  <a:srgbClr val="FFFF00"/>
                </a:solidFill>
                <a:latin typeface="Calibri" pitchFamily="34" charset="0"/>
                <a:ea typeface="微软雅黑" pitchFamily="34" charset="-122"/>
              </a:rPr>
              <a:t>，</a:t>
            </a:r>
            <a:r>
              <a:rPr lang="en-US" altLang="zh-CN" sz="1400" b="1">
                <a:solidFill>
                  <a:srgbClr val="FFFF00"/>
                </a:solidFill>
                <a:latin typeface="Calibri" pitchFamily="34" charset="0"/>
                <a:ea typeface="微软雅黑" pitchFamily="34" charset="-122"/>
              </a:rPr>
              <a:t>000</a:t>
            </a:r>
            <a:r>
              <a:rPr lang="zh-CN" altLang="en-US" sz="1400" b="1">
                <a:solidFill>
                  <a:srgbClr val="FFFF00"/>
                </a:solidFill>
                <a:latin typeface="Calibri" pitchFamily="34" charset="0"/>
                <a:ea typeface="微软雅黑" pitchFamily="34" charset="-122"/>
              </a:rPr>
              <a:t>个会议录</a:t>
            </a:r>
            <a:r>
              <a:rPr lang="zh-CN" altLang="en-US" sz="1400" b="1">
                <a:solidFill>
                  <a:schemeClr val="bg1"/>
                </a:solidFill>
                <a:latin typeface="Calibri" pitchFamily="34" charset="0"/>
                <a:ea typeface="微软雅黑" pitchFamily="34" charset="-122"/>
              </a:rPr>
              <a:t>，有自然科学、社会科学两个版本，涉及</a:t>
            </a:r>
            <a:r>
              <a:rPr lang="en-US" altLang="zh-CN" sz="1400" b="1">
                <a:solidFill>
                  <a:schemeClr val="bg1"/>
                </a:solidFill>
                <a:latin typeface="Calibri" pitchFamily="34" charset="0"/>
                <a:ea typeface="微软雅黑" pitchFamily="34" charset="-122"/>
              </a:rPr>
              <a:t>250</a:t>
            </a:r>
            <a:r>
              <a:rPr lang="zh-CN" altLang="en-US" sz="1400" b="1">
                <a:solidFill>
                  <a:schemeClr val="bg1"/>
                </a:solidFill>
                <a:latin typeface="Calibri" pitchFamily="34" charset="0"/>
                <a:ea typeface="微软雅黑" pitchFamily="34" charset="-122"/>
              </a:rPr>
              <a:t>多个学科。</a:t>
            </a:r>
            <a:endParaRPr lang="en-US" altLang="zh-CN" sz="1400" b="1">
              <a:solidFill>
                <a:schemeClr val="bg1"/>
              </a:solidFill>
              <a:latin typeface="Calibri" pitchFamily="34" charset="0"/>
              <a:ea typeface="微软雅黑" pitchFamily="34" charset="-122"/>
            </a:endParaRPr>
          </a:p>
          <a:p>
            <a:pPr marL="228600" indent="-228600" eaLnBrk="0" hangingPunct="0">
              <a:spcBef>
                <a:spcPct val="50000"/>
              </a:spcBef>
              <a:buFont typeface="Wingdings" pitchFamily="2" charset="2"/>
              <a:buChar char="v"/>
              <a:defRPr/>
            </a:pPr>
            <a:r>
              <a:rPr lang="en-US" altLang="zh-CN" sz="1400" b="1">
                <a:solidFill>
                  <a:schemeClr val="bg1"/>
                </a:solidFill>
                <a:latin typeface="Calibri" pitchFamily="34" charset="0"/>
                <a:ea typeface="微软雅黑" pitchFamily="34" charset="-122"/>
              </a:rPr>
              <a:t>Book Citation Index - Science + Social Science &amp; Humanities (</a:t>
            </a:r>
            <a:r>
              <a:rPr lang="zh-CN" altLang="en-US" sz="1400" b="1">
                <a:solidFill>
                  <a:schemeClr val="bg1"/>
                </a:solidFill>
                <a:latin typeface="Calibri" pitchFamily="34" charset="0"/>
                <a:ea typeface="微软雅黑" pitchFamily="34" charset="-122"/>
              </a:rPr>
              <a:t>图书引文索引</a:t>
            </a:r>
            <a:r>
              <a:rPr lang="en-US" altLang="zh-CN" sz="1400" b="1">
                <a:solidFill>
                  <a:schemeClr val="bg1"/>
                </a:solidFill>
                <a:latin typeface="Calibri" pitchFamily="34" charset="0"/>
                <a:ea typeface="微软雅黑" pitchFamily="34" charset="-122"/>
              </a:rPr>
              <a:t>–</a:t>
            </a:r>
            <a:r>
              <a:rPr lang="zh-CN" altLang="en-US" sz="1400" b="1">
                <a:solidFill>
                  <a:schemeClr val="bg1"/>
                </a:solidFill>
                <a:latin typeface="Calibri" pitchFamily="34" charset="0"/>
                <a:ea typeface="微软雅黑" pitchFamily="34" charset="-122"/>
              </a:rPr>
              <a:t>自然科学版 </a:t>
            </a:r>
            <a:r>
              <a:rPr lang="en-US" altLang="zh-CN" sz="1400" b="1">
                <a:solidFill>
                  <a:schemeClr val="bg1"/>
                </a:solidFill>
                <a:latin typeface="Calibri" pitchFamily="34" charset="0"/>
                <a:ea typeface="微软雅黑" pitchFamily="34" charset="-122"/>
              </a:rPr>
              <a:t>+ </a:t>
            </a:r>
            <a:r>
              <a:rPr lang="zh-CN" altLang="en-US" sz="1400" b="1">
                <a:solidFill>
                  <a:schemeClr val="bg1"/>
                </a:solidFill>
                <a:latin typeface="Calibri" pitchFamily="34" charset="0"/>
                <a:ea typeface="微软雅黑" pitchFamily="34" charset="-122"/>
              </a:rPr>
              <a:t>社会科学与人文版</a:t>
            </a:r>
            <a:r>
              <a:rPr lang="en-US" altLang="zh-CN" sz="1400" b="1">
                <a:solidFill>
                  <a:schemeClr val="bg1"/>
                </a:solidFill>
                <a:latin typeface="Calibri" pitchFamily="34" charset="0"/>
                <a:ea typeface="微软雅黑" pitchFamily="34" charset="-122"/>
              </a:rPr>
              <a:t>)</a:t>
            </a:r>
            <a:r>
              <a:rPr lang="zh-CN" altLang="en-US" sz="1400" b="1">
                <a:solidFill>
                  <a:schemeClr val="bg1"/>
                </a:solidFill>
                <a:latin typeface="Calibri" pitchFamily="34" charset="0"/>
                <a:ea typeface="微软雅黑" pitchFamily="34" charset="-122"/>
              </a:rPr>
              <a:t> 截止至</a:t>
            </a:r>
            <a:r>
              <a:rPr lang="en-US" altLang="zh-CN" sz="1400" b="1">
                <a:solidFill>
                  <a:schemeClr val="bg1"/>
                </a:solidFill>
                <a:latin typeface="Calibri" pitchFamily="34" charset="0"/>
                <a:ea typeface="微软雅黑" pitchFamily="34" charset="-122"/>
              </a:rPr>
              <a:t>2012</a:t>
            </a:r>
            <a:r>
              <a:rPr lang="zh-CN" altLang="en-US" sz="1400" b="1">
                <a:solidFill>
                  <a:schemeClr val="bg1"/>
                </a:solidFill>
                <a:latin typeface="Calibri" pitchFamily="34" charset="0"/>
                <a:ea typeface="微软雅黑" pitchFamily="34" charset="-122"/>
              </a:rPr>
              <a:t>年收录</a:t>
            </a:r>
            <a:r>
              <a:rPr lang="en-US" altLang="zh-CN" sz="1400" b="1">
                <a:solidFill>
                  <a:srgbClr val="FFFF00"/>
                </a:solidFill>
                <a:latin typeface="Calibri" pitchFamily="34" charset="0"/>
                <a:ea typeface="微软雅黑" pitchFamily="34" charset="-122"/>
              </a:rPr>
              <a:t>60,239</a:t>
            </a:r>
            <a:r>
              <a:rPr lang="zh-CN" altLang="en-US" sz="1400" b="1">
                <a:solidFill>
                  <a:srgbClr val="FFFF00"/>
                </a:solidFill>
                <a:latin typeface="Calibri" pitchFamily="34" charset="0"/>
                <a:ea typeface="微软雅黑" pitchFamily="34" charset="-122"/>
              </a:rPr>
              <a:t>种学术专著</a:t>
            </a:r>
            <a:r>
              <a:rPr lang="zh-CN" altLang="en-US" sz="1400" b="1">
                <a:solidFill>
                  <a:schemeClr val="bg1"/>
                </a:solidFill>
                <a:latin typeface="Calibri" pitchFamily="34" charset="0"/>
                <a:ea typeface="微软雅黑" pitchFamily="34" charset="-122"/>
              </a:rPr>
              <a:t>，共</a:t>
            </a:r>
            <a:r>
              <a:rPr lang="en-US" altLang="zh-CN" sz="1400" b="1">
                <a:solidFill>
                  <a:schemeClr val="bg1"/>
                </a:solidFill>
                <a:latin typeface="Calibri" pitchFamily="34" charset="0"/>
                <a:ea typeface="微软雅黑" pitchFamily="34" charset="-122"/>
              </a:rPr>
              <a:t>560,000</a:t>
            </a:r>
            <a:r>
              <a:rPr lang="zh-CN" altLang="en-US" sz="1400" b="1">
                <a:solidFill>
                  <a:schemeClr val="bg1"/>
                </a:solidFill>
                <a:latin typeface="Calibri" pitchFamily="34" charset="0"/>
                <a:ea typeface="微软雅黑" pitchFamily="34" charset="-122"/>
              </a:rPr>
              <a:t>多条记录，同时每年增加</a:t>
            </a:r>
            <a:r>
              <a:rPr lang="en-US" altLang="zh-CN" sz="1400" b="1">
                <a:solidFill>
                  <a:schemeClr val="bg1"/>
                </a:solidFill>
                <a:latin typeface="Calibri" pitchFamily="34" charset="0"/>
                <a:ea typeface="微软雅黑" pitchFamily="34" charset="-122"/>
              </a:rPr>
              <a:t>10,000</a:t>
            </a:r>
            <a:r>
              <a:rPr lang="zh-CN" altLang="en-US" sz="1400" b="1">
                <a:solidFill>
                  <a:schemeClr val="bg1"/>
                </a:solidFill>
                <a:latin typeface="Calibri" pitchFamily="34" charset="0"/>
                <a:ea typeface="微软雅黑" pitchFamily="34" charset="-122"/>
              </a:rPr>
              <a:t>种新书。</a:t>
            </a:r>
            <a:endParaRPr lang="en-US" altLang="zh-CN" sz="1400" b="1">
              <a:solidFill>
                <a:schemeClr val="bg1"/>
              </a:solidFill>
              <a:latin typeface="Calibri" pitchFamily="34" charset="0"/>
              <a:ea typeface="微软雅黑" pitchFamily="34" charset="-122"/>
            </a:endParaRPr>
          </a:p>
          <a:p>
            <a:pPr marL="228600" indent="-228600" eaLnBrk="0" hangingPunct="0">
              <a:spcBef>
                <a:spcPct val="50000"/>
              </a:spcBef>
              <a:buFont typeface="Wingdings" pitchFamily="2" charset="2"/>
              <a:buChar char="v"/>
              <a:defRPr/>
            </a:pPr>
            <a:r>
              <a:rPr lang="en-US" altLang="zh-CN" sz="1400" b="1">
                <a:solidFill>
                  <a:schemeClr val="bg1"/>
                </a:solidFill>
                <a:latin typeface="Calibri" pitchFamily="34" charset="0"/>
                <a:ea typeface="微软雅黑" pitchFamily="34" charset="-122"/>
              </a:rPr>
              <a:t>IC/CCR(</a:t>
            </a:r>
            <a:r>
              <a:rPr lang="zh-CN" altLang="en-US" sz="1400" b="1">
                <a:solidFill>
                  <a:schemeClr val="bg1"/>
                </a:solidFill>
                <a:latin typeface="Calibri" pitchFamily="34" charset="0"/>
                <a:ea typeface="微软雅黑" pitchFamily="34" charset="-122"/>
              </a:rPr>
              <a:t>化学类数据库</a:t>
            </a:r>
            <a:r>
              <a:rPr lang="en-US" altLang="zh-CN" sz="1400" b="1">
                <a:solidFill>
                  <a:schemeClr val="bg1"/>
                </a:solidFill>
                <a:latin typeface="Calibri" pitchFamily="34" charset="0"/>
                <a:ea typeface="微软雅黑" pitchFamily="34" charset="-122"/>
              </a:rPr>
              <a:t>) </a:t>
            </a:r>
            <a:r>
              <a:rPr lang="zh-CN" altLang="en-US" sz="1400" b="1">
                <a:solidFill>
                  <a:schemeClr val="bg1"/>
                </a:solidFill>
                <a:latin typeface="Calibri" pitchFamily="34" charset="0"/>
                <a:ea typeface="微软雅黑" pitchFamily="34" charset="-122"/>
              </a:rPr>
              <a:t>包括超过</a:t>
            </a:r>
            <a:r>
              <a:rPr lang="en-US" altLang="zh-CN" sz="1400" b="1">
                <a:solidFill>
                  <a:srgbClr val="FFFF00"/>
                </a:solidFill>
                <a:latin typeface="Calibri" pitchFamily="34" charset="0"/>
                <a:ea typeface="微软雅黑" pitchFamily="34" charset="-122"/>
              </a:rPr>
              <a:t>100</a:t>
            </a:r>
            <a:r>
              <a:rPr lang="zh-CN" altLang="en-US" sz="1400" b="1">
                <a:solidFill>
                  <a:srgbClr val="FFFF00"/>
                </a:solidFill>
                <a:latin typeface="Calibri" pitchFamily="34" charset="0"/>
                <a:ea typeface="微软雅黑" pitchFamily="34" charset="-122"/>
              </a:rPr>
              <a:t>万种化学反应信息</a:t>
            </a:r>
            <a:r>
              <a:rPr lang="zh-CN" altLang="en-US" sz="1400" b="1">
                <a:solidFill>
                  <a:schemeClr val="bg1"/>
                </a:solidFill>
                <a:latin typeface="Calibri" pitchFamily="34" charset="0"/>
                <a:ea typeface="微软雅黑" pitchFamily="34" charset="-122"/>
              </a:rPr>
              <a:t>及</a:t>
            </a:r>
            <a:r>
              <a:rPr lang="en-US" altLang="zh-CN" sz="1400" b="1">
                <a:solidFill>
                  <a:srgbClr val="FFFF00"/>
                </a:solidFill>
                <a:latin typeface="Calibri" pitchFamily="34" charset="0"/>
                <a:ea typeface="微软雅黑" pitchFamily="34" charset="-122"/>
              </a:rPr>
              <a:t>420</a:t>
            </a:r>
            <a:r>
              <a:rPr lang="zh-CN" altLang="en-US" sz="1400" b="1">
                <a:solidFill>
                  <a:srgbClr val="FFFF00"/>
                </a:solidFill>
                <a:latin typeface="Calibri" pitchFamily="34" charset="0"/>
                <a:ea typeface="微软雅黑" pitchFamily="34" charset="-122"/>
              </a:rPr>
              <a:t>万种化合物</a:t>
            </a:r>
            <a:r>
              <a:rPr lang="zh-CN" altLang="en-US" sz="1400" b="1">
                <a:solidFill>
                  <a:schemeClr val="bg1"/>
                </a:solidFill>
                <a:latin typeface="Calibri" pitchFamily="34" charset="0"/>
                <a:ea typeface="微软雅黑" pitchFamily="34" charset="-122"/>
              </a:rPr>
              <a:t>。</a:t>
            </a:r>
            <a:endParaRPr lang="en-US" altLang="zh-CN" sz="1400" b="1">
              <a:solidFill>
                <a:schemeClr val="bg1"/>
              </a:solidFill>
              <a:latin typeface="Calibri" pitchFamily="34" charset="0"/>
              <a:ea typeface="微软雅黑" pitchFamily="34" charset="-122"/>
            </a:endParaRPr>
          </a:p>
        </p:txBody>
      </p:sp>
      <p:sp>
        <p:nvSpPr>
          <p:cNvPr id="14" name="Rectangle 13"/>
          <p:cNvSpPr/>
          <p:nvPr/>
        </p:nvSpPr>
        <p:spPr>
          <a:xfrm rot="21253381">
            <a:off x="1578327" y="4892066"/>
            <a:ext cx="6224781" cy="923330"/>
          </a:xfrm>
          <a:prstGeom prst="rect">
            <a:avLst/>
          </a:prstGeom>
          <a:noFill/>
          <a:scene3d>
            <a:camera prst="perspectiveRelaxedModerately"/>
            <a:lightRig rig="threePt" dir="t"/>
          </a:scene3d>
        </p:spPr>
        <p:txBody>
          <a:bodyPr spcFirstLastPara="1" wrap="none">
            <a:prstTxWarp prst="textArchDown">
              <a:avLst/>
            </a:prstTxWarp>
            <a:spAutoFit/>
          </a:bodyPr>
          <a:lstStyle/>
          <a:p>
            <a:pPr algn="ctr">
              <a:defRPr/>
            </a:pPr>
            <a:r>
              <a:rPr lang="en-US" altLang="zh-CN"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lumMod val="95000"/>
                      <a:alpha val="60000"/>
                    </a:schemeClr>
                  </a:glow>
                </a:effectLst>
                <a:cs typeface="+mn-cs"/>
              </a:rPr>
              <a:t>Web of science</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lumMod val="95000"/>
                    <a:alpha val="60000"/>
                  </a:schemeClr>
                </a:glow>
              </a:effectLst>
              <a:cs typeface="+mn-cs"/>
            </a:endParaRPr>
          </a:p>
        </p:txBody>
      </p:sp>
      <p:sp>
        <p:nvSpPr>
          <p:cNvPr id="40971" name="标题 1"/>
          <p:cNvSpPr>
            <a:spLocks noGrp="1"/>
          </p:cNvSpPr>
          <p:nvPr>
            <p:ph type="title"/>
          </p:nvPr>
        </p:nvSpPr>
        <p:spPr>
          <a:xfrm>
            <a:off x="539750" y="188913"/>
            <a:ext cx="8135938" cy="836612"/>
          </a:xfrm>
        </p:spPr>
        <p:txBody>
          <a:bodyPr anchor="t"/>
          <a:lstStyle/>
          <a:p>
            <a:pPr marL="342900" indent="-342900"/>
            <a:r>
              <a:rPr lang="en-US" altLang="zh-CN" sz="3200" smtClean="0">
                <a:latin typeface="微软雅黑" pitchFamily="34" charset="-122"/>
                <a:ea typeface="微软雅黑" pitchFamily="34" charset="-122"/>
              </a:rPr>
              <a:t>Web of Science</a:t>
            </a:r>
            <a:r>
              <a:rPr lang="en-US" altLang="zh-CN" sz="3200" baseline="30000" smtClean="0">
                <a:latin typeface="微软雅黑" pitchFamily="34" charset="-122"/>
                <a:ea typeface="微软雅黑" pitchFamily="34" charset="-122"/>
              </a:rPr>
              <a:t>TM</a:t>
            </a:r>
            <a:r>
              <a:rPr lang="zh-CN" altLang="en-US" sz="3200" smtClean="0">
                <a:latin typeface="微软雅黑" pitchFamily="34" charset="-122"/>
                <a:ea typeface="微软雅黑" pitchFamily="34" charset="-122"/>
              </a:rPr>
              <a:t>核心合集数据库</a:t>
            </a:r>
            <a:r>
              <a:rPr lang="en-US" altLang="zh-CN" sz="3200" smtClean="0">
                <a:latin typeface="微软雅黑" pitchFamily="34" charset="-122"/>
                <a:ea typeface="微软雅黑" pitchFamily="34" charset="-122"/>
              </a:rPr>
              <a:t>——</a:t>
            </a:r>
            <a:r>
              <a:rPr lang="zh-CN" altLang="en-US" sz="3200" smtClean="0">
                <a:latin typeface="微软雅黑" pitchFamily="34" charset="-122"/>
                <a:ea typeface="微软雅黑" pitchFamily="34" charset="-122"/>
              </a:rPr>
              <a:t>广度</a:t>
            </a:r>
          </a:p>
        </p:txBody>
      </p:sp>
      <p:sp>
        <p:nvSpPr>
          <p:cNvPr id="40972" name="Rectangle 11"/>
          <p:cNvSpPr>
            <a:spLocks noChangeArrowheads="1"/>
          </p:cNvSpPr>
          <p:nvPr/>
        </p:nvSpPr>
        <p:spPr bwMode="auto">
          <a:xfrm>
            <a:off x="7451725" y="5229225"/>
            <a:ext cx="1460500" cy="246063"/>
          </a:xfrm>
          <a:prstGeom prst="rect">
            <a:avLst/>
          </a:prstGeom>
          <a:noFill/>
          <a:ln w="9525">
            <a:noFill/>
            <a:miter lim="800000"/>
            <a:headEnd/>
            <a:tailEnd/>
          </a:ln>
        </p:spPr>
        <p:txBody>
          <a:bodyPr wrap="none">
            <a:spAutoFit/>
          </a:bodyPr>
          <a:lstStyle/>
          <a:p>
            <a:r>
              <a:rPr lang="zh-CN" altLang="en-US" sz="1000"/>
              <a:t>截止日期至</a:t>
            </a:r>
            <a:r>
              <a:rPr lang="en-US" altLang="zh-CN" sz="1000"/>
              <a:t>2014/12/08</a:t>
            </a:r>
            <a:endParaRPr lang="en-US" sz="1000"/>
          </a:p>
        </p:txBody>
      </p:sp>
    </p:spTree>
  </p:cSld>
  <p:clrMapOvr>
    <a:masterClrMapping/>
  </p:clrMapOvr>
  <p:transition advTm="4748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8.33333E-7 -1.85185E-6 L -0.20868 0.12037 " pathEditMode="relative" rAng="0" ptsTypes="AA">
                                      <p:cBhvr>
                                        <p:cTn id="6" dur="1000" fill="hold"/>
                                        <p:tgtEl>
                                          <p:spTgt spid="2"/>
                                        </p:tgtEl>
                                        <p:attrNameLst>
                                          <p:attrName>ppt_x</p:attrName>
                                          <p:attrName>ppt_y</p:attrName>
                                        </p:attrNameLst>
                                      </p:cBhvr>
                                      <p:rCtr x="-104" y="6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1500"/>
                            </p:stCondLst>
                            <p:childTnLst>
                              <p:par>
                                <p:cTn id="12" presetID="53"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0"/>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pic>
        <p:nvPicPr>
          <p:cNvPr id="41987" name="Picture 16" descr="C:\Users\U6025425\AppData\Local\Microsoft\Windows\Temporary Internet Files\Content.IE5\9F2857VD\MC910217009[1].png"/>
          <p:cNvPicPr>
            <a:picLocks noChangeAspect="1" noChangeArrowheads="1"/>
          </p:cNvPicPr>
          <p:nvPr/>
        </p:nvPicPr>
        <p:blipFill>
          <a:blip r:embed="rId4"/>
          <a:srcRect/>
          <a:stretch>
            <a:fillRect/>
          </a:stretch>
        </p:blipFill>
        <p:spPr bwMode="auto">
          <a:xfrm>
            <a:off x="2916238" y="4149725"/>
            <a:ext cx="3171825" cy="3278188"/>
          </a:xfrm>
          <a:prstGeom prst="rect">
            <a:avLst/>
          </a:prstGeom>
          <a:noFill/>
          <a:ln w="9525">
            <a:noFill/>
            <a:miter lim="800000"/>
            <a:headEnd/>
            <a:tailEnd/>
          </a:ln>
        </p:spPr>
      </p:pic>
      <p:grpSp>
        <p:nvGrpSpPr>
          <p:cNvPr id="2" name="Group 19"/>
          <p:cNvGrpSpPr>
            <a:grpSpLocks/>
          </p:cNvGrpSpPr>
          <p:nvPr/>
        </p:nvGrpSpPr>
        <p:grpSpPr bwMode="auto">
          <a:xfrm>
            <a:off x="2771775" y="957263"/>
            <a:ext cx="4732338" cy="4416425"/>
            <a:chOff x="2771800" y="956894"/>
            <a:chExt cx="4732964" cy="4416322"/>
          </a:xfrm>
        </p:grpSpPr>
        <p:pic>
          <p:nvPicPr>
            <p:cNvPr id="41996" name="图片 13"/>
            <p:cNvPicPr>
              <a:picLocks noChangeAspect="1"/>
            </p:cNvPicPr>
            <p:nvPr/>
          </p:nvPicPr>
          <p:blipFill>
            <a:blip r:embed="rId5"/>
            <a:srcRect/>
            <a:stretch>
              <a:fillRect/>
            </a:stretch>
          </p:blipFill>
          <p:spPr bwMode="auto">
            <a:xfrm flipH="1">
              <a:off x="2771800" y="956894"/>
              <a:ext cx="4732964" cy="4416322"/>
            </a:xfrm>
            <a:prstGeom prst="rect">
              <a:avLst/>
            </a:prstGeom>
            <a:noFill/>
            <a:ln w="9525">
              <a:noFill/>
              <a:miter lim="800000"/>
              <a:headEnd/>
              <a:tailEnd/>
            </a:ln>
          </p:spPr>
        </p:pic>
        <p:sp>
          <p:nvSpPr>
            <p:cNvPr id="17" name="TextBox 16"/>
            <p:cNvSpPr txBox="1">
              <a:spLocks noChangeArrowheads="1"/>
            </p:cNvSpPr>
            <p:nvPr/>
          </p:nvSpPr>
          <p:spPr bwMode="auto">
            <a:xfrm rot="417575">
              <a:off x="3459279" y="2025256"/>
              <a:ext cx="3024587" cy="830244"/>
            </a:xfrm>
            <a:prstGeom prst="rect">
              <a:avLst/>
            </a:prstGeom>
            <a:noFill/>
            <a:ln w="9525">
              <a:noFill/>
              <a:miter lim="800000"/>
              <a:headEnd/>
              <a:tailEnd/>
            </a:ln>
          </p:spPr>
          <p:txBody>
            <a:bodyPr>
              <a:spAutoFit/>
            </a:bodyPr>
            <a:lstStyle/>
            <a:p>
              <a:pPr algn="ctr">
                <a:defRPr/>
              </a:pPr>
              <a:r>
                <a:rPr lang="zh-CN" altLang="en-US" sz="2400" b="1">
                  <a:solidFill>
                    <a:srgbClr val="FFFFFF"/>
                  </a:solidFill>
                  <a:effectLst>
                    <a:outerShdw blurRad="38100" dist="38100" dir="2700000" algn="tl">
                      <a:srgbClr val="C0C0C0"/>
                    </a:outerShdw>
                  </a:effectLst>
                  <a:latin typeface="微软雅黑" pitchFamily="34" charset="-122"/>
                  <a:ea typeface="微软雅黑" pitchFamily="34" charset="-122"/>
                </a:rPr>
                <a:t>期刊、会议、专利、科技报告、图书等</a:t>
              </a:r>
              <a:r>
                <a:rPr lang="en-US" altLang="zh-CN" sz="2400" b="1">
                  <a:solidFill>
                    <a:srgbClr val="FFFFFF"/>
                  </a:solidFill>
                  <a:effectLst>
                    <a:outerShdw blurRad="38100" dist="38100" dir="2700000" algn="tl">
                      <a:srgbClr val="C0C0C0"/>
                    </a:outerShdw>
                  </a:effectLst>
                  <a:latin typeface="微软雅黑" pitchFamily="34" charset="-122"/>
                  <a:ea typeface="微软雅黑" pitchFamily="34" charset="-122"/>
                </a:rPr>
                <a:t>…</a:t>
              </a:r>
              <a:endParaRPr lang="zh-CN" altLang="en-US" sz="2400" b="1">
                <a:solidFill>
                  <a:srgbClr val="FFFFFF"/>
                </a:solidFill>
                <a:effectLst>
                  <a:outerShdw blurRad="38100" dist="38100" dir="2700000" algn="tl">
                    <a:srgbClr val="C0C0C0"/>
                  </a:outerShdw>
                </a:effectLst>
                <a:latin typeface="微软雅黑" pitchFamily="34" charset="-122"/>
                <a:ea typeface="微软雅黑" pitchFamily="34" charset="-122"/>
              </a:endParaRPr>
            </a:p>
          </p:txBody>
        </p:sp>
      </p:grpSp>
      <p:sp>
        <p:nvSpPr>
          <p:cNvPr id="41989" name="标题 1"/>
          <p:cNvSpPr>
            <a:spLocks noGrp="1"/>
          </p:cNvSpPr>
          <p:nvPr>
            <p:ph type="title"/>
          </p:nvPr>
        </p:nvSpPr>
        <p:spPr>
          <a:xfrm>
            <a:off x="468313" y="44450"/>
            <a:ext cx="8207375" cy="836613"/>
          </a:xfrm>
        </p:spPr>
        <p:txBody>
          <a:bodyPr/>
          <a:lstStyle/>
          <a:p>
            <a:pPr marL="342900" indent="-342900"/>
            <a:r>
              <a:rPr lang="en-US" altLang="zh-CN" sz="3200" smtClean="0">
                <a:latin typeface="微软雅黑" pitchFamily="34" charset="-122"/>
                <a:ea typeface="微软雅黑" pitchFamily="34" charset="-122"/>
              </a:rPr>
              <a:t>Web of Science</a:t>
            </a:r>
            <a:r>
              <a:rPr lang="en-US" altLang="zh-CN" sz="3200" baseline="30000" smtClean="0">
                <a:latin typeface="微软雅黑" pitchFamily="34" charset="-122"/>
                <a:ea typeface="微软雅黑" pitchFamily="34" charset="-122"/>
              </a:rPr>
              <a:t>TM</a:t>
            </a:r>
            <a:r>
              <a:rPr lang="zh-CN" altLang="en-US" sz="3200" smtClean="0">
                <a:latin typeface="微软雅黑" pitchFamily="34" charset="-122"/>
                <a:ea typeface="微软雅黑" pitchFamily="34" charset="-122"/>
              </a:rPr>
              <a:t>核心合集数据库</a:t>
            </a:r>
            <a:r>
              <a:rPr lang="en-US" altLang="zh-CN" sz="3200" smtClean="0">
                <a:latin typeface="微软雅黑" pitchFamily="34" charset="-122"/>
                <a:ea typeface="微软雅黑" pitchFamily="34" charset="-122"/>
              </a:rPr>
              <a:t>——</a:t>
            </a:r>
            <a:r>
              <a:rPr lang="zh-CN" altLang="en-US" sz="3200" smtClean="0">
                <a:latin typeface="微软雅黑" pitchFamily="34" charset="-122"/>
                <a:ea typeface="微软雅黑" pitchFamily="34" charset="-122"/>
              </a:rPr>
              <a:t>质量</a:t>
            </a:r>
          </a:p>
        </p:txBody>
      </p:sp>
      <p:grpSp>
        <p:nvGrpSpPr>
          <p:cNvPr id="3" name="Group 22"/>
          <p:cNvGrpSpPr>
            <a:grpSpLocks/>
          </p:cNvGrpSpPr>
          <p:nvPr/>
        </p:nvGrpSpPr>
        <p:grpSpPr bwMode="auto">
          <a:xfrm>
            <a:off x="3132138" y="1989138"/>
            <a:ext cx="3024187" cy="2506662"/>
            <a:chOff x="3131840" y="2132856"/>
            <a:chExt cx="3024336" cy="2506761"/>
          </a:xfrm>
        </p:grpSpPr>
        <p:pic>
          <p:nvPicPr>
            <p:cNvPr id="41994" name="图片 12"/>
            <p:cNvPicPr>
              <a:picLocks noChangeAspect="1"/>
            </p:cNvPicPr>
            <p:nvPr/>
          </p:nvPicPr>
          <p:blipFill>
            <a:blip r:embed="rId6"/>
            <a:srcRect/>
            <a:stretch>
              <a:fillRect/>
            </a:stretch>
          </p:blipFill>
          <p:spPr bwMode="auto">
            <a:xfrm>
              <a:off x="3131840" y="2132856"/>
              <a:ext cx="3024336" cy="2506761"/>
            </a:xfrm>
            <a:prstGeom prst="rect">
              <a:avLst/>
            </a:prstGeom>
            <a:noFill/>
            <a:ln w="9525">
              <a:noFill/>
              <a:miter lim="800000"/>
              <a:headEnd/>
              <a:tailEnd/>
            </a:ln>
          </p:spPr>
        </p:pic>
        <p:sp>
          <p:nvSpPr>
            <p:cNvPr id="13" name="TextBox 12"/>
            <p:cNvSpPr txBox="1">
              <a:spLocks noChangeArrowheads="1"/>
            </p:cNvSpPr>
            <p:nvPr/>
          </p:nvSpPr>
          <p:spPr bwMode="auto">
            <a:xfrm>
              <a:off x="3636690" y="2888536"/>
              <a:ext cx="2232135" cy="1476433"/>
            </a:xfrm>
            <a:prstGeom prst="rect">
              <a:avLst/>
            </a:prstGeom>
            <a:noFill/>
            <a:ln w="9525">
              <a:noFill/>
              <a:miter lim="800000"/>
              <a:headEnd/>
              <a:tailEnd/>
            </a:ln>
          </p:spPr>
          <p:txBody>
            <a:bodyPr>
              <a:spAutoFit/>
            </a:bodyPr>
            <a:lstStyle/>
            <a:p>
              <a:pPr algn="ctr">
                <a:defRPr/>
              </a:pPr>
              <a:r>
                <a:rPr lang="zh-CN" altLang="en-US" b="1" dirty="0">
                  <a:solidFill>
                    <a:srgbClr val="262626"/>
                  </a:solidFill>
                  <a:effectLst>
                    <a:outerShdw blurRad="38100" dist="38100" dir="2700000" algn="tl">
                      <a:srgbClr val="C0C0C0"/>
                    </a:outerShdw>
                  </a:effectLst>
                </a:rPr>
                <a:t>筛选全球优质学术资源</a:t>
              </a:r>
              <a:endParaRPr lang="en-US" altLang="zh-CN" b="1" dirty="0">
                <a:solidFill>
                  <a:srgbClr val="262626"/>
                </a:solidFill>
                <a:effectLst>
                  <a:outerShdw blurRad="38100" dist="38100" dir="2700000" algn="tl">
                    <a:srgbClr val="C0C0C0"/>
                  </a:outerShdw>
                </a:effectLst>
              </a:endParaRPr>
            </a:p>
            <a:p>
              <a:pPr algn="ctr">
                <a:defRPr/>
              </a:pPr>
              <a:r>
                <a:rPr lang="en-US" altLang="zh-CN" b="1" dirty="0">
                  <a:solidFill>
                    <a:srgbClr val="262626"/>
                  </a:solidFill>
                  <a:effectLst>
                    <a:outerShdw blurRad="38100" dist="38100" dir="2700000" algn="tl">
                      <a:srgbClr val="C0C0C0"/>
                    </a:outerShdw>
                  </a:effectLst>
                </a:rPr>
                <a:t>Web of Science</a:t>
              </a:r>
            </a:p>
            <a:p>
              <a:pPr algn="ctr">
                <a:defRPr/>
              </a:pPr>
              <a:r>
                <a:rPr lang="en-US" altLang="zh-CN" b="1" dirty="0">
                  <a:solidFill>
                    <a:srgbClr val="262626"/>
                  </a:solidFill>
                  <a:effectLst>
                    <a:outerShdw blurRad="38100" dist="38100" dir="2700000" algn="tl">
                      <a:srgbClr val="C0C0C0"/>
                    </a:outerShdw>
                  </a:effectLst>
                </a:rPr>
                <a:t>Core Collection</a:t>
              </a:r>
              <a:endParaRPr lang="zh-CN" altLang="en-US" b="1" dirty="0">
                <a:solidFill>
                  <a:srgbClr val="262626"/>
                </a:solidFill>
                <a:effectLst>
                  <a:outerShdw blurRad="38100" dist="38100" dir="2700000" algn="tl">
                    <a:srgbClr val="C0C0C0"/>
                  </a:outerShdw>
                </a:effectLst>
              </a:endParaRPr>
            </a:p>
            <a:p>
              <a:pPr algn="ctr">
                <a:defRPr/>
              </a:pPr>
              <a:endParaRPr lang="en-US" altLang="zh-CN" b="1" dirty="0">
                <a:solidFill>
                  <a:srgbClr val="FF0000"/>
                </a:solidFill>
              </a:endParaRPr>
            </a:p>
          </p:txBody>
        </p:sp>
      </p:grpSp>
      <p:sp>
        <p:nvSpPr>
          <p:cNvPr id="24" name="TextBox 23"/>
          <p:cNvSpPr txBox="1"/>
          <p:nvPr/>
        </p:nvSpPr>
        <p:spPr>
          <a:xfrm>
            <a:off x="3419872" y="5703639"/>
            <a:ext cx="1224136" cy="461665"/>
          </a:xfrm>
          <a:prstGeom prst="rect">
            <a:avLst/>
          </a:prstGeom>
          <a:noFill/>
          <a:scene3d>
            <a:camera prst="isometricLeftDown"/>
            <a:lightRig rig="threePt" dir="t"/>
          </a:scene3d>
        </p:spPr>
        <p:txBody>
          <a:bodyPr>
            <a:spAutoFit/>
          </a:bodyPr>
          <a:lstStyle/>
          <a:p>
            <a:pPr>
              <a:defRPr/>
            </a:pPr>
            <a:r>
              <a:rPr lang="en-US" sz="2400" b="1" dirty="0">
                <a:solidFill>
                  <a:schemeClr val="bg1"/>
                </a:solidFill>
                <a:effectLst>
                  <a:outerShdw blurRad="38100" dist="38100" dir="2700000" algn="tl">
                    <a:srgbClr val="000000">
                      <a:alpha val="43137"/>
                    </a:srgbClr>
                  </a:outerShdw>
                </a:effectLst>
                <a:latin typeface="Berlin Sans FB" pitchFamily="34" charset="0"/>
              </a:rPr>
              <a:t>Web of</a:t>
            </a:r>
          </a:p>
        </p:txBody>
      </p:sp>
      <p:sp>
        <p:nvSpPr>
          <p:cNvPr id="25" name="TextBox 24"/>
          <p:cNvSpPr txBox="1"/>
          <p:nvPr/>
        </p:nvSpPr>
        <p:spPr>
          <a:xfrm rot="518001">
            <a:off x="4404618" y="5690137"/>
            <a:ext cx="1584176" cy="492443"/>
          </a:xfrm>
          <a:prstGeom prst="rect">
            <a:avLst/>
          </a:prstGeom>
          <a:noFill/>
          <a:scene3d>
            <a:camera prst="isometricRightUp"/>
            <a:lightRig rig="threePt" dir="t"/>
          </a:scene3d>
        </p:spPr>
        <p:txBody>
          <a:bodyPr>
            <a:spAutoFit/>
          </a:bodyPr>
          <a:lstStyle/>
          <a:p>
            <a:pPr>
              <a:defRPr/>
            </a:pPr>
            <a:r>
              <a:rPr lang="en-US" sz="2600" b="1" dirty="0">
                <a:solidFill>
                  <a:schemeClr val="bg1"/>
                </a:solidFill>
                <a:effectLst>
                  <a:outerShdw blurRad="38100" dist="38100" dir="2700000" algn="tl">
                    <a:srgbClr val="000000">
                      <a:alpha val="43137"/>
                    </a:srgbClr>
                  </a:outerShdw>
                </a:effectLst>
                <a:latin typeface="Berlin Sans FB" pitchFamily="34" charset="0"/>
              </a:rPr>
              <a:t>Science</a:t>
            </a:r>
          </a:p>
        </p:txBody>
      </p:sp>
      <p:sp>
        <p:nvSpPr>
          <p:cNvPr id="41993" name="Slide Number Placeholder 13"/>
          <p:cNvSpPr>
            <a:spLocks noGrp="1"/>
          </p:cNvSpPr>
          <p:nvPr>
            <p:ph type="sldNum" sz="quarter" idx="11"/>
          </p:nvPr>
        </p:nvSpPr>
        <p:spPr>
          <a:noFill/>
        </p:spPr>
        <p:txBody>
          <a:bodyPr/>
          <a:lstStyle/>
          <a:p>
            <a:fld id="{3B2CA345-5265-4E6B-A7D6-3208EE214AFA}" type="slidenum">
              <a:rPr lang="en-US" altLang="en-US" smtClean="0">
                <a:latin typeface="Arial" pitchFamily="34" charset="0"/>
                <a:ea typeface="宋体" pitchFamily="2" charset="-122"/>
              </a:rPr>
              <a:pPr/>
              <a:t>22</a:t>
            </a:fld>
            <a:endParaRPr lang="en-US" altLang="en-US" smtClean="0">
              <a:latin typeface="Arial" pitchFamily="34" charset="0"/>
              <a:ea typeface="宋体" pitchFamily="2" charset="-122"/>
            </a:endParaRPr>
          </a:p>
        </p:txBody>
      </p:sp>
    </p:spTree>
    <p:custDataLst>
      <p:tags r:id="rId1"/>
    </p:custDataLst>
  </p:cSld>
  <p:clrMapOvr>
    <a:masterClrMapping/>
  </p:clrMapOvr>
  <p:transition advTm="50794">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nodeType="clickEffect">
                                  <p:stCondLst>
                                    <p:cond delay="0"/>
                                  </p:stCondLst>
                                  <p:childTnLst>
                                    <p:animEffect transition="out" filter="wipe(up)">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2"/>
          <p:cNvSpPr>
            <a:spLocks noGrp="1"/>
          </p:cNvSpPr>
          <p:nvPr>
            <p:ph type="sldNum" sz="quarter" idx="11"/>
          </p:nvPr>
        </p:nvSpPr>
        <p:spPr>
          <a:noFill/>
        </p:spPr>
        <p:txBody>
          <a:bodyPr/>
          <a:lstStyle/>
          <a:p>
            <a:fld id="{F0AAEB3A-E40C-402D-95E2-FFF32C4229BF}" type="slidenum">
              <a:rPr lang="en-US" altLang="en-US" smtClean="0">
                <a:latin typeface="Arial" pitchFamily="34" charset="0"/>
                <a:ea typeface="宋体" pitchFamily="2" charset="-122"/>
              </a:rPr>
              <a:pPr/>
              <a:t>23</a:t>
            </a:fld>
            <a:endParaRPr lang="en-US" altLang="en-US" smtClean="0">
              <a:latin typeface="Arial" pitchFamily="34" charset="0"/>
              <a:ea typeface="宋体" pitchFamily="2" charset="-122"/>
            </a:endParaRPr>
          </a:p>
        </p:txBody>
      </p:sp>
      <p:sp>
        <p:nvSpPr>
          <p:cNvPr id="43011" name="标题 1"/>
          <p:cNvSpPr txBox="1">
            <a:spLocks/>
          </p:cNvSpPr>
          <p:nvPr/>
        </p:nvSpPr>
        <p:spPr bwMode="auto">
          <a:xfrm>
            <a:off x="539750" y="476250"/>
            <a:ext cx="8135938" cy="836613"/>
          </a:xfrm>
          <a:prstGeom prst="rect">
            <a:avLst/>
          </a:prstGeom>
          <a:noFill/>
          <a:ln w="9525">
            <a:noFill/>
            <a:miter lim="800000"/>
            <a:headEnd/>
            <a:tailEnd/>
          </a:ln>
        </p:spPr>
        <p:txBody>
          <a:bodyPr lIns="0" tIns="0" rIns="0" bIns="0" anchor="b"/>
          <a:lstStyle/>
          <a:p>
            <a:pPr marL="0" lvl="1" eaLnBrk="0" hangingPunct="0">
              <a:lnSpc>
                <a:spcPct val="90000"/>
              </a:lnSpc>
            </a:pPr>
            <a:r>
              <a:rPr lang="en-US" altLang="zh-CN" sz="3200">
                <a:solidFill>
                  <a:schemeClr val="tx2"/>
                </a:solidFill>
                <a:latin typeface="微软雅黑" pitchFamily="34" charset="-122"/>
                <a:ea typeface="微软雅黑" pitchFamily="34" charset="-122"/>
              </a:rPr>
              <a:t>Web of Science</a:t>
            </a:r>
            <a:r>
              <a:rPr lang="en-US" altLang="zh-CN" sz="3200" baseline="30000">
                <a:solidFill>
                  <a:schemeClr val="tx2"/>
                </a:solidFill>
                <a:latin typeface="微软雅黑" pitchFamily="34" charset="-122"/>
                <a:ea typeface="微软雅黑" pitchFamily="34" charset="-122"/>
              </a:rPr>
              <a:t>TM</a:t>
            </a:r>
            <a:r>
              <a:rPr lang="zh-CN" altLang="en-US" sz="3200">
                <a:solidFill>
                  <a:schemeClr val="tx2"/>
                </a:solidFill>
                <a:latin typeface="微软雅黑" pitchFamily="34" charset="-122"/>
                <a:ea typeface="微软雅黑" pitchFamily="34" charset="-122"/>
              </a:rPr>
              <a:t>核心合集数据库</a:t>
            </a:r>
            <a:r>
              <a:rPr lang="en-US" altLang="zh-CN" sz="3200">
                <a:solidFill>
                  <a:schemeClr val="tx2"/>
                </a:solidFill>
                <a:latin typeface="微软雅黑" pitchFamily="34" charset="-122"/>
                <a:ea typeface="微软雅黑" pitchFamily="34" charset="-122"/>
              </a:rPr>
              <a:t>——</a:t>
            </a:r>
            <a:r>
              <a:rPr lang="zh-CN" altLang="en-US" sz="3200">
                <a:solidFill>
                  <a:schemeClr val="tx2"/>
                </a:solidFill>
                <a:latin typeface="微软雅黑" pitchFamily="34" charset="-122"/>
                <a:ea typeface="微软雅黑" pitchFamily="34" charset="-122"/>
              </a:rPr>
              <a:t>深度</a:t>
            </a:r>
          </a:p>
        </p:txBody>
      </p:sp>
      <p:grpSp>
        <p:nvGrpSpPr>
          <p:cNvPr id="2" name="Group 26"/>
          <p:cNvGrpSpPr>
            <a:grpSpLocks/>
          </p:cNvGrpSpPr>
          <p:nvPr/>
        </p:nvGrpSpPr>
        <p:grpSpPr bwMode="auto">
          <a:xfrm>
            <a:off x="971550" y="2698750"/>
            <a:ext cx="8245475" cy="1955800"/>
            <a:chOff x="971550" y="2698750"/>
            <a:chExt cx="8245475" cy="1955800"/>
          </a:xfrm>
        </p:grpSpPr>
        <p:grpSp>
          <p:nvGrpSpPr>
            <p:cNvPr id="43020" name="Group 7"/>
            <p:cNvGrpSpPr>
              <a:grpSpLocks/>
            </p:cNvGrpSpPr>
            <p:nvPr/>
          </p:nvGrpSpPr>
          <p:grpSpPr bwMode="auto">
            <a:xfrm>
              <a:off x="7261225" y="2698750"/>
              <a:ext cx="1955800" cy="1955800"/>
              <a:chOff x="2706" y="762"/>
              <a:chExt cx="1232" cy="1232"/>
            </a:xfrm>
          </p:grpSpPr>
          <p:sp>
            <p:nvSpPr>
              <p:cNvPr id="43026" name="Freeform 8"/>
              <p:cNvSpPr>
                <a:spLocks noEditPoints="1"/>
              </p:cNvSpPr>
              <p:nvPr/>
            </p:nvSpPr>
            <p:spPr bwMode="auto">
              <a:xfrm>
                <a:off x="3138" y="1194"/>
                <a:ext cx="368" cy="368"/>
              </a:xfrm>
              <a:custGeom>
                <a:avLst/>
                <a:gdLst>
                  <a:gd name="T0" fmla="*/ 0 w 368"/>
                  <a:gd name="T1" fmla="*/ 184 h 368"/>
                  <a:gd name="T2" fmla="*/ 4 w 368"/>
                  <a:gd name="T3" fmla="*/ 222 h 368"/>
                  <a:gd name="T4" fmla="*/ 14 w 368"/>
                  <a:gd name="T5" fmla="*/ 256 h 368"/>
                  <a:gd name="T6" fmla="*/ 32 w 368"/>
                  <a:gd name="T7" fmla="*/ 286 h 368"/>
                  <a:gd name="T8" fmla="*/ 54 w 368"/>
                  <a:gd name="T9" fmla="*/ 314 h 368"/>
                  <a:gd name="T10" fmla="*/ 82 w 368"/>
                  <a:gd name="T11" fmla="*/ 336 h 368"/>
                  <a:gd name="T12" fmla="*/ 112 w 368"/>
                  <a:gd name="T13" fmla="*/ 354 h 368"/>
                  <a:gd name="T14" fmla="*/ 146 w 368"/>
                  <a:gd name="T15" fmla="*/ 364 h 368"/>
                  <a:gd name="T16" fmla="*/ 184 w 368"/>
                  <a:gd name="T17" fmla="*/ 368 h 368"/>
                  <a:gd name="T18" fmla="*/ 202 w 368"/>
                  <a:gd name="T19" fmla="*/ 368 h 368"/>
                  <a:gd name="T20" fmla="*/ 238 w 368"/>
                  <a:gd name="T21" fmla="*/ 360 h 368"/>
                  <a:gd name="T22" fmla="*/ 272 w 368"/>
                  <a:gd name="T23" fmla="*/ 346 h 368"/>
                  <a:gd name="T24" fmla="*/ 300 w 368"/>
                  <a:gd name="T25" fmla="*/ 326 h 368"/>
                  <a:gd name="T26" fmla="*/ 326 w 368"/>
                  <a:gd name="T27" fmla="*/ 300 h 368"/>
                  <a:gd name="T28" fmla="*/ 346 w 368"/>
                  <a:gd name="T29" fmla="*/ 272 h 368"/>
                  <a:gd name="T30" fmla="*/ 360 w 368"/>
                  <a:gd name="T31" fmla="*/ 238 h 368"/>
                  <a:gd name="T32" fmla="*/ 368 w 368"/>
                  <a:gd name="T33" fmla="*/ 202 h 368"/>
                  <a:gd name="T34" fmla="*/ 368 w 368"/>
                  <a:gd name="T35" fmla="*/ 184 h 368"/>
                  <a:gd name="T36" fmla="*/ 364 w 368"/>
                  <a:gd name="T37" fmla="*/ 146 h 368"/>
                  <a:gd name="T38" fmla="*/ 354 w 368"/>
                  <a:gd name="T39" fmla="*/ 112 h 368"/>
                  <a:gd name="T40" fmla="*/ 336 w 368"/>
                  <a:gd name="T41" fmla="*/ 82 h 368"/>
                  <a:gd name="T42" fmla="*/ 314 w 368"/>
                  <a:gd name="T43" fmla="*/ 54 h 368"/>
                  <a:gd name="T44" fmla="*/ 286 w 368"/>
                  <a:gd name="T45" fmla="*/ 32 h 368"/>
                  <a:gd name="T46" fmla="*/ 256 w 368"/>
                  <a:gd name="T47" fmla="*/ 14 h 368"/>
                  <a:gd name="T48" fmla="*/ 222 w 368"/>
                  <a:gd name="T49" fmla="*/ 4 h 368"/>
                  <a:gd name="T50" fmla="*/ 184 w 368"/>
                  <a:gd name="T51" fmla="*/ 0 h 368"/>
                  <a:gd name="T52" fmla="*/ 166 w 368"/>
                  <a:gd name="T53" fmla="*/ 0 h 368"/>
                  <a:gd name="T54" fmla="*/ 130 w 368"/>
                  <a:gd name="T55" fmla="*/ 8 h 368"/>
                  <a:gd name="T56" fmla="*/ 96 w 368"/>
                  <a:gd name="T57" fmla="*/ 22 h 368"/>
                  <a:gd name="T58" fmla="*/ 68 w 368"/>
                  <a:gd name="T59" fmla="*/ 42 h 368"/>
                  <a:gd name="T60" fmla="*/ 42 w 368"/>
                  <a:gd name="T61" fmla="*/ 68 h 368"/>
                  <a:gd name="T62" fmla="*/ 22 w 368"/>
                  <a:gd name="T63" fmla="*/ 96 h 368"/>
                  <a:gd name="T64" fmla="*/ 8 w 368"/>
                  <a:gd name="T65" fmla="*/ 130 h 368"/>
                  <a:gd name="T66" fmla="*/ 0 w 368"/>
                  <a:gd name="T67" fmla="*/ 166 h 368"/>
                  <a:gd name="T68" fmla="*/ 0 w 368"/>
                  <a:gd name="T69" fmla="*/ 184 h 368"/>
                  <a:gd name="T70" fmla="*/ 80 w 368"/>
                  <a:gd name="T71" fmla="*/ 184 h 368"/>
                  <a:gd name="T72" fmla="*/ 88 w 368"/>
                  <a:gd name="T73" fmla="*/ 144 h 368"/>
                  <a:gd name="T74" fmla="*/ 110 w 368"/>
                  <a:gd name="T75" fmla="*/ 110 h 368"/>
                  <a:gd name="T76" fmla="*/ 144 w 368"/>
                  <a:gd name="T77" fmla="*/ 88 h 368"/>
                  <a:gd name="T78" fmla="*/ 184 w 368"/>
                  <a:gd name="T79" fmla="*/ 80 h 368"/>
                  <a:gd name="T80" fmla="*/ 204 w 368"/>
                  <a:gd name="T81" fmla="*/ 82 h 368"/>
                  <a:gd name="T82" fmla="*/ 242 w 368"/>
                  <a:gd name="T83" fmla="*/ 98 h 368"/>
                  <a:gd name="T84" fmla="*/ 270 w 368"/>
                  <a:gd name="T85" fmla="*/ 126 h 368"/>
                  <a:gd name="T86" fmla="*/ 286 w 368"/>
                  <a:gd name="T87" fmla="*/ 164 h 368"/>
                  <a:gd name="T88" fmla="*/ 288 w 368"/>
                  <a:gd name="T89" fmla="*/ 184 h 368"/>
                  <a:gd name="T90" fmla="*/ 280 w 368"/>
                  <a:gd name="T91" fmla="*/ 224 h 368"/>
                  <a:gd name="T92" fmla="*/ 258 w 368"/>
                  <a:gd name="T93" fmla="*/ 258 h 368"/>
                  <a:gd name="T94" fmla="*/ 224 w 368"/>
                  <a:gd name="T95" fmla="*/ 280 h 368"/>
                  <a:gd name="T96" fmla="*/ 184 w 368"/>
                  <a:gd name="T97" fmla="*/ 288 h 368"/>
                  <a:gd name="T98" fmla="*/ 164 w 368"/>
                  <a:gd name="T99" fmla="*/ 286 h 368"/>
                  <a:gd name="T100" fmla="*/ 126 w 368"/>
                  <a:gd name="T101" fmla="*/ 270 h 368"/>
                  <a:gd name="T102" fmla="*/ 98 w 368"/>
                  <a:gd name="T103" fmla="*/ 242 h 368"/>
                  <a:gd name="T104" fmla="*/ 82 w 368"/>
                  <a:gd name="T105" fmla="*/ 204 h 368"/>
                  <a:gd name="T106" fmla="*/ 80 w 368"/>
                  <a:gd name="T107" fmla="*/ 184 h 3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8"/>
                  <a:gd name="T163" fmla="*/ 0 h 368"/>
                  <a:gd name="T164" fmla="*/ 368 w 368"/>
                  <a:gd name="T165" fmla="*/ 368 h 36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8" h="368">
                    <a:moveTo>
                      <a:pt x="0" y="184"/>
                    </a:moveTo>
                    <a:lnTo>
                      <a:pt x="0" y="184"/>
                    </a:lnTo>
                    <a:lnTo>
                      <a:pt x="0" y="202"/>
                    </a:lnTo>
                    <a:lnTo>
                      <a:pt x="4" y="222"/>
                    </a:lnTo>
                    <a:lnTo>
                      <a:pt x="8" y="238"/>
                    </a:lnTo>
                    <a:lnTo>
                      <a:pt x="14" y="256"/>
                    </a:lnTo>
                    <a:lnTo>
                      <a:pt x="22" y="272"/>
                    </a:lnTo>
                    <a:lnTo>
                      <a:pt x="32" y="286"/>
                    </a:lnTo>
                    <a:lnTo>
                      <a:pt x="42" y="300"/>
                    </a:lnTo>
                    <a:lnTo>
                      <a:pt x="54" y="314"/>
                    </a:lnTo>
                    <a:lnTo>
                      <a:pt x="68" y="326"/>
                    </a:lnTo>
                    <a:lnTo>
                      <a:pt x="82" y="336"/>
                    </a:lnTo>
                    <a:lnTo>
                      <a:pt x="96" y="346"/>
                    </a:lnTo>
                    <a:lnTo>
                      <a:pt x="112" y="354"/>
                    </a:lnTo>
                    <a:lnTo>
                      <a:pt x="130" y="360"/>
                    </a:lnTo>
                    <a:lnTo>
                      <a:pt x="146" y="364"/>
                    </a:lnTo>
                    <a:lnTo>
                      <a:pt x="166" y="368"/>
                    </a:lnTo>
                    <a:lnTo>
                      <a:pt x="184" y="368"/>
                    </a:lnTo>
                    <a:lnTo>
                      <a:pt x="202" y="368"/>
                    </a:lnTo>
                    <a:lnTo>
                      <a:pt x="222" y="364"/>
                    </a:lnTo>
                    <a:lnTo>
                      <a:pt x="238" y="360"/>
                    </a:lnTo>
                    <a:lnTo>
                      <a:pt x="256" y="354"/>
                    </a:lnTo>
                    <a:lnTo>
                      <a:pt x="272" y="346"/>
                    </a:lnTo>
                    <a:lnTo>
                      <a:pt x="286" y="336"/>
                    </a:lnTo>
                    <a:lnTo>
                      <a:pt x="300" y="326"/>
                    </a:lnTo>
                    <a:lnTo>
                      <a:pt x="314" y="314"/>
                    </a:lnTo>
                    <a:lnTo>
                      <a:pt x="326" y="300"/>
                    </a:lnTo>
                    <a:lnTo>
                      <a:pt x="336" y="286"/>
                    </a:lnTo>
                    <a:lnTo>
                      <a:pt x="346" y="272"/>
                    </a:lnTo>
                    <a:lnTo>
                      <a:pt x="354" y="256"/>
                    </a:lnTo>
                    <a:lnTo>
                      <a:pt x="360" y="238"/>
                    </a:lnTo>
                    <a:lnTo>
                      <a:pt x="364" y="222"/>
                    </a:lnTo>
                    <a:lnTo>
                      <a:pt x="368" y="202"/>
                    </a:lnTo>
                    <a:lnTo>
                      <a:pt x="368" y="184"/>
                    </a:lnTo>
                    <a:lnTo>
                      <a:pt x="368" y="166"/>
                    </a:lnTo>
                    <a:lnTo>
                      <a:pt x="364" y="146"/>
                    </a:lnTo>
                    <a:lnTo>
                      <a:pt x="360" y="130"/>
                    </a:lnTo>
                    <a:lnTo>
                      <a:pt x="354" y="112"/>
                    </a:lnTo>
                    <a:lnTo>
                      <a:pt x="346" y="96"/>
                    </a:lnTo>
                    <a:lnTo>
                      <a:pt x="336" y="82"/>
                    </a:lnTo>
                    <a:lnTo>
                      <a:pt x="326" y="68"/>
                    </a:lnTo>
                    <a:lnTo>
                      <a:pt x="314" y="54"/>
                    </a:lnTo>
                    <a:lnTo>
                      <a:pt x="300" y="42"/>
                    </a:lnTo>
                    <a:lnTo>
                      <a:pt x="286" y="32"/>
                    </a:lnTo>
                    <a:lnTo>
                      <a:pt x="272" y="22"/>
                    </a:lnTo>
                    <a:lnTo>
                      <a:pt x="256" y="14"/>
                    </a:lnTo>
                    <a:lnTo>
                      <a:pt x="238" y="8"/>
                    </a:lnTo>
                    <a:lnTo>
                      <a:pt x="222" y="4"/>
                    </a:lnTo>
                    <a:lnTo>
                      <a:pt x="202" y="0"/>
                    </a:lnTo>
                    <a:lnTo>
                      <a:pt x="184" y="0"/>
                    </a:lnTo>
                    <a:lnTo>
                      <a:pt x="166" y="0"/>
                    </a:lnTo>
                    <a:lnTo>
                      <a:pt x="146" y="4"/>
                    </a:lnTo>
                    <a:lnTo>
                      <a:pt x="130" y="8"/>
                    </a:lnTo>
                    <a:lnTo>
                      <a:pt x="112" y="14"/>
                    </a:lnTo>
                    <a:lnTo>
                      <a:pt x="96" y="22"/>
                    </a:lnTo>
                    <a:lnTo>
                      <a:pt x="82" y="32"/>
                    </a:lnTo>
                    <a:lnTo>
                      <a:pt x="68" y="42"/>
                    </a:lnTo>
                    <a:lnTo>
                      <a:pt x="54" y="54"/>
                    </a:lnTo>
                    <a:lnTo>
                      <a:pt x="42" y="68"/>
                    </a:lnTo>
                    <a:lnTo>
                      <a:pt x="32" y="82"/>
                    </a:lnTo>
                    <a:lnTo>
                      <a:pt x="22" y="96"/>
                    </a:lnTo>
                    <a:lnTo>
                      <a:pt x="14" y="112"/>
                    </a:lnTo>
                    <a:lnTo>
                      <a:pt x="8" y="130"/>
                    </a:lnTo>
                    <a:lnTo>
                      <a:pt x="4" y="146"/>
                    </a:lnTo>
                    <a:lnTo>
                      <a:pt x="0" y="166"/>
                    </a:lnTo>
                    <a:lnTo>
                      <a:pt x="0" y="184"/>
                    </a:lnTo>
                    <a:close/>
                    <a:moveTo>
                      <a:pt x="80" y="184"/>
                    </a:moveTo>
                    <a:lnTo>
                      <a:pt x="80" y="184"/>
                    </a:lnTo>
                    <a:lnTo>
                      <a:pt x="82" y="164"/>
                    </a:lnTo>
                    <a:lnTo>
                      <a:pt x="88" y="144"/>
                    </a:lnTo>
                    <a:lnTo>
                      <a:pt x="98" y="126"/>
                    </a:lnTo>
                    <a:lnTo>
                      <a:pt x="110" y="110"/>
                    </a:lnTo>
                    <a:lnTo>
                      <a:pt x="126" y="98"/>
                    </a:lnTo>
                    <a:lnTo>
                      <a:pt x="144" y="88"/>
                    </a:lnTo>
                    <a:lnTo>
                      <a:pt x="164" y="82"/>
                    </a:lnTo>
                    <a:lnTo>
                      <a:pt x="184" y="80"/>
                    </a:lnTo>
                    <a:lnTo>
                      <a:pt x="204" y="82"/>
                    </a:lnTo>
                    <a:lnTo>
                      <a:pt x="224" y="88"/>
                    </a:lnTo>
                    <a:lnTo>
                      <a:pt x="242" y="98"/>
                    </a:lnTo>
                    <a:lnTo>
                      <a:pt x="258" y="110"/>
                    </a:lnTo>
                    <a:lnTo>
                      <a:pt x="270" y="126"/>
                    </a:lnTo>
                    <a:lnTo>
                      <a:pt x="280" y="144"/>
                    </a:lnTo>
                    <a:lnTo>
                      <a:pt x="286" y="164"/>
                    </a:lnTo>
                    <a:lnTo>
                      <a:pt x="288" y="184"/>
                    </a:lnTo>
                    <a:lnTo>
                      <a:pt x="286" y="204"/>
                    </a:lnTo>
                    <a:lnTo>
                      <a:pt x="280" y="224"/>
                    </a:lnTo>
                    <a:lnTo>
                      <a:pt x="270" y="242"/>
                    </a:lnTo>
                    <a:lnTo>
                      <a:pt x="258" y="258"/>
                    </a:lnTo>
                    <a:lnTo>
                      <a:pt x="242" y="270"/>
                    </a:lnTo>
                    <a:lnTo>
                      <a:pt x="224" y="280"/>
                    </a:lnTo>
                    <a:lnTo>
                      <a:pt x="204" y="286"/>
                    </a:lnTo>
                    <a:lnTo>
                      <a:pt x="184" y="288"/>
                    </a:lnTo>
                    <a:lnTo>
                      <a:pt x="164" y="286"/>
                    </a:lnTo>
                    <a:lnTo>
                      <a:pt x="144" y="280"/>
                    </a:lnTo>
                    <a:lnTo>
                      <a:pt x="126" y="270"/>
                    </a:lnTo>
                    <a:lnTo>
                      <a:pt x="110" y="258"/>
                    </a:lnTo>
                    <a:lnTo>
                      <a:pt x="98" y="242"/>
                    </a:lnTo>
                    <a:lnTo>
                      <a:pt x="88" y="224"/>
                    </a:lnTo>
                    <a:lnTo>
                      <a:pt x="82" y="204"/>
                    </a:lnTo>
                    <a:lnTo>
                      <a:pt x="80" y="184"/>
                    </a:lnTo>
                    <a:close/>
                  </a:path>
                </a:pathLst>
              </a:custGeom>
              <a:solidFill>
                <a:srgbClr val="654E25">
                  <a:alpha val="39999"/>
                </a:srgbClr>
              </a:solidFill>
              <a:ln w="9525">
                <a:noFill/>
                <a:round/>
                <a:headEnd/>
                <a:tailEnd/>
              </a:ln>
            </p:spPr>
            <p:txBody>
              <a:bodyPr/>
              <a:lstStyle/>
              <a:p>
                <a:endParaRPr lang="en-US"/>
              </a:p>
            </p:txBody>
          </p:sp>
          <p:sp>
            <p:nvSpPr>
              <p:cNvPr id="43027" name="Freeform 9"/>
              <p:cNvSpPr>
                <a:spLocks noEditPoints="1"/>
              </p:cNvSpPr>
              <p:nvPr/>
            </p:nvSpPr>
            <p:spPr bwMode="auto">
              <a:xfrm>
                <a:off x="2994" y="1050"/>
                <a:ext cx="656" cy="656"/>
              </a:xfrm>
              <a:custGeom>
                <a:avLst/>
                <a:gdLst>
                  <a:gd name="T0" fmla="*/ 2 w 656"/>
                  <a:gd name="T1" fmla="*/ 362 h 656"/>
                  <a:gd name="T2" fmla="*/ 26 w 656"/>
                  <a:gd name="T3" fmla="*/ 456 h 656"/>
                  <a:gd name="T4" fmla="*/ 74 w 656"/>
                  <a:gd name="T5" fmla="*/ 536 h 656"/>
                  <a:gd name="T6" fmla="*/ 144 w 656"/>
                  <a:gd name="T7" fmla="*/ 600 h 656"/>
                  <a:gd name="T8" fmla="*/ 230 w 656"/>
                  <a:gd name="T9" fmla="*/ 642 h 656"/>
                  <a:gd name="T10" fmla="*/ 328 w 656"/>
                  <a:gd name="T11" fmla="*/ 656 h 656"/>
                  <a:gd name="T12" fmla="*/ 394 w 656"/>
                  <a:gd name="T13" fmla="*/ 650 h 656"/>
                  <a:gd name="T14" fmla="*/ 484 w 656"/>
                  <a:gd name="T15" fmla="*/ 616 h 656"/>
                  <a:gd name="T16" fmla="*/ 560 w 656"/>
                  <a:gd name="T17" fmla="*/ 560 h 656"/>
                  <a:gd name="T18" fmla="*/ 616 w 656"/>
                  <a:gd name="T19" fmla="*/ 484 h 656"/>
                  <a:gd name="T20" fmla="*/ 650 w 656"/>
                  <a:gd name="T21" fmla="*/ 394 h 656"/>
                  <a:gd name="T22" fmla="*/ 656 w 656"/>
                  <a:gd name="T23" fmla="*/ 328 h 656"/>
                  <a:gd name="T24" fmla="*/ 642 w 656"/>
                  <a:gd name="T25" fmla="*/ 230 h 656"/>
                  <a:gd name="T26" fmla="*/ 600 w 656"/>
                  <a:gd name="T27" fmla="*/ 144 h 656"/>
                  <a:gd name="T28" fmla="*/ 536 w 656"/>
                  <a:gd name="T29" fmla="*/ 74 h 656"/>
                  <a:gd name="T30" fmla="*/ 456 w 656"/>
                  <a:gd name="T31" fmla="*/ 26 h 656"/>
                  <a:gd name="T32" fmla="*/ 362 w 656"/>
                  <a:gd name="T33" fmla="*/ 2 h 656"/>
                  <a:gd name="T34" fmla="*/ 294 w 656"/>
                  <a:gd name="T35" fmla="*/ 2 h 656"/>
                  <a:gd name="T36" fmla="*/ 200 w 656"/>
                  <a:gd name="T37" fmla="*/ 26 h 656"/>
                  <a:gd name="T38" fmla="*/ 120 w 656"/>
                  <a:gd name="T39" fmla="*/ 74 h 656"/>
                  <a:gd name="T40" fmla="*/ 56 w 656"/>
                  <a:gd name="T41" fmla="*/ 144 h 656"/>
                  <a:gd name="T42" fmla="*/ 14 w 656"/>
                  <a:gd name="T43" fmla="*/ 230 h 656"/>
                  <a:gd name="T44" fmla="*/ 0 w 656"/>
                  <a:gd name="T45" fmla="*/ 328 h 656"/>
                  <a:gd name="T46" fmla="*/ 80 w 656"/>
                  <a:gd name="T47" fmla="*/ 328 h 656"/>
                  <a:gd name="T48" fmla="*/ 92 w 656"/>
                  <a:gd name="T49" fmla="*/ 254 h 656"/>
                  <a:gd name="T50" fmla="*/ 122 w 656"/>
                  <a:gd name="T51" fmla="*/ 190 h 656"/>
                  <a:gd name="T52" fmla="*/ 170 w 656"/>
                  <a:gd name="T53" fmla="*/ 136 h 656"/>
                  <a:gd name="T54" fmla="*/ 232 w 656"/>
                  <a:gd name="T55" fmla="*/ 100 h 656"/>
                  <a:gd name="T56" fmla="*/ 302 w 656"/>
                  <a:gd name="T57" fmla="*/ 82 h 656"/>
                  <a:gd name="T58" fmla="*/ 354 w 656"/>
                  <a:gd name="T59" fmla="*/ 82 h 656"/>
                  <a:gd name="T60" fmla="*/ 424 w 656"/>
                  <a:gd name="T61" fmla="*/ 100 h 656"/>
                  <a:gd name="T62" fmla="*/ 486 w 656"/>
                  <a:gd name="T63" fmla="*/ 136 h 656"/>
                  <a:gd name="T64" fmla="*/ 534 w 656"/>
                  <a:gd name="T65" fmla="*/ 190 h 656"/>
                  <a:gd name="T66" fmla="*/ 564 w 656"/>
                  <a:gd name="T67" fmla="*/ 254 h 656"/>
                  <a:gd name="T68" fmla="*/ 576 w 656"/>
                  <a:gd name="T69" fmla="*/ 328 h 656"/>
                  <a:gd name="T70" fmla="*/ 570 w 656"/>
                  <a:gd name="T71" fmla="*/ 378 h 656"/>
                  <a:gd name="T72" fmla="*/ 546 w 656"/>
                  <a:gd name="T73" fmla="*/ 446 h 656"/>
                  <a:gd name="T74" fmla="*/ 504 w 656"/>
                  <a:gd name="T75" fmla="*/ 504 h 656"/>
                  <a:gd name="T76" fmla="*/ 446 w 656"/>
                  <a:gd name="T77" fmla="*/ 546 h 656"/>
                  <a:gd name="T78" fmla="*/ 378 w 656"/>
                  <a:gd name="T79" fmla="*/ 570 h 656"/>
                  <a:gd name="T80" fmla="*/ 328 w 656"/>
                  <a:gd name="T81" fmla="*/ 576 h 656"/>
                  <a:gd name="T82" fmla="*/ 254 w 656"/>
                  <a:gd name="T83" fmla="*/ 564 h 656"/>
                  <a:gd name="T84" fmla="*/ 190 w 656"/>
                  <a:gd name="T85" fmla="*/ 534 h 656"/>
                  <a:gd name="T86" fmla="*/ 136 w 656"/>
                  <a:gd name="T87" fmla="*/ 486 h 656"/>
                  <a:gd name="T88" fmla="*/ 100 w 656"/>
                  <a:gd name="T89" fmla="*/ 424 h 656"/>
                  <a:gd name="T90" fmla="*/ 82 w 656"/>
                  <a:gd name="T91" fmla="*/ 354 h 65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56"/>
                  <a:gd name="T139" fmla="*/ 0 h 656"/>
                  <a:gd name="T140" fmla="*/ 656 w 656"/>
                  <a:gd name="T141" fmla="*/ 656 h 65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56" h="656">
                    <a:moveTo>
                      <a:pt x="0" y="328"/>
                    </a:moveTo>
                    <a:lnTo>
                      <a:pt x="0" y="328"/>
                    </a:lnTo>
                    <a:lnTo>
                      <a:pt x="2" y="362"/>
                    </a:lnTo>
                    <a:lnTo>
                      <a:pt x="6" y="394"/>
                    </a:lnTo>
                    <a:lnTo>
                      <a:pt x="14" y="426"/>
                    </a:lnTo>
                    <a:lnTo>
                      <a:pt x="26" y="456"/>
                    </a:lnTo>
                    <a:lnTo>
                      <a:pt x="40" y="484"/>
                    </a:lnTo>
                    <a:lnTo>
                      <a:pt x="56" y="512"/>
                    </a:lnTo>
                    <a:lnTo>
                      <a:pt x="74" y="536"/>
                    </a:lnTo>
                    <a:lnTo>
                      <a:pt x="96" y="560"/>
                    </a:lnTo>
                    <a:lnTo>
                      <a:pt x="120" y="582"/>
                    </a:lnTo>
                    <a:lnTo>
                      <a:pt x="144" y="600"/>
                    </a:lnTo>
                    <a:lnTo>
                      <a:pt x="172" y="616"/>
                    </a:lnTo>
                    <a:lnTo>
                      <a:pt x="200" y="630"/>
                    </a:lnTo>
                    <a:lnTo>
                      <a:pt x="230" y="642"/>
                    </a:lnTo>
                    <a:lnTo>
                      <a:pt x="262" y="650"/>
                    </a:lnTo>
                    <a:lnTo>
                      <a:pt x="294" y="654"/>
                    </a:lnTo>
                    <a:lnTo>
                      <a:pt x="328" y="656"/>
                    </a:lnTo>
                    <a:lnTo>
                      <a:pt x="362" y="654"/>
                    </a:lnTo>
                    <a:lnTo>
                      <a:pt x="394" y="650"/>
                    </a:lnTo>
                    <a:lnTo>
                      <a:pt x="426" y="642"/>
                    </a:lnTo>
                    <a:lnTo>
                      <a:pt x="456" y="630"/>
                    </a:lnTo>
                    <a:lnTo>
                      <a:pt x="484" y="616"/>
                    </a:lnTo>
                    <a:lnTo>
                      <a:pt x="512" y="600"/>
                    </a:lnTo>
                    <a:lnTo>
                      <a:pt x="536" y="582"/>
                    </a:lnTo>
                    <a:lnTo>
                      <a:pt x="560" y="560"/>
                    </a:lnTo>
                    <a:lnTo>
                      <a:pt x="582" y="536"/>
                    </a:lnTo>
                    <a:lnTo>
                      <a:pt x="600" y="512"/>
                    </a:lnTo>
                    <a:lnTo>
                      <a:pt x="616" y="484"/>
                    </a:lnTo>
                    <a:lnTo>
                      <a:pt x="630" y="456"/>
                    </a:lnTo>
                    <a:lnTo>
                      <a:pt x="642" y="426"/>
                    </a:lnTo>
                    <a:lnTo>
                      <a:pt x="650" y="394"/>
                    </a:lnTo>
                    <a:lnTo>
                      <a:pt x="654" y="362"/>
                    </a:lnTo>
                    <a:lnTo>
                      <a:pt x="656" y="328"/>
                    </a:lnTo>
                    <a:lnTo>
                      <a:pt x="654" y="294"/>
                    </a:lnTo>
                    <a:lnTo>
                      <a:pt x="650" y="262"/>
                    </a:lnTo>
                    <a:lnTo>
                      <a:pt x="642" y="230"/>
                    </a:lnTo>
                    <a:lnTo>
                      <a:pt x="630" y="200"/>
                    </a:lnTo>
                    <a:lnTo>
                      <a:pt x="616" y="172"/>
                    </a:lnTo>
                    <a:lnTo>
                      <a:pt x="600" y="144"/>
                    </a:lnTo>
                    <a:lnTo>
                      <a:pt x="582" y="120"/>
                    </a:lnTo>
                    <a:lnTo>
                      <a:pt x="560" y="96"/>
                    </a:lnTo>
                    <a:lnTo>
                      <a:pt x="536" y="74"/>
                    </a:lnTo>
                    <a:lnTo>
                      <a:pt x="512" y="56"/>
                    </a:lnTo>
                    <a:lnTo>
                      <a:pt x="484" y="40"/>
                    </a:lnTo>
                    <a:lnTo>
                      <a:pt x="456" y="26"/>
                    </a:lnTo>
                    <a:lnTo>
                      <a:pt x="426" y="14"/>
                    </a:lnTo>
                    <a:lnTo>
                      <a:pt x="394" y="6"/>
                    </a:lnTo>
                    <a:lnTo>
                      <a:pt x="362" y="2"/>
                    </a:lnTo>
                    <a:lnTo>
                      <a:pt x="328" y="0"/>
                    </a:lnTo>
                    <a:lnTo>
                      <a:pt x="294" y="2"/>
                    </a:lnTo>
                    <a:lnTo>
                      <a:pt x="262" y="6"/>
                    </a:lnTo>
                    <a:lnTo>
                      <a:pt x="230" y="14"/>
                    </a:lnTo>
                    <a:lnTo>
                      <a:pt x="200" y="26"/>
                    </a:lnTo>
                    <a:lnTo>
                      <a:pt x="172" y="40"/>
                    </a:lnTo>
                    <a:lnTo>
                      <a:pt x="144" y="56"/>
                    </a:lnTo>
                    <a:lnTo>
                      <a:pt x="120" y="74"/>
                    </a:lnTo>
                    <a:lnTo>
                      <a:pt x="96" y="96"/>
                    </a:lnTo>
                    <a:lnTo>
                      <a:pt x="74" y="120"/>
                    </a:lnTo>
                    <a:lnTo>
                      <a:pt x="56" y="144"/>
                    </a:lnTo>
                    <a:lnTo>
                      <a:pt x="40" y="172"/>
                    </a:lnTo>
                    <a:lnTo>
                      <a:pt x="26" y="200"/>
                    </a:lnTo>
                    <a:lnTo>
                      <a:pt x="14" y="230"/>
                    </a:lnTo>
                    <a:lnTo>
                      <a:pt x="6" y="262"/>
                    </a:lnTo>
                    <a:lnTo>
                      <a:pt x="2" y="294"/>
                    </a:lnTo>
                    <a:lnTo>
                      <a:pt x="0" y="328"/>
                    </a:lnTo>
                    <a:close/>
                    <a:moveTo>
                      <a:pt x="80" y="328"/>
                    </a:moveTo>
                    <a:lnTo>
                      <a:pt x="80" y="328"/>
                    </a:lnTo>
                    <a:lnTo>
                      <a:pt x="82" y="302"/>
                    </a:lnTo>
                    <a:lnTo>
                      <a:pt x="86" y="278"/>
                    </a:lnTo>
                    <a:lnTo>
                      <a:pt x="92" y="254"/>
                    </a:lnTo>
                    <a:lnTo>
                      <a:pt x="100" y="232"/>
                    </a:lnTo>
                    <a:lnTo>
                      <a:pt x="110" y="210"/>
                    </a:lnTo>
                    <a:lnTo>
                      <a:pt x="122" y="190"/>
                    </a:lnTo>
                    <a:lnTo>
                      <a:pt x="136" y="170"/>
                    </a:lnTo>
                    <a:lnTo>
                      <a:pt x="152" y="152"/>
                    </a:lnTo>
                    <a:lnTo>
                      <a:pt x="170" y="136"/>
                    </a:lnTo>
                    <a:lnTo>
                      <a:pt x="190" y="122"/>
                    </a:lnTo>
                    <a:lnTo>
                      <a:pt x="210" y="110"/>
                    </a:lnTo>
                    <a:lnTo>
                      <a:pt x="232" y="100"/>
                    </a:lnTo>
                    <a:lnTo>
                      <a:pt x="254" y="92"/>
                    </a:lnTo>
                    <a:lnTo>
                      <a:pt x="278" y="86"/>
                    </a:lnTo>
                    <a:lnTo>
                      <a:pt x="302" y="82"/>
                    </a:lnTo>
                    <a:lnTo>
                      <a:pt x="328" y="80"/>
                    </a:lnTo>
                    <a:lnTo>
                      <a:pt x="354" y="82"/>
                    </a:lnTo>
                    <a:lnTo>
                      <a:pt x="378" y="86"/>
                    </a:lnTo>
                    <a:lnTo>
                      <a:pt x="402" y="92"/>
                    </a:lnTo>
                    <a:lnTo>
                      <a:pt x="424" y="100"/>
                    </a:lnTo>
                    <a:lnTo>
                      <a:pt x="446" y="110"/>
                    </a:lnTo>
                    <a:lnTo>
                      <a:pt x="466" y="122"/>
                    </a:lnTo>
                    <a:lnTo>
                      <a:pt x="486" y="136"/>
                    </a:lnTo>
                    <a:lnTo>
                      <a:pt x="504" y="152"/>
                    </a:lnTo>
                    <a:lnTo>
                      <a:pt x="520" y="170"/>
                    </a:lnTo>
                    <a:lnTo>
                      <a:pt x="534" y="190"/>
                    </a:lnTo>
                    <a:lnTo>
                      <a:pt x="546" y="210"/>
                    </a:lnTo>
                    <a:lnTo>
                      <a:pt x="556" y="232"/>
                    </a:lnTo>
                    <a:lnTo>
                      <a:pt x="564" y="254"/>
                    </a:lnTo>
                    <a:lnTo>
                      <a:pt x="570" y="278"/>
                    </a:lnTo>
                    <a:lnTo>
                      <a:pt x="574" y="302"/>
                    </a:lnTo>
                    <a:lnTo>
                      <a:pt x="576" y="328"/>
                    </a:lnTo>
                    <a:lnTo>
                      <a:pt x="574" y="354"/>
                    </a:lnTo>
                    <a:lnTo>
                      <a:pt x="570" y="378"/>
                    </a:lnTo>
                    <a:lnTo>
                      <a:pt x="564" y="402"/>
                    </a:lnTo>
                    <a:lnTo>
                      <a:pt x="556" y="424"/>
                    </a:lnTo>
                    <a:lnTo>
                      <a:pt x="546" y="446"/>
                    </a:lnTo>
                    <a:lnTo>
                      <a:pt x="534" y="466"/>
                    </a:lnTo>
                    <a:lnTo>
                      <a:pt x="520" y="486"/>
                    </a:lnTo>
                    <a:lnTo>
                      <a:pt x="504" y="504"/>
                    </a:lnTo>
                    <a:lnTo>
                      <a:pt x="486" y="520"/>
                    </a:lnTo>
                    <a:lnTo>
                      <a:pt x="466" y="534"/>
                    </a:lnTo>
                    <a:lnTo>
                      <a:pt x="446" y="546"/>
                    </a:lnTo>
                    <a:lnTo>
                      <a:pt x="424" y="556"/>
                    </a:lnTo>
                    <a:lnTo>
                      <a:pt x="402" y="564"/>
                    </a:lnTo>
                    <a:lnTo>
                      <a:pt x="378" y="570"/>
                    </a:lnTo>
                    <a:lnTo>
                      <a:pt x="354" y="574"/>
                    </a:lnTo>
                    <a:lnTo>
                      <a:pt x="328" y="576"/>
                    </a:lnTo>
                    <a:lnTo>
                      <a:pt x="302" y="574"/>
                    </a:lnTo>
                    <a:lnTo>
                      <a:pt x="278" y="570"/>
                    </a:lnTo>
                    <a:lnTo>
                      <a:pt x="254" y="564"/>
                    </a:lnTo>
                    <a:lnTo>
                      <a:pt x="232" y="556"/>
                    </a:lnTo>
                    <a:lnTo>
                      <a:pt x="210" y="546"/>
                    </a:lnTo>
                    <a:lnTo>
                      <a:pt x="190" y="534"/>
                    </a:lnTo>
                    <a:lnTo>
                      <a:pt x="170" y="520"/>
                    </a:lnTo>
                    <a:lnTo>
                      <a:pt x="152" y="504"/>
                    </a:lnTo>
                    <a:lnTo>
                      <a:pt x="136" y="486"/>
                    </a:lnTo>
                    <a:lnTo>
                      <a:pt x="122" y="466"/>
                    </a:lnTo>
                    <a:lnTo>
                      <a:pt x="110" y="446"/>
                    </a:lnTo>
                    <a:lnTo>
                      <a:pt x="100" y="424"/>
                    </a:lnTo>
                    <a:lnTo>
                      <a:pt x="92" y="402"/>
                    </a:lnTo>
                    <a:lnTo>
                      <a:pt x="86" y="378"/>
                    </a:lnTo>
                    <a:lnTo>
                      <a:pt x="82" y="354"/>
                    </a:lnTo>
                    <a:lnTo>
                      <a:pt x="80" y="328"/>
                    </a:lnTo>
                    <a:close/>
                  </a:path>
                </a:pathLst>
              </a:custGeom>
              <a:solidFill>
                <a:srgbClr val="654E25">
                  <a:alpha val="30196"/>
                </a:srgbClr>
              </a:solidFill>
              <a:ln w="9525">
                <a:noFill/>
                <a:round/>
                <a:headEnd/>
                <a:tailEnd/>
              </a:ln>
            </p:spPr>
            <p:txBody>
              <a:bodyPr/>
              <a:lstStyle/>
              <a:p>
                <a:endParaRPr lang="en-US"/>
              </a:p>
            </p:txBody>
          </p:sp>
          <p:sp>
            <p:nvSpPr>
              <p:cNvPr id="43028" name="Freeform 10"/>
              <p:cNvSpPr>
                <a:spLocks noEditPoints="1"/>
              </p:cNvSpPr>
              <p:nvPr/>
            </p:nvSpPr>
            <p:spPr bwMode="auto">
              <a:xfrm>
                <a:off x="2850" y="906"/>
                <a:ext cx="944" cy="944"/>
              </a:xfrm>
              <a:custGeom>
                <a:avLst/>
                <a:gdLst>
                  <a:gd name="T0" fmla="*/ 0 w 944"/>
                  <a:gd name="T1" fmla="*/ 496 h 944"/>
                  <a:gd name="T2" fmla="*/ 10 w 944"/>
                  <a:gd name="T3" fmla="*/ 568 h 944"/>
                  <a:gd name="T4" fmla="*/ 58 w 944"/>
                  <a:gd name="T5" fmla="*/ 696 h 944"/>
                  <a:gd name="T6" fmla="*/ 138 w 944"/>
                  <a:gd name="T7" fmla="*/ 806 h 944"/>
                  <a:gd name="T8" fmla="*/ 248 w 944"/>
                  <a:gd name="T9" fmla="*/ 886 h 944"/>
                  <a:gd name="T10" fmla="*/ 376 w 944"/>
                  <a:gd name="T11" fmla="*/ 934 h 944"/>
                  <a:gd name="T12" fmla="*/ 448 w 944"/>
                  <a:gd name="T13" fmla="*/ 944 h 944"/>
                  <a:gd name="T14" fmla="*/ 496 w 944"/>
                  <a:gd name="T15" fmla="*/ 944 h 944"/>
                  <a:gd name="T16" fmla="*/ 568 w 944"/>
                  <a:gd name="T17" fmla="*/ 934 h 944"/>
                  <a:gd name="T18" fmla="*/ 696 w 944"/>
                  <a:gd name="T19" fmla="*/ 886 h 944"/>
                  <a:gd name="T20" fmla="*/ 806 w 944"/>
                  <a:gd name="T21" fmla="*/ 806 h 944"/>
                  <a:gd name="T22" fmla="*/ 886 w 944"/>
                  <a:gd name="T23" fmla="*/ 696 h 944"/>
                  <a:gd name="T24" fmla="*/ 934 w 944"/>
                  <a:gd name="T25" fmla="*/ 568 h 944"/>
                  <a:gd name="T26" fmla="*/ 944 w 944"/>
                  <a:gd name="T27" fmla="*/ 496 h 944"/>
                  <a:gd name="T28" fmla="*/ 944 w 944"/>
                  <a:gd name="T29" fmla="*/ 448 h 944"/>
                  <a:gd name="T30" fmla="*/ 934 w 944"/>
                  <a:gd name="T31" fmla="*/ 376 h 944"/>
                  <a:gd name="T32" fmla="*/ 886 w 944"/>
                  <a:gd name="T33" fmla="*/ 248 h 944"/>
                  <a:gd name="T34" fmla="*/ 806 w 944"/>
                  <a:gd name="T35" fmla="*/ 138 h 944"/>
                  <a:gd name="T36" fmla="*/ 696 w 944"/>
                  <a:gd name="T37" fmla="*/ 58 h 944"/>
                  <a:gd name="T38" fmla="*/ 568 w 944"/>
                  <a:gd name="T39" fmla="*/ 10 h 944"/>
                  <a:gd name="T40" fmla="*/ 496 w 944"/>
                  <a:gd name="T41" fmla="*/ 0 h 944"/>
                  <a:gd name="T42" fmla="*/ 448 w 944"/>
                  <a:gd name="T43" fmla="*/ 0 h 944"/>
                  <a:gd name="T44" fmla="*/ 376 w 944"/>
                  <a:gd name="T45" fmla="*/ 10 h 944"/>
                  <a:gd name="T46" fmla="*/ 248 w 944"/>
                  <a:gd name="T47" fmla="*/ 58 h 944"/>
                  <a:gd name="T48" fmla="*/ 138 w 944"/>
                  <a:gd name="T49" fmla="*/ 138 h 944"/>
                  <a:gd name="T50" fmla="*/ 58 w 944"/>
                  <a:gd name="T51" fmla="*/ 248 h 944"/>
                  <a:gd name="T52" fmla="*/ 10 w 944"/>
                  <a:gd name="T53" fmla="*/ 376 h 944"/>
                  <a:gd name="T54" fmla="*/ 0 w 944"/>
                  <a:gd name="T55" fmla="*/ 448 h 944"/>
                  <a:gd name="T56" fmla="*/ 80 w 944"/>
                  <a:gd name="T57" fmla="*/ 472 h 944"/>
                  <a:gd name="T58" fmla="*/ 88 w 944"/>
                  <a:gd name="T59" fmla="*/ 394 h 944"/>
                  <a:gd name="T60" fmla="*/ 128 w 944"/>
                  <a:gd name="T61" fmla="*/ 286 h 944"/>
                  <a:gd name="T62" fmla="*/ 194 w 944"/>
                  <a:gd name="T63" fmla="*/ 194 h 944"/>
                  <a:gd name="T64" fmla="*/ 286 w 944"/>
                  <a:gd name="T65" fmla="*/ 128 h 944"/>
                  <a:gd name="T66" fmla="*/ 394 w 944"/>
                  <a:gd name="T67" fmla="*/ 88 h 944"/>
                  <a:gd name="T68" fmla="*/ 472 w 944"/>
                  <a:gd name="T69" fmla="*/ 80 h 944"/>
                  <a:gd name="T70" fmla="*/ 588 w 944"/>
                  <a:gd name="T71" fmla="*/ 98 h 944"/>
                  <a:gd name="T72" fmla="*/ 692 w 944"/>
                  <a:gd name="T73" fmla="*/ 148 h 944"/>
                  <a:gd name="T74" fmla="*/ 774 w 944"/>
                  <a:gd name="T75" fmla="*/ 222 h 944"/>
                  <a:gd name="T76" fmla="*/ 834 w 944"/>
                  <a:gd name="T77" fmla="*/ 320 h 944"/>
                  <a:gd name="T78" fmla="*/ 862 w 944"/>
                  <a:gd name="T79" fmla="*/ 432 h 944"/>
                  <a:gd name="T80" fmla="*/ 862 w 944"/>
                  <a:gd name="T81" fmla="*/ 512 h 944"/>
                  <a:gd name="T82" fmla="*/ 834 w 944"/>
                  <a:gd name="T83" fmla="*/ 624 h 944"/>
                  <a:gd name="T84" fmla="*/ 774 w 944"/>
                  <a:gd name="T85" fmla="*/ 722 h 944"/>
                  <a:gd name="T86" fmla="*/ 692 w 944"/>
                  <a:gd name="T87" fmla="*/ 796 h 944"/>
                  <a:gd name="T88" fmla="*/ 588 w 944"/>
                  <a:gd name="T89" fmla="*/ 846 h 944"/>
                  <a:gd name="T90" fmla="*/ 472 w 944"/>
                  <a:gd name="T91" fmla="*/ 864 h 944"/>
                  <a:gd name="T92" fmla="*/ 394 w 944"/>
                  <a:gd name="T93" fmla="*/ 856 h 944"/>
                  <a:gd name="T94" fmla="*/ 286 w 944"/>
                  <a:gd name="T95" fmla="*/ 816 h 944"/>
                  <a:gd name="T96" fmla="*/ 194 w 944"/>
                  <a:gd name="T97" fmla="*/ 750 h 944"/>
                  <a:gd name="T98" fmla="*/ 128 w 944"/>
                  <a:gd name="T99" fmla="*/ 658 h 944"/>
                  <a:gd name="T100" fmla="*/ 88 w 944"/>
                  <a:gd name="T101" fmla="*/ 550 h 944"/>
                  <a:gd name="T102" fmla="*/ 80 w 944"/>
                  <a:gd name="T103" fmla="*/ 472 h 9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4"/>
                  <a:gd name="T157" fmla="*/ 0 h 944"/>
                  <a:gd name="T158" fmla="*/ 944 w 944"/>
                  <a:gd name="T159" fmla="*/ 944 h 9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4" h="944">
                    <a:moveTo>
                      <a:pt x="0" y="472"/>
                    </a:moveTo>
                    <a:lnTo>
                      <a:pt x="0" y="472"/>
                    </a:lnTo>
                    <a:lnTo>
                      <a:pt x="0" y="496"/>
                    </a:lnTo>
                    <a:lnTo>
                      <a:pt x="2" y="520"/>
                    </a:lnTo>
                    <a:lnTo>
                      <a:pt x="6" y="544"/>
                    </a:lnTo>
                    <a:lnTo>
                      <a:pt x="10" y="568"/>
                    </a:lnTo>
                    <a:lnTo>
                      <a:pt x="22" y="612"/>
                    </a:lnTo>
                    <a:lnTo>
                      <a:pt x="38" y="656"/>
                    </a:lnTo>
                    <a:lnTo>
                      <a:pt x="58" y="696"/>
                    </a:lnTo>
                    <a:lnTo>
                      <a:pt x="80" y="736"/>
                    </a:lnTo>
                    <a:lnTo>
                      <a:pt x="108" y="772"/>
                    </a:lnTo>
                    <a:lnTo>
                      <a:pt x="138" y="806"/>
                    </a:lnTo>
                    <a:lnTo>
                      <a:pt x="172" y="836"/>
                    </a:lnTo>
                    <a:lnTo>
                      <a:pt x="208" y="864"/>
                    </a:lnTo>
                    <a:lnTo>
                      <a:pt x="248" y="886"/>
                    </a:lnTo>
                    <a:lnTo>
                      <a:pt x="288" y="906"/>
                    </a:lnTo>
                    <a:lnTo>
                      <a:pt x="332" y="922"/>
                    </a:lnTo>
                    <a:lnTo>
                      <a:pt x="376" y="934"/>
                    </a:lnTo>
                    <a:lnTo>
                      <a:pt x="400" y="938"/>
                    </a:lnTo>
                    <a:lnTo>
                      <a:pt x="424" y="942"/>
                    </a:lnTo>
                    <a:lnTo>
                      <a:pt x="448" y="944"/>
                    </a:lnTo>
                    <a:lnTo>
                      <a:pt x="472" y="944"/>
                    </a:lnTo>
                    <a:lnTo>
                      <a:pt x="496" y="944"/>
                    </a:lnTo>
                    <a:lnTo>
                      <a:pt x="520" y="942"/>
                    </a:lnTo>
                    <a:lnTo>
                      <a:pt x="544" y="938"/>
                    </a:lnTo>
                    <a:lnTo>
                      <a:pt x="568" y="934"/>
                    </a:lnTo>
                    <a:lnTo>
                      <a:pt x="612" y="922"/>
                    </a:lnTo>
                    <a:lnTo>
                      <a:pt x="656" y="906"/>
                    </a:lnTo>
                    <a:lnTo>
                      <a:pt x="696" y="886"/>
                    </a:lnTo>
                    <a:lnTo>
                      <a:pt x="736" y="864"/>
                    </a:lnTo>
                    <a:lnTo>
                      <a:pt x="772" y="836"/>
                    </a:lnTo>
                    <a:lnTo>
                      <a:pt x="806" y="806"/>
                    </a:lnTo>
                    <a:lnTo>
                      <a:pt x="836" y="772"/>
                    </a:lnTo>
                    <a:lnTo>
                      <a:pt x="864" y="736"/>
                    </a:lnTo>
                    <a:lnTo>
                      <a:pt x="886" y="696"/>
                    </a:lnTo>
                    <a:lnTo>
                      <a:pt x="906" y="656"/>
                    </a:lnTo>
                    <a:lnTo>
                      <a:pt x="922" y="612"/>
                    </a:lnTo>
                    <a:lnTo>
                      <a:pt x="934" y="568"/>
                    </a:lnTo>
                    <a:lnTo>
                      <a:pt x="938" y="544"/>
                    </a:lnTo>
                    <a:lnTo>
                      <a:pt x="942" y="520"/>
                    </a:lnTo>
                    <a:lnTo>
                      <a:pt x="944" y="496"/>
                    </a:lnTo>
                    <a:lnTo>
                      <a:pt x="944" y="472"/>
                    </a:lnTo>
                    <a:lnTo>
                      <a:pt x="944" y="448"/>
                    </a:lnTo>
                    <a:lnTo>
                      <a:pt x="942" y="424"/>
                    </a:lnTo>
                    <a:lnTo>
                      <a:pt x="938" y="400"/>
                    </a:lnTo>
                    <a:lnTo>
                      <a:pt x="934" y="376"/>
                    </a:lnTo>
                    <a:lnTo>
                      <a:pt x="922" y="332"/>
                    </a:lnTo>
                    <a:lnTo>
                      <a:pt x="906" y="288"/>
                    </a:lnTo>
                    <a:lnTo>
                      <a:pt x="886" y="248"/>
                    </a:lnTo>
                    <a:lnTo>
                      <a:pt x="864" y="208"/>
                    </a:lnTo>
                    <a:lnTo>
                      <a:pt x="836" y="172"/>
                    </a:lnTo>
                    <a:lnTo>
                      <a:pt x="806" y="138"/>
                    </a:lnTo>
                    <a:lnTo>
                      <a:pt x="772" y="108"/>
                    </a:lnTo>
                    <a:lnTo>
                      <a:pt x="736" y="80"/>
                    </a:lnTo>
                    <a:lnTo>
                      <a:pt x="696" y="58"/>
                    </a:lnTo>
                    <a:lnTo>
                      <a:pt x="656" y="38"/>
                    </a:lnTo>
                    <a:lnTo>
                      <a:pt x="612" y="22"/>
                    </a:lnTo>
                    <a:lnTo>
                      <a:pt x="568" y="10"/>
                    </a:lnTo>
                    <a:lnTo>
                      <a:pt x="544" y="6"/>
                    </a:lnTo>
                    <a:lnTo>
                      <a:pt x="520" y="2"/>
                    </a:lnTo>
                    <a:lnTo>
                      <a:pt x="496" y="0"/>
                    </a:lnTo>
                    <a:lnTo>
                      <a:pt x="472" y="0"/>
                    </a:lnTo>
                    <a:lnTo>
                      <a:pt x="448" y="0"/>
                    </a:lnTo>
                    <a:lnTo>
                      <a:pt x="424" y="2"/>
                    </a:lnTo>
                    <a:lnTo>
                      <a:pt x="400" y="6"/>
                    </a:lnTo>
                    <a:lnTo>
                      <a:pt x="376" y="10"/>
                    </a:lnTo>
                    <a:lnTo>
                      <a:pt x="332" y="22"/>
                    </a:lnTo>
                    <a:lnTo>
                      <a:pt x="288" y="38"/>
                    </a:lnTo>
                    <a:lnTo>
                      <a:pt x="248" y="58"/>
                    </a:lnTo>
                    <a:lnTo>
                      <a:pt x="208" y="80"/>
                    </a:lnTo>
                    <a:lnTo>
                      <a:pt x="172" y="108"/>
                    </a:lnTo>
                    <a:lnTo>
                      <a:pt x="138" y="138"/>
                    </a:lnTo>
                    <a:lnTo>
                      <a:pt x="108" y="172"/>
                    </a:lnTo>
                    <a:lnTo>
                      <a:pt x="80" y="208"/>
                    </a:lnTo>
                    <a:lnTo>
                      <a:pt x="58" y="248"/>
                    </a:lnTo>
                    <a:lnTo>
                      <a:pt x="38" y="288"/>
                    </a:lnTo>
                    <a:lnTo>
                      <a:pt x="22" y="332"/>
                    </a:lnTo>
                    <a:lnTo>
                      <a:pt x="10" y="376"/>
                    </a:lnTo>
                    <a:lnTo>
                      <a:pt x="6" y="400"/>
                    </a:lnTo>
                    <a:lnTo>
                      <a:pt x="2" y="424"/>
                    </a:lnTo>
                    <a:lnTo>
                      <a:pt x="0" y="448"/>
                    </a:lnTo>
                    <a:lnTo>
                      <a:pt x="0" y="472"/>
                    </a:lnTo>
                    <a:close/>
                    <a:moveTo>
                      <a:pt x="80" y="472"/>
                    </a:moveTo>
                    <a:lnTo>
                      <a:pt x="80" y="472"/>
                    </a:lnTo>
                    <a:lnTo>
                      <a:pt x="82" y="432"/>
                    </a:lnTo>
                    <a:lnTo>
                      <a:pt x="88" y="394"/>
                    </a:lnTo>
                    <a:lnTo>
                      <a:pt x="98" y="356"/>
                    </a:lnTo>
                    <a:lnTo>
                      <a:pt x="110" y="320"/>
                    </a:lnTo>
                    <a:lnTo>
                      <a:pt x="128" y="286"/>
                    </a:lnTo>
                    <a:lnTo>
                      <a:pt x="148" y="252"/>
                    </a:lnTo>
                    <a:lnTo>
                      <a:pt x="170" y="222"/>
                    </a:lnTo>
                    <a:lnTo>
                      <a:pt x="194" y="194"/>
                    </a:lnTo>
                    <a:lnTo>
                      <a:pt x="222" y="170"/>
                    </a:lnTo>
                    <a:lnTo>
                      <a:pt x="252" y="148"/>
                    </a:lnTo>
                    <a:lnTo>
                      <a:pt x="286" y="128"/>
                    </a:lnTo>
                    <a:lnTo>
                      <a:pt x="320" y="110"/>
                    </a:lnTo>
                    <a:lnTo>
                      <a:pt x="356" y="98"/>
                    </a:lnTo>
                    <a:lnTo>
                      <a:pt x="394" y="88"/>
                    </a:lnTo>
                    <a:lnTo>
                      <a:pt x="432" y="82"/>
                    </a:lnTo>
                    <a:lnTo>
                      <a:pt x="472" y="80"/>
                    </a:lnTo>
                    <a:lnTo>
                      <a:pt x="512" y="82"/>
                    </a:lnTo>
                    <a:lnTo>
                      <a:pt x="550" y="88"/>
                    </a:lnTo>
                    <a:lnTo>
                      <a:pt x="588" y="98"/>
                    </a:lnTo>
                    <a:lnTo>
                      <a:pt x="624" y="110"/>
                    </a:lnTo>
                    <a:lnTo>
                      <a:pt x="658" y="128"/>
                    </a:lnTo>
                    <a:lnTo>
                      <a:pt x="692" y="148"/>
                    </a:lnTo>
                    <a:lnTo>
                      <a:pt x="722" y="170"/>
                    </a:lnTo>
                    <a:lnTo>
                      <a:pt x="750" y="194"/>
                    </a:lnTo>
                    <a:lnTo>
                      <a:pt x="774" y="222"/>
                    </a:lnTo>
                    <a:lnTo>
                      <a:pt x="796" y="252"/>
                    </a:lnTo>
                    <a:lnTo>
                      <a:pt x="816" y="286"/>
                    </a:lnTo>
                    <a:lnTo>
                      <a:pt x="834" y="320"/>
                    </a:lnTo>
                    <a:lnTo>
                      <a:pt x="846" y="356"/>
                    </a:lnTo>
                    <a:lnTo>
                      <a:pt x="856" y="394"/>
                    </a:lnTo>
                    <a:lnTo>
                      <a:pt x="862" y="432"/>
                    </a:lnTo>
                    <a:lnTo>
                      <a:pt x="864" y="472"/>
                    </a:lnTo>
                    <a:lnTo>
                      <a:pt x="862" y="512"/>
                    </a:lnTo>
                    <a:lnTo>
                      <a:pt x="856" y="550"/>
                    </a:lnTo>
                    <a:lnTo>
                      <a:pt x="846" y="588"/>
                    </a:lnTo>
                    <a:lnTo>
                      <a:pt x="834" y="624"/>
                    </a:lnTo>
                    <a:lnTo>
                      <a:pt x="816" y="658"/>
                    </a:lnTo>
                    <a:lnTo>
                      <a:pt x="796" y="692"/>
                    </a:lnTo>
                    <a:lnTo>
                      <a:pt x="774" y="722"/>
                    </a:lnTo>
                    <a:lnTo>
                      <a:pt x="750" y="750"/>
                    </a:lnTo>
                    <a:lnTo>
                      <a:pt x="722" y="774"/>
                    </a:lnTo>
                    <a:lnTo>
                      <a:pt x="692" y="796"/>
                    </a:lnTo>
                    <a:lnTo>
                      <a:pt x="658" y="816"/>
                    </a:lnTo>
                    <a:lnTo>
                      <a:pt x="624" y="834"/>
                    </a:lnTo>
                    <a:lnTo>
                      <a:pt x="588" y="846"/>
                    </a:lnTo>
                    <a:lnTo>
                      <a:pt x="550" y="856"/>
                    </a:lnTo>
                    <a:lnTo>
                      <a:pt x="512" y="862"/>
                    </a:lnTo>
                    <a:lnTo>
                      <a:pt x="472" y="864"/>
                    </a:lnTo>
                    <a:lnTo>
                      <a:pt x="432" y="862"/>
                    </a:lnTo>
                    <a:lnTo>
                      <a:pt x="394" y="856"/>
                    </a:lnTo>
                    <a:lnTo>
                      <a:pt x="356" y="846"/>
                    </a:lnTo>
                    <a:lnTo>
                      <a:pt x="320" y="834"/>
                    </a:lnTo>
                    <a:lnTo>
                      <a:pt x="286" y="816"/>
                    </a:lnTo>
                    <a:lnTo>
                      <a:pt x="252" y="796"/>
                    </a:lnTo>
                    <a:lnTo>
                      <a:pt x="222" y="774"/>
                    </a:lnTo>
                    <a:lnTo>
                      <a:pt x="194" y="750"/>
                    </a:lnTo>
                    <a:lnTo>
                      <a:pt x="170" y="722"/>
                    </a:lnTo>
                    <a:lnTo>
                      <a:pt x="148" y="692"/>
                    </a:lnTo>
                    <a:lnTo>
                      <a:pt x="128" y="658"/>
                    </a:lnTo>
                    <a:lnTo>
                      <a:pt x="110" y="624"/>
                    </a:lnTo>
                    <a:lnTo>
                      <a:pt x="98" y="588"/>
                    </a:lnTo>
                    <a:lnTo>
                      <a:pt x="88" y="550"/>
                    </a:lnTo>
                    <a:lnTo>
                      <a:pt x="82" y="512"/>
                    </a:lnTo>
                    <a:lnTo>
                      <a:pt x="80" y="472"/>
                    </a:lnTo>
                    <a:close/>
                  </a:path>
                </a:pathLst>
              </a:custGeom>
              <a:solidFill>
                <a:srgbClr val="654E25">
                  <a:alpha val="20000"/>
                </a:srgbClr>
              </a:solidFill>
              <a:ln w="9525">
                <a:noFill/>
                <a:round/>
                <a:headEnd/>
                <a:tailEnd/>
              </a:ln>
            </p:spPr>
            <p:txBody>
              <a:bodyPr/>
              <a:lstStyle/>
              <a:p>
                <a:endParaRPr lang="en-US"/>
              </a:p>
            </p:txBody>
          </p:sp>
          <p:sp>
            <p:nvSpPr>
              <p:cNvPr id="43029" name="Freeform 11"/>
              <p:cNvSpPr>
                <a:spLocks noEditPoints="1"/>
              </p:cNvSpPr>
              <p:nvPr/>
            </p:nvSpPr>
            <p:spPr bwMode="auto">
              <a:xfrm>
                <a:off x="2706" y="762"/>
                <a:ext cx="1232" cy="1232"/>
              </a:xfrm>
              <a:custGeom>
                <a:avLst/>
                <a:gdLst>
                  <a:gd name="T0" fmla="*/ 8 w 1232"/>
                  <a:gd name="T1" fmla="*/ 710 h 1232"/>
                  <a:gd name="T2" fmla="*/ 48 w 1232"/>
                  <a:gd name="T3" fmla="*/ 856 h 1232"/>
                  <a:gd name="T4" fmla="*/ 122 w 1232"/>
                  <a:gd name="T5" fmla="*/ 984 h 1232"/>
                  <a:gd name="T6" fmla="*/ 224 w 1232"/>
                  <a:gd name="T7" fmla="*/ 1092 h 1232"/>
                  <a:gd name="T8" fmla="*/ 350 w 1232"/>
                  <a:gd name="T9" fmla="*/ 1172 h 1232"/>
                  <a:gd name="T10" fmla="*/ 492 w 1232"/>
                  <a:gd name="T11" fmla="*/ 1220 h 1232"/>
                  <a:gd name="T12" fmla="*/ 616 w 1232"/>
                  <a:gd name="T13" fmla="*/ 1232 h 1232"/>
                  <a:gd name="T14" fmla="*/ 770 w 1232"/>
                  <a:gd name="T15" fmla="*/ 1212 h 1232"/>
                  <a:gd name="T16" fmla="*/ 910 w 1232"/>
                  <a:gd name="T17" fmla="*/ 1158 h 1232"/>
                  <a:gd name="T18" fmla="*/ 1030 w 1232"/>
                  <a:gd name="T19" fmla="*/ 1072 h 1232"/>
                  <a:gd name="T20" fmla="*/ 1126 w 1232"/>
                  <a:gd name="T21" fmla="*/ 960 h 1232"/>
                  <a:gd name="T22" fmla="*/ 1194 w 1232"/>
                  <a:gd name="T23" fmla="*/ 828 h 1232"/>
                  <a:gd name="T24" fmla="*/ 1228 w 1232"/>
                  <a:gd name="T25" fmla="*/ 678 h 1232"/>
                  <a:gd name="T26" fmla="*/ 1228 w 1232"/>
                  <a:gd name="T27" fmla="*/ 554 h 1232"/>
                  <a:gd name="T28" fmla="*/ 1194 w 1232"/>
                  <a:gd name="T29" fmla="*/ 404 h 1232"/>
                  <a:gd name="T30" fmla="*/ 1126 w 1232"/>
                  <a:gd name="T31" fmla="*/ 272 h 1232"/>
                  <a:gd name="T32" fmla="*/ 1030 w 1232"/>
                  <a:gd name="T33" fmla="*/ 160 h 1232"/>
                  <a:gd name="T34" fmla="*/ 910 w 1232"/>
                  <a:gd name="T35" fmla="*/ 74 h 1232"/>
                  <a:gd name="T36" fmla="*/ 770 w 1232"/>
                  <a:gd name="T37" fmla="*/ 20 h 1232"/>
                  <a:gd name="T38" fmla="*/ 616 w 1232"/>
                  <a:gd name="T39" fmla="*/ 0 h 1232"/>
                  <a:gd name="T40" fmla="*/ 492 w 1232"/>
                  <a:gd name="T41" fmla="*/ 12 h 1232"/>
                  <a:gd name="T42" fmla="*/ 350 w 1232"/>
                  <a:gd name="T43" fmla="*/ 60 h 1232"/>
                  <a:gd name="T44" fmla="*/ 224 w 1232"/>
                  <a:gd name="T45" fmla="*/ 140 h 1232"/>
                  <a:gd name="T46" fmla="*/ 122 w 1232"/>
                  <a:gd name="T47" fmla="*/ 248 h 1232"/>
                  <a:gd name="T48" fmla="*/ 48 w 1232"/>
                  <a:gd name="T49" fmla="*/ 376 h 1232"/>
                  <a:gd name="T50" fmla="*/ 8 w 1232"/>
                  <a:gd name="T51" fmla="*/ 522 h 1232"/>
                  <a:gd name="T52" fmla="*/ 80 w 1232"/>
                  <a:gd name="T53" fmla="*/ 616 h 1232"/>
                  <a:gd name="T54" fmla="*/ 90 w 1232"/>
                  <a:gd name="T55" fmla="*/ 508 h 1232"/>
                  <a:gd name="T56" fmla="*/ 132 w 1232"/>
                  <a:gd name="T57" fmla="*/ 384 h 1232"/>
                  <a:gd name="T58" fmla="*/ 202 w 1232"/>
                  <a:gd name="T59" fmla="*/ 276 h 1232"/>
                  <a:gd name="T60" fmla="*/ 296 w 1232"/>
                  <a:gd name="T61" fmla="*/ 186 h 1232"/>
                  <a:gd name="T62" fmla="*/ 408 w 1232"/>
                  <a:gd name="T63" fmla="*/ 122 h 1232"/>
                  <a:gd name="T64" fmla="*/ 534 w 1232"/>
                  <a:gd name="T65" fmla="*/ 86 h 1232"/>
                  <a:gd name="T66" fmla="*/ 644 w 1232"/>
                  <a:gd name="T67" fmla="*/ 80 h 1232"/>
                  <a:gd name="T68" fmla="*/ 776 w 1232"/>
                  <a:gd name="T69" fmla="*/ 104 h 1232"/>
                  <a:gd name="T70" fmla="*/ 894 w 1232"/>
                  <a:gd name="T71" fmla="*/ 158 h 1232"/>
                  <a:gd name="T72" fmla="*/ 994 w 1232"/>
                  <a:gd name="T73" fmla="*/ 238 h 1232"/>
                  <a:gd name="T74" fmla="*/ 1074 w 1232"/>
                  <a:gd name="T75" fmla="*/ 338 h 1232"/>
                  <a:gd name="T76" fmla="*/ 1128 w 1232"/>
                  <a:gd name="T77" fmla="*/ 456 h 1232"/>
                  <a:gd name="T78" fmla="*/ 1152 w 1232"/>
                  <a:gd name="T79" fmla="*/ 588 h 1232"/>
                  <a:gd name="T80" fmla="*/ 1146 w 1232"/>
                  <a:gd name="T81" fmla="*/ 698 h 1232"/>
                  <a:gd name="T82" fmla="*/ 1110 w 1232"/>
                  <a:gd name="T83" fmla="*/ 824 h 1232"/>
                  <a:gd name="T84" fmla="*/ 1046 w 1232"/>
                  <a:gd name="T85" fmla="*/ 936 h 1232"/>
                  <a:gd name="T86" fmla="*/ 956 w 1232"/>
                  <a:gd name="T87" fmla="*/ 1030 h 1232"/>
                  <a:gd name="T88" fmla="*/ 848 w 1232"/>
                  <a:gd name="T89" fmla="*/ 1100 h 1232"/>
                  <a:gd name="T90" fmla="*/ 724 w 1232"/>
                  <a:gd name="T91" fmla="*/ 1142 h 1232"/>
                  <a:gd name="T92" fmla="*/ 616 w 1232"/>
                  <a:gd name="T93" fmla="*/ 1152 h 1232"/>
                  <a:gd name="T94" fmla="*/ 482 w 1232"/>
                  <a:gd name="T95" fmla="*/ 1136 h 1232"/>
                  <a:gd name="T96" fmla="*/ 360 w 1232"/>
                  <a:gd name="T97" fmla="*/ 1088 h 1232"/>
                  <a:gd name="T98" fmla="*/ 256 w 1232"/>
                  <a:gd name="T99" fmla="*/ 1012 h 1232"/>
                  <a:gd name="T100" fmla="*/ 172 w 1232"/>
                  <a:gd name="T101" fmla="*/ 916 h 1232"/>
                  <a:gd name="T102" fmla="*/ 112 w 1232"/>
                  <a:gd name="T103" fmla="*/ 800 h 1232"/>
                  <a:gd name="T104" fmla="*/ 82 w 1232"/>
                  <a:gd name="T105" fmla="*/ 670 h 12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32"/>
                  <a:gd name="T160" fmla="*/ 0 h 1232"/>
                  <a:gd name="T161" fmla="*/ 1232 w 1232"/>
                  <a:gd name="T162" fmla="*/ 1232 h 123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32" h="1232">
                    <a:moveTo>
                      <a:pt x="0" y="616"/>
                    </a:moveTo>
                    <a:lnTo>
                      <a:pt x="0" y="616"/>
                    </a:lnTo>
                    <a:lnTo>
                      <a:pt x="0" y="648"/>
                    </a:lnTo>
                    <a:lnTo>
                      <a:pt x="4" y="678"/>
                    </a:lnTo>
                    <a:lnTo>
                      <a:pt x="8" y="710"/>
                    </a:lnTo>
                    <a:lnTo>
                      <a:pt x="12" y="740"/>
                    </a:lnTo>
                    <a:lnTo>
                      <a:pt x="20" y="770"/>
                    </a:lnTo>
                    <a:lnTo>
                      <a:pt x="28" y="798"/>
                    </a:lnTo>
                    <a:lnTo>
                      <a:pt x="38" y="828"/>
                    </a:lnTo>
                    <a:lnTo>
                      <a:pt x="48" y="856"/>
                    </a:lnTo>
                    <a:lnTo>
                      <a:pt x="60" y="882"/>
                    </a:lnTo>
                    <a:lnTo>
                      <a:pt x="74" y="910"/>
                    </a:lnTo>
                    <a:lnTo>
                      <a:pt x="90" y="936"/>
                    </a:lnTo>
                    <a:lnTo>
                      <a:pt x="106" y="960"/>
                    </a:lnTo>
                    <a:lnTo>
                      <a:pt x="122" y="984"/>
                    </a:lnTo>
                    <a:lnTo>
                      <a:pt x="140" y="1008"/>
                    </a:lnTo>
                    <a:lnTo>
                      <a:pt x="160" y="1030"/>
                    </a:lnTo>
                    <a:lnTo>
                      <a:pt x="180" y="1052"/>
                    </a:lnTo>
                    <a:lnTo>
                      <a:pt x="202" y="1072"/>
                    </a:lnTo>
                    <a:lnTo>
                      <a:pt x="224" y="1092"/>
                    </a:lnTo>
                    <a:lnTo>
                      <a:pt x="248" y="1110"/>
                    </a:lnTo>
                    <a:lnTo>
                      <a:pt x="272" y="1126"/>
                    </a:lnTo>
                    <a:lnTo>
                      <a:pt x="296" y="1142"/>
                    </a:lnTo>
                    <a:lnTo>
                      <a:pt x="322" y="1158"/>
                    </a:lnTo>
                    <a:lnTo>
                      <a:pt x="350" y="1172"/>
                    </a:lnTo>
                    <a:lnTo>
                      <a:pt x="376" y="1184"/>
                    </a:lnTo>
                    <a:lnTo>
                      <a:pt x="404" y="1194"/>
                    </a:lnTo>
                    <a:lnTo>
                      <a:pt x="434" y="1204"/>
                    </a:lnTo>
                    <a:lnTo>
                      <a:pt x="462" y="1212"/>
                    </a:lnTo>
                    <a:lnTo>
                      <a:pt x="492" y="1220"/>
                    </a:lnTo>
                    <a:lnTo>
                      <a:pt x="522" y="1224"/>
                    </a:lnTo>
                    <a:lnTo>
                      <a:pt x="554" y="1228"/>
                    </a:lnTo>
                    <a:lnTo>
                      <a:pt x="584" y="1232"/>
                    </a:lnTo>
                    <a:lnTo>
                      <a:pt x="616" y="1232"/>
                    </a:lnTo>
                    <a:lnTo>
                      <a:pt x="648" y="1232"/>
                    </a:lnTo>
                    <a:lnTo>
                      <a:pt x="678" y="1228"/>
                    </a:lnTo>
                    <a:lnTo>
                      <a:pt x="710" y="1224"/>
                    </a:lnTo>
                    <a:lnTo>
                      <a:pt x="740" y="1220"/>
                    </a:lnTo>
                    <a:lnTo>
                      <a:pt x="770" y="1212"/>
                    </a:lnTo>
                    <a:lnTo>
                      <a:pt x="798" y="1204"/>
                    </a:lnTo>
                    <a:lnTo>
                      <a:pt x="828" y="1194"/>
                    </a:lnTo>
                    <a:lnTo>
                      <a:pt x="856" y="1184"/>
                    </a:lnTo>
                    <a:lnTo>
                      <a:pt x="882" y="1172"/>
                    </a:lnTo>
                    <a:lnTo>
                      <a:pt x="910" y="1158"/>
                    </a:lnTo>
                    <a:lnTo>
                      <a:pt x="936" y="1142"/>
                    </a:lnTo>
                    <a:lnTo>
                      <a:pt x="960" y="1126"/>
                    </a:lnTo>
                    <a:lnTo>
                      <a:pt x="984" y="1110"/>
                    </a:lnTo>
                    <a:lnTo>
                      <a:pt x="1008" y="1092"/>
                    </a:lnTo>
                    <a:lnTo>
                      <a:pt x="1030" y="1072"/>
                    </a:lnTo>
                    <a:lnTo>
                      <a:pt x="1052" y="1052"/>
                    </a:lnTo>
                    <a:lnTo>
                      <a:pt x="1072" y="1030"/>
                    </a:lnTo>
                    <a:lnTo>
                      <a:pt x="1092" y="1008"/>
                    </a:lnTo>
                    <a:lnTo>
                      <a:pt x="1110" y="984"/>
                    </a:lnTo>
                    <a:lnTo>
                      <a:pt x="1126" y="960"/>
                    </a:lnTo>
                    <a:lnTo>
                      <a:pt x="1142" y="936"/>
                    </a:lnTo>
                    <a:lnTo>
                      <a:pt x="1158" y="910"/>
                    </a:lnTo>
                    <a:lnTo>
                      <a:pt x="1172" y="882"/>
                    </a:lnTo>
                    <a:lnTo>
                      <a:pt x="1184" y="856"/>
                    </a:lnTo>
                    <a:lnTo>
                      <a:pt x="1194" y="828"/>
                    </a:lnTo>
                    <a:lnTo>
                      <a:pt x="1204" y="798"/>
                    </a:lnTo>
                    <a:lnTo>
                      <a:pt x="1212" y="770"/>
                    </a:lnTo>
                    <a:lnTo>
                      <a:pt x="1220" y="740"/>
                    </a:lnTo>
                    <a:lnTo>
                      <a:pt x="1224" y="710"/>
                    </a:lnTo>
                    <a:lnTo>
                      <a:pt x="1228" y="678"/>
                    </a:lnTo>
                    <a:lnTo>
                      <a:pt x="1232" y="648"/>
                    </a:lnTo>
                    <a:lnTo>
                      <a:pt x="1232" y="616"/>
                    </a:lnTo>
                    <a:lnTo>
                      <a:pt x="1232" y="584"/>
                    </a:lnTo>
                    <a:lnTo>
                      <a:pt x="1228" y="554"/>
                    </a:lnTo>
                    <a:lnTo>
                      <a:pt x="1224" y="522"/>
                    </a:lnTo>
                    <a:lnTo>
                      <a:pt x="1220" y="492"/>
                    </a:lnTo>
                    <a:lnTo>
                      <a:pt x="1212" y="462"/>
                    </a:lnTo>
                    <a:lnTo>
                      <a:pt x="1204" y="434"/>
                    </a:lnTo>
                    <a:lnTo>
                      <a:pt x="1194" y="404"/>
                    </a:lnTo>
                    <a:lnTo>
                      <a:pt x="1184" y="376"/>
                    </a:lnTo>
                    <a:lnTo>
                      <a:pt x="1172" y="350"/>
                    </a:lnTo>
                    <a:lnTo>
                      <a:pt x="1158" y="322"/>
                    </a:lnTo>
                    <a:lnTo>
                      <a:pt x="1142" y="296"/>
                    </a:lnTo>
                    <a:lnTo>
                      <a:pt x="1126" y="272"/>
                    </a:lnTo>
                    <a:lnTo>
                      <a:pt x="1110" y="248"/>
                    </a:lnTo>
                    <a:lnTo>
                      <a:pt x="1092" y="224"/>
                    </a:lnTo>
                    <a:lnTo>
                      <a:pt x="1072" y="202"/>
                    </a:lnTo>
                    <a:lnTo>
                      <a:pt x="1052" y="180"/>
                    </a:lnTo>
                    <a:lnTo>
                      <a:pt x="1030" y="160"/>
                    </a:lnTo>
                    <a:lnTo>
                      <a:pt x="1008" y="140"/>
                    </a:lnTo>
                    <a:lnTo>
                      <a:pt x="984" y="122"/>
                    </a:lnTo>
                    <a:lnTo>
                      <a:pt x="960" y="106"/>
                    </a:lnTo>
                    <a:lnTo>
                      <a:pt x="936" y="90"/>
                    </a:lnTo>
                    <a:lnTo>
                      <a:pt x="910" y="74"/>
                    </a:lnTo>
                    <a:lnTo>
                      <a:pt x="882" y="60"/>
                    </a:lnTo>
                    <a:lnTo>
                      <a:pt x="856" y="48"/>
                    </a:lnTo>
                    <a:lnTo>
                      <a:pt x="828" y="38"/>
                    </a:lnTo>
                    <a:lnTo>
                      <a:pt x="798" y="28"/>
                    </a:lnTo>
                    <a:lnTo>
                      <a:pt x="770" y="20"/>
                    </a:lnTo>
                    <a:lnTo>
                      <a:pt x="740" y="12"/>
                    </a:lnTo>
                    <a:lnTo>
                      <a:pt x="710" y="8"/>
                    </a:lnTo>
                    <a:lnTo>
                      <a:pt x="678" y="4"/>
                    </a:lnTo>
                    <a:lnTo>
                      <a:pt x="648" y="0"/>
                    </a:lnTo>
                    <a:lnTo>
                      <a:pt x="616" y="0"/>
                    </a:lnTo>
                    <a:lnTo>
                      <a:pt x="584" y="0"/>
                    </a:lnTo>
                    <a:lnTo>
                      <a:pt x="554" y="4"/>
                    </a:lnTo>
                    <a:lnTo>
                      <a:pt x="522" y="8"/>
                    </a:lnTo>
                    <a:lnTo>
                      <a:pt x="492" y="12"/>
                    </a:lnTo>
                    <a:lnTo>
                      <a:pt x="462" y="20"/>
                    </a:lnTo>
                    <a:lnTo>
                      <a:pt x="434" y="28"/>
                    </a:lnTo>
                    <a:lnTo>
                      <a:pt x="404" y="38"/>
                    </a:lnTo>
                    <a:lnTo>
                      <a:pt x="376" y="48"/>
                    </a:lnTo>
                    <a:lnTo>
                      <a:pt x="350" y="60"/>
                    </a:lnTo>
                    <a:lnTo>
                      <a:pt x="322" y="74"/>
                    </a:lnTo>
                    <a:lnTo>
                      <a:pt x="296" y="90"/>
                    </a:lnTo>
                    <a:lnTo>
                      <a:pt x="272" y="106"/>
                    </a:lnTo>
                    <a:lnTo>
                      <a:pt x="248" y="122"/>
                    </a:lnTo>
                    <a:lnTo>
                      <a:pt x="224" y="140"/>
                    </a:lnTo>
                    <a:lnTo>
                      <a:pt x="202" y="160"/>
                    </a:lnTo>
                    <a:lnTo>
                      <a:pt x="180" y="180"/>
                    </a:lnTo>
                    <a:lnTo>
                      <a:pt x="160" y="202"/>
                    </a:lnTo>
                    <a:lnTo>
                      <a:pt x="140" y="224"/>
                    </a:lnTo>
                    <a:lnTo>
                      <a:pt x="122" y="248"/>
                    </a:lnTo>
                    <a:lnTo>
                      <a:pt x="106" y="272"/>
                    </a:lnTo>
                    <a:lnTo>
                      <a:pt x="90" y="296"/>
                    </a:lnTo>
                    <a:lnTo>
                      <a:pt x="74" y="322"/>
                    </a:lnTo>
                    <a:lnTo>
                      <a:pt x="60" y="350"/>
                    </a:lnTo>
                    <a:lnTo>
                      <a:pt x="48" y="376"/>
                    </a:lnTo>
                    <a:lnTo>
                      <a:pt x="38" y="404"/>
                    </a:lnTo>
                    <a:lnTo>
                      <a:pt x="28" y="434"/>
                    </a:lnTo>
                    <a:lnTo>
                      <a:pt x="20" y="462"/>
                    </a:lnTo>
                    <a:lnTo>
                      <a:pt x="12" y="492"/>
                    </a:lnTo>
                    <a:lnTo>
                      <a:pt x="8" y="522"/>
                    </a:lnTo>
                    <a:lnTo>
                      <a:pt x="4" y="554"/>
                    </a:lnTo>
                    <a:lnTo>
                      <a:pt x="0" y="584"/>
                    </a:lnTo>
                    <a:lnTo>
                      <a:pt x="0" y="616"/>
                    </a:lnTo>
                    <a:close/>
                    <a:moveTo>
                      <a:pt x="80" y="616"/>
                    </a:moveTo>
                    <a:lnTo>
                      <a:pt x="80" y="616"/>
                    </a:lnTo>
                    <a:lnTo>
                      <a:pt x="80" y="588"/>
                    </a:lnTo>
                    <a:lnTo>
                      <a:pt x="82" y="562"/>
                    </a:lnTo>
                    <a:lnTo>
                      <a:pt x="86" y="534"/>
                    </a:lnTo>
                    <a:lnTo>
                      <a:pt x="90" y="508"/>
                    </a:lnTo>
                    <a:lnTo>
                      <a:pt x="96" y="482"/>
                    </a:lnTo>
                    <a:lnTo>
                      <a:pt x="104" y="456"/>
                    </a:lnTo>
                    <a:lnTo>
                      <a:pt x="112" y="432"/>
                    </a:lnTo>
                    <a:lnTo>
                      <a:pt x="122" y="408"/>
                    </a:lnTo>
                    <a:lnTo>
                      <a:pt x="132" y="384"/>
                    </a:lnTo>
                    <a:lnTo>
                      <a:pt x="144" y="360"/>
                    </a:lnTo>
                    <a:lnTo>
                      <a:pt x="158" y="338"/>
                    </a:lnTo>
                    <a:lnTo>
                      <a:pt x="172" y="316"/>
                    </a:lnTo>
                    <a:lnTo>
                      <a:pt x="186" y="296"/>
                    </a:lnTo>
                    <a:lnTo>
                      <a:pt x="202" y="276"/>
                    </a:lnTo>
                    <a:lnTo>
                      <a:pt x="220" y="256"/>
                    </a:lnTo>
                    <a:lnTo>
                      <a:pt x="238" y="238"/>
                    </a:lnTo>
                    <a:lnTo>
                      <a:pt x="256" y="220"/>
                    </a:lnTo>
                    <a:lnTo>
                      <a:pt x="276" y="202"/>
                    </a:lnTo>
                    <a:lnTo>
                      <a:pt x="296" y="186"/>
                    </a:lnTo>
                    <a:lnTo>
                      <a:pt x="316" y="172"/>
                    </a:lnTo>
                    <a:lnTo>
                      <a:pt x="338" y="158"/>
                    </a:lnTo>
                    <a:lnTo>
                      <a:pt x="360" y="144"/>
                    </a:lnTo>
                    <a:lnTo>
                      <a:pt x="384" y="132"/>
                    </a:lnTo>
                    <a:lnTo>
                      <a:pt x="408" y="122"/>
                    </a:lnTo>
                    <a:lnTo>
                      <a:pt x="432" y="112"/>
                    </a:lnTo>
                    <a:lnTo>
                      <a:pt x="456" y="104"/>
                    </a:lnTo>
                    <a:lnTo>
                      <a:pt x="482" y="96"/>
                    </a:lnTo>
                    <a:lnTo>
                      <a:pt x="508" y="90"/>
                    </a:lnTo>
                    <a:lnTo>
                      <a:pt x="534" y="86"/>
                    </a:lnTo>
                    <a:lnTo>
                      <a:pt x="562" y="82"/>
                    </a:lnTo>
                    <a:lnTo>
                      <a:pt x="588" y="80"/>
                    </a:lnTo>
                    <a:lnTo>
                      <a:pt x="616" y="80"/>
                    </a:lnTo>
                    <a:lnTo>
                      <a:pt x="644" y="80"/>
                    </a:lnTo>
                    <a:lnTo>
                      <a:pt x="670" y="82"/>
                    </a:lnTo>
                    <a:lnTo>
                      <a:pt x="698" y="86"/>
                    </a:lnTo>
                    <a:lnTo>
                      <a:pt x="724" y="90"/>
                    </a:lnTo>
                    <a:lnTo>
                      <a:pt x="750" y="96"/>
                    </a:lnTo>
                    <a:lnTo>
                      <a:pt x="776" y="104"/>
                    </a:lnTo>
                    <a:lnTo>
                      <a:pt x="800" y="112"/>
                    </a:lnTo>
                    <a:lnTo>
                      <a:pt x="824" y="122"/>
                    </a:lnTo>
                    <a:lnTo>
                      <a:pt x="848" y="132"/>
                    </a:lnTo>
                    <a:lnTo>
                      <a:pt x="872" y="144"/>
                    </a:lnTo>
                    <a:lnTo>
                      <a:pt x="894" y="158"/>
                    </a:lnTo>
                    <a:lnTo>
                      <a:pt x="916" y="172"/>
                    </a:lnTo>
                    <a:lnTo>
                      <a:pt x="936" y="186"/>
                    </a:lnTo>
                    <a:lnTo>
                      <a:pt x="956" y="202"/>
                    </a:lnTo>
                    <a:lnTo>
                      <a:pt x="976" y="220"/>
                    </a:lnTo>
                    <a:lnTo>
                      <a:pt x="994" y="238"/>
                    </a:lnTo>
                    <a:lnTo>
                      <a:pt x="1012" y="256"/>
                    </a:lnTo>
                    <a:lnTo>
                      <a:pt x="1030" y="276"/>
                    </a:lnTo>
                    <a:lnTo>
                      <a:pt x="1046" y="296"/>
                    </a:lnTo>
                    <a:lnTo>
                      <a:pt x="1060" y="316"/>
                    </a:lnTo>
                    <a:lnTo>
                      <a:pt x="1074" y="338"/>
                    </a:lnTo>
                    <a:lnTo>
                      <a:pt x="1088" y="360"/>
                    </a:lnTo>
                    <a:lnTo>
                      <a:pt x="1100" y="384"/>
                    </a:lnTo>
                    <a:lnTo>
                      <a:pt x="1110" y="408"/>
                    </a:lnTo>
                    <a:lnTo>
                      <a:pt x="1120" y="432"/>
                    </a:lnTo>
                    <a:lnTo>
                      <a:pt x="1128" y="456"/>
                    </a:lnTo>
                    <a:lnTo>
                      <a:pt x="1136" y="482"/>
                    </a:lnTo>
                    <a:lnTo>
                      <a:pt x="1142" y="508"/>
                    </a:lnTo>
                    <a:lnTo>
                      <a:pt x="1146" y="534"/>
                    </a:lnTo>
                    <a:lnTo>
                      <a:pt x="1150" y="562"/>
                    </a:lnTo>
                    <a:lnTo>
                      <a:pt x="1152" y="588"/>
                    </a:lnTo>
                    <a:lnTo>
                      <a:pt x="1152" y="616"/>
                    </a:lnTo>
                    <a:lnTo>
                      <a:pt x="1152" y="644"/>
                    </a:lnTo>
                    <a:lnTo>
                      <a:pt x="1150" y="670"/>
                    </a:lnTo>
                    <a:lnTo>
                      <a:pt x="1146" y="698"/>
                    </a:lnTo>
                    <a:lnTo>
                      <a:pt x="1142" y="724"/>
                    </a:lnTo>
                    <a:lnTo>
                      <a:pt x="1136" y="750"/>
                    </a:lnTo>
                    <a:lnTo>
                      <a:pt x="1128" y="776"/>
                    </a:lnTo>
                    <a:lnTo>
                      <a:pt x="1120" y="800"/>
                    </a:lnTo>
                    <a:lnTo>
                      <a:pt x="1110" y="824"/>
                    </a:lnTo>
                    <a:lnTo>
                      <a:pt x="1100" y="848"/>
                    </a:lnTo>
                    <a:lnTo>
                      <a:pt x="1088" y="872"/>
                    </a:lnTo>
                    <a:lnTo>
                      <a:pt x="1074" y="894"/>
                    </a:lnTo>
                    <a:lnTo>
                      <a:pt x="1060" y="916"/>
                    </a:lnTo>
                    <a:lnTo>
                      <a:pt x="1046" y="936"/>
                    </a:lnTo>
                    <a:lnTo>
                      <a:pt x="1030" y="956"/>
                    </a:lnTo>
                    <a:lnTo>
                      <a:pt x="1012" y="976"/>
                    </a:lnTo>
                    <a:lnTo>
                      <a:pt x="994" y="994"/>
                    </a:lnTo>
                    <a:lnTo>
                      <a:pt x="976" y="1012"/>
                    </a:lnTo>
                    <a:lnTo>
                      <a:pt x="956" y="1030"/>
                    </a:lnTo>
                    <a:lnTo>
                      <a:pt x="936" y="1046"/>
                    </a:lnTo>
                    <a:lnTo>
                      <a:pt x="916" y="1060"/>
                    </a:lnTo>
                    <a:lnTo>
                      <a:pt x="894" y="1074"/>
                    </a:lnTo>
                    <a:lnTo>
                      <a:pt x="872" y="1088"/>
                    </a:lnTo>
                    <a:lnTo>
                      <a:pt x="848" y="1100"/>
                    </a:lnTo>
                    <a:lnTo>
                      <a:pt x="824" y="1110"/>
                    </a:lnTo>
                    <a:lnTo>
                      <a:pt x="800" y="1120"/>
                    </a:lnTo>
                    <a:lnTo>
                      <a:pt x="776" y="1128"/>
                    </a:lnTo>
                    <a:lnTo>
                      <a:pt x="750" y="1136"/>
                    </a:lnTo>
                    <a:lnTo>
                      <a:pt x="724" y="1142"/>
                    </a:lnTo>
                    <a:lnTo>
                      <a:pt x="698" y="1146"/>
                    </a:lnTo>
                    <a:lnTo>
                      <a:pt x="670" y="1150"/>
                    </a:lnTo>
                    <a:lnTo>
                      <a:pt x="644" y="1152"/>
                    </a:lnTo>
                    <a:lnTo>
                      <a:pt x="616" y="1152"/>
                    </a:lnTo>
                    <a:lnTo>
                      <a:pt x="588" y="1152"/>
                    </a:lnTo>
                    <a:lnTo>
                      <a:pt x="562" y="1150"/>
                    </a:lnTo>
                    <a:lnTo>
                      <a:pt x="534" y="1146"/>
                    </a:lnTo>
                    <a:lnTo>
                      <a:pt x="508" y="1142"/>
                    </a:lnTo>
                    <a:lnTo>
                      <a:pt x="482" y="1136"/>
                    </a:lnTo>
                    <a:lnTo>
                      <a:pt x="456" y="1128"/>
                    </a:lnTo>
                    <a:lnTo>
                      <a:pt x="432" y="1120"/>
                    </a:lnTo>
                    <a:lnTo>
                      <a:pt x="408" y="1110"/>
                    </a:lnTo>
                    <a:lnTo>
                      <a:pt x="384" y="1100"/>
                    </a:lnTo>
                    <a:lnTo>
                      <a:pt x="360" y="1088"/>
                    </a:lnTo>
                    <a:lnTo>
                      <a:pt x="338" y="1074"/>
                    </a:lnTo>
                    <a:lnTo>
                      <a:pt x="316" y="1060"/>
                    </a:lnTo>
                    <a:lnTo>
                      <a:pt x="296" y="1046"/>
                    </a:lnTo>
                    <a:lnTo>
                      <a:pt x="276" y="1030"/>
                    </a:lnTo>
                    <a:lnTo>
                      <a:pt x="256" y="1012"/>
                    </a:lnTo>
                    <a:lnTo>
                      <a:pt x="238" y="994"/>
                    </a:lnTo>
                    <a:lnTo>
                      <a:pt x="220" y="976"/>
                    </a:lnTo>
                    <a:lnTo>
                      <a:pt x="202" y="956"/>
                    </a:lnTo>
                    <a:lnTo>
                      <a:pt x="186" y="936"/>
                    </a:lnTo>
                    <a:lnTo>
                      <a:pt x="172" y="916"/>
                    </a:lnTo>
                    <a:lnTo>
                      <a:pt x="158" y="894"/>
                    </a:lnTo>
                    <a:lnTo>
                      <a:pt x="144" y="872"/>
                    </a:lnTo>
                    <a:lnTo>
                      <a:pt x="132" y="848"/>
                    </a:lnTo>
                    <a:lnTo>
                      <a:pt x="122" y="824"/>
                    </a:lnTo>
                    <a:lnTo>
                      <a:pt x="112" y="800"/>
                    </a:lnTo>
                    <a:lnTo>
                      <a:pt x="104" y="776"/>
                    </a:lnTo>
                    <a:lnTo>
                      <a:pt x="96" y="750"/>
                    </a:lnTo>
                    <a:lnTo>
                      <a:pt x="90" y="724"/>
                    </a:lnTo>
                    <a:lnTo>
                      <a:pt x="86" y="698"/>
                    </a:lnTo>
                    <a:lnTo>
                      <a:pt x="82" y="670"/>
                    </a:lnTo>
                    <a:lnTo>
                      <a:pt x="80" y="644"/>
                    </a:lnTo>
                    <a:lnTo>
                      <a:pt x="80" y="616"/>
                    </a:lnTo>
                    <a:close/>
                  </a:path>
                </a:pathLst>
              </a:custGeom>
              <a:solidFill>
                <a:srgbClr val="654E25">
                  <a:alpha val="10196"/>
                </a:srgbClr>
              </a:solidFill>
              <a:ln w="9525">
                <a:noFill/>
                <a:round/>
                <a:headEnd/>
                <a:tailEnd/>
              </a:ln>
            </p:spPr>
            <p:txBody>
              <a:bodyPr/>
              <a:lstStyle/>
              <a:p>
                <a:endParaRPr lang="en-US"/>
              </a:p>
            </p:txBody>
          </p:sp>
        </p:grpSp>
        <p:sp>
          <p:nvSpPr>
            <p:cNvPr id="13" name="AutoShape 12"/>
            <p:cNvSpPr>
              <a:spLocks noChangeArrowheads="1"/>
            </p:cNvSpPr>
            <p:nvPr/>
          </p:nvSpPr>
          <p:spPr bwMode="auto">
            <a:xfrm>
              <a:off x="1114425" y="3467100"/>
              <a:ext cx="7129463" cy="431800"/>
            </a:xfrm>
            <a:prstGeom prst="rightArrow">
              <a:avLst>
                <a:gd name="adj1" fmla="val 38231"/>
                <a:gd name="adj2" fmla="val 63827"/>
              </a:avLst>
            </a:prstGeom>
            <a:gradFill rotWithShape="1">
              <a:gsLst>
                <a:gs pos="0">
                  <a:srgbClr val="FF6400"/>
                </a:gs>
                <a:gs pos="100000">
                  <a:srgbClr val="FFC800"/>
                </a:gs>
              </a:gsLst>
              <a:lin ang="0" scaled="1"/>
            </a:gradFill>
            <a:ln w="9525" algn="ctr">
              <a:noFill/>
              <a:miter lim="800000"/>
              <a:headEnd/>
              <a:tailEnd/>
            </a:ln>
            <a:effectLst>
              <a:outerShdw dist="35921" dir="2700000" algn="ctr" rotWithShape="0">
                <a:schemeClr val="bg2">
                  <a:alpha val="50000"/>
                </a:schemeClr>
              </a:outerShdw>
            </a:effectLst>
          </p:spPr>
          <p:txBody>
            <a:bodyPr wrap="none" anchor="ctr"/>
            <a:lstStyle/>
            <a:p>
              <a:pPr>
                <a:defRPr/>
              </a:pPr>
              <a:endParaRPr lang="en-US"/>
            </a:p>
          </p:txBody>
        </p:sp>
        <p:sp>
          <p:nvSpPr>
            <p:cNvPr id="14" name="Oval 13"/>
            <p:cNvSpPr>
              <a:spLocks noChangeArrowheads="1"/>
            </p:cNvSpPr>
            <p:nvPr/>
          </p:nvSpPr>
          <p:spPr bwMode="auto">
            <a:xfrm>
              <a:off x="971550" y="3540125"/>
              <a:ext cx="287338" cy="284163"/>
            </a:xfrm>
            <a:prstGeom prst="ellipse">
              <a:avLst/>
            </a:prstGeom>
            <a:gradFill rotWithShape="1">
              <a:gsLst>
                <a:gs pos="0">
                  <a:srgbClr val="FFC800"/>
                </a:gs>
                <a:gs pos="100000">
                  <a:srgbClr val="FF6400"/>
                </a:gs>
              </a:gsLst>
              <a:path path="shape">
                <a:fillToRect l="50000" t="50000" r="50000" b="50000"/>
              </a:path>
            </a:gradFill>
            <a:ln w="19050" algn="ctr">
              <a:solidFill>
                <a:schemeClr val="bg1"/>
              </a:solidFill>
              <a:round/>
              <a:headEnd/>
              <a:tailEnd/>
            </a:ln>
            <a:effectLst>
              <a:outerShdw dist="35921" dir="2700000" algn="ctr" rotWithShape="0">
                <a:schemeClr val="bg2">
                  <a:alpha val="50000"/>
                </a:schemeClr>
              </a:outerShdw>
            </a:effectLst>
          </p:spPr>
          <p:txBody>
            <a:bodyPr wrap="none" anchor="ctr"/>
            <a:lstStyle/>
            <a:p>
              <a:pPr>
                <a:defRPr/>
              </a:pPr>
              <a:endParaRPr lang="en-US"/>
            </a:p>
          </p:txBody>
        </p:sp>
        <p:sp>
          <p:nvSpPr>
            <p:cNvPr id="15" name="Oval 14"/>
            <p:cNvSpPr>
              <a:spLocks noChangeArrowheads="1"/>
            </p:cNvSpPr>
            <p:nvPr/>
          </p:nvSpPr>
          <p:spPr bwMode="auto">
            <a:xfrm>
              <a:off x="6732588" y="3540125"/>
              <a:ext cx="287337" cy="284163"/>
            </a:xfrm>
            <a:prstGeom prst="ellipse">
              <a:avLst/>
            </a:prstGeom>
            <a:gradFill rotWithShape="1">
              <a:gsLst>
                <a:gs pos="0">
                  <a:srgbClr val="FFC800"/>
                </a:gs>
                <a:gs pos="100000">
                  <a:srgbClr val="FF6400"/>
                </a:gs>
              </a:gsLst>
              <a:path path="shape">
                <a:fillToRect l="50000" t="50000" r="50000" b="50000"/>
              </a:path>
            </a:gradFill>
            <a:ln w="19050" algn="ctr">
              <a:solidFill>
                <a:schemeClr val="bg1"/>
              </a:solidFill>
              <a:round/>
              <a:headEnd/>
              <a:tailEnd/>
            </a:ln>
            <a:effectLst>
              <a:outerShdw dist="35921" dir="2700000" algn="ctr" rotWithShape="0">
                <a:schemeClr val="bg2">
                  <a:alpha val="50000"/>
                </a:schemeClr>
              </a:outerShdw>
            </a:effectLst>
          </p:spPr>
          <p:txBody>
            <a:bodyPr wrap="none" anchor="ctr"/>
            <a:lstStyle/>
            <a:p>
              <a:pPr>
                <a:defRPr/>
              </a:pPr>
              <a:endParaRPr lang="en-US"/>
            </a:p>
          </p:txBody>
        </p:sp>
        <p:sp>
          <p:nvSpPr>
            <p:cNvPr id="16" name="Oval 15"/>
            <p:cNvSpPr>
              <a:spLocks noChangeArrowheads="1"/>
            </p:cNvSpPr>
            <p:nvPr/>
          </p:nvSpPr>
          <p:spPr bwMode="auto">
            <a:xfrm>
              <a:off x="4932363" y="3540125"/>
              <a:ext cx="287337" cy="284163"/>
            </a:xfrm>
            <a:prstGeom prst="ellipse">
              <a:avLst/>
            </a:prstGeom>
            <a:gradFill rotWithShape="1">
              <a:gsLst>
                <a:gs pos="0">
                  <a:srgbClr val="FFC800"/>
                </a:gs>
                <a:gs pos="100000">
                  <a:srgbClr val="FF6400"/>
                </a:gs>
              </a:gsLst>
              <a:path path="shape">
                <a:fillToRect l="50000" t="50000" r="50000" b="50000"/>
              </a:path>
            </a:gradFill>
            <a:ln w="19050" algn="ctr">
              <a:solidFill>
                <a:schemeClr val="bg1"/>
              </a:solidFill>
              <a:round/>
              <a:headEnd/>
              <a:tailEnd/>
            </a:ln>
            <a:effectLst>
              <a:outerShdw dist="35921" dir="2700000" algn="ctr" rotWithShape="0">
                <a:schemeClr val="bg2">
                  <a:alpha val="50000"/>
                </a:schemeClr>
              </a:outerShdw>
            </a:effectLst>
          </p:spPr>
          <p:txBody>
            <a:bodyPr wrap="none" anchor="ctr"/>
            <a:lstStyle/>
            <a:p>
              <a:pPr>
                <a:defRPr/>
              </a:pPr>
              <a:endParaRPr lang="en-US"/>
            </a:p>
          </p:txBody>
        </p:sp>
        <p:sp>
          <p:nvSpPr>
            <p:cNvPr id="18" name="Oval 17"/>
            <p:cNvSpPr>
              <a:spLocks noChangeArrowheads="1"/>
            </p:cNvSpPr>
            <p:nvPr/>
          </p:nvSpPr>
          <p:spPr bwMode="auto">
            <a:xfrm>
              <a:off x="5940425" y="3540125"/>
              <a:ext cx="287338" cy="284163"/>
            </a:xfrm>
            <a:prstGeom prst="ellipse">
              <a:avLst/>
            </a:prstGeom>
            <a:gradFill rotWithShape="1">
              <a:gsLst>
                <a:gs pos="0">
                  <a:srgbClr val="FFC800"/>
                </a:gs>
                <a:gs pos="100000">
                  <a:srgbClr val="FF6400"/>
                </a:gs>
              </a:gsLst>
              <a:path path="shape">
                <a:fillToRect l="50000" t="50000" r="50000" b="50000"/>
              </a:path>
            </a:gradFill>
            <a:ln w="19050" algn="ctr">
              <a:solidFill>
                <a:schemeClr val="bg1"/>
              </a:solidFill>
              <a:round/>
              <a:headEnd/>
              <a:tailEnd/>
            </a:ln>
            <a:effectLst>
              <a:outerShdw dist="35921" dir="2700000" algn="ctr" rotWithShape="0">
                <a:schemeClr val="bg2">
                  <a:alpha val="50000"/>
                </a:schemeClr>
              </a:outerShdw>
            </a:effectLst>
          </p:spPr>
          <p:txBody>
            <a:bodyPr wrap="none" anchor="ctr"/>
            <a:lstStyle/>
            <a:p>
              <a:pPr>
                <a:defRPr/>
              </a:pPr>
              <a:endParaRPr lang="en-US"/>
            </a:p>
          </p:txBody>
        </p:sp>
      </p:grpSp>
      <p:sp>
        <p:nvSpPr>
          <p:cNvPr id="21" name="Text Box 20"/>
          <p:cNvSpPr txBox="1">
            <a:spLocks noChangeArrowheads="1"/>
          </p:cNvSpPr>
          <p:nvPr/>
        </p:nvSpPr>
        <p:spPr bwMode="auto">
          <a:xfrm rot="2700000">
            <a:off x="6423819" y="4585494"/>
            <a:ext cx="1968500" cy="614362"/>
          </a:xfrm>
          <a:prstGeom prst="rect">
            <a:avLst/>
          </a:prstGeom>
          <a:noFill/>
          <a:ln w="9525">
            <a:noFill/>
            <a:miter lim="800000"/>
            <a:headEnd/>
            <a:tailEnd/>
          </a:ln>
        </p:spPr>
        <p:txBody>
          <a:bodyPr>
            <a:spAutoFit/>
          </a:bodyPr>
          <a:lstStyle/>
          <a:p>
            <a:r>
              <a:rPr lang="en-US" altLang="ko-KR">
                <a:solidFill>
                  <a:srgbClr val="654E25"/>
                </a:solidFill>
                <a:latin typeface="Arial Black" pitchFamily="34" charset="0"/>
              </a:rPr>
              <a:t>BKCI</a:t>
            </a:r>
          </a:p>
          <a:p>
            <a:r>
              <a:rPr lang="en-US" altLang="ko-KR" sz="1600">
                <a:solidFill>
                  <a:srgbClr val="654E25"/>
                </a:solidFill>
              </a:rPr>
              <a:t>2005</a:t>
            </a:r>
            <a:r>
              <a:rPr lang="zh-CN" altLang="en-US" sz="1600">
                <a:solidFill>
                  <a:srgbClr val="654E25"/>
                </a:solidFill>
              </a:rPr>
              <a:t>年</a:t>
            </a:r>
            <a:endParaRPr lang="en-US" altLang="ko-KR" sz="1600">
              <a:solidFill>
                <a:srgbClr val="654E25"/>
              </a:solidFill>
            </a:endParaRPr>
          </a:p>
        </p:txBody>
      </p:sp>
      <p:sp>
        <p:nvSpPr>
          <p:cNvPr id="22" name="Text Box 21"/>
          <p:cNvSpPr txBox="1">
            <a:spLocks noChangeArrowheads="1"/>
          </p:cNvSpPr>
          <p:nvPr/>
        </p:nvSpPr>
        <p:spPr bwMode="auto">
          <a:xfrm rot="-2700000">
            <a:off x="5489575" y="2095500"/>
            <a:ext cx="2451100" cy="615950"/>
          </a:xfrm>
          <a:prstGeom prst="rect">
            <a:avLst/>
          </a:prstGeom>
          <a:noFill/>
          <a:ln w="9525">
            <a:noFill/>
            <a:miter lim="800000"/>
            <a:headEnd/>
            <a:tailEnd/>
          </a:ln>
        </p:spPr>
        <p:txBody>
          <a:bodyPr>
            <a:spAutoFit/>
          </a:bodyPr>
          <a:lstStyle/>
          <a:p>
            <a:r>
              <a:rPr lang="en-US" altLang="ko-KR">
                <a:solidFill>
                  <a:srgbClr val="654E25"/>
                </a:solidFill>
                <a:latin typeface="Arial Black" pitchFamily="34" charset="0"/>
              </a:rPr>
              <a:t>CP</a:t>
            </a:r>
            <a:r>
              <a:rPr lang="en-US" altLang="zh-CN">
                <a:solidFill>
                  <a:srgbClr val="654E25"/>
                </a:solidFill>
                <a:latin typeface="Arial Black" pitchFamily="34" charset="0"/>
              </a:rPr>
              <a:t>CI</a:t>
            </a:r>
          </a:p>
          <a:p>
            <a:r>
              <a:rPr lang="en-US" altLang="ko-KR" sz="1600">
                <a:solidFill>
                  <a:srgbClr val="654E25"/>
                </a:solidFill>
              </a:rPr>
              <a:t>1990</a:t>
            </a:r>
            <a:r>
              <a:rPr lang="zh-CN" altLang="en-US" sz="1600">
                <a:solidFill>
                  <a:srgbClr val="654E25"/>
                </a:solidFill>
              </a:rPr>
              <a:t>年</a:t>
            </a:r>
            <a:endParaRPr lang="en-US" altLang="ko-KR" sz="1600">
              <a:solidFill>
                <a:srgbClr val="654E25"/>
              </a:solidFill>
            </a:endParaRPr>
          </a:p>
        </p:txBody>
      </p:sp>
      <p:sp>
        <p:nvSpPr>
          <p:cNvPr id="23" name="Text Box 22"/>
          <p:cNvSpPr txBox="1">
            <a:spLocks noChangeArrowheads="1"/>
          </p:cNvSpPr>
          <p:nvPr/>
        </p:nvSpPr>
        <p:spPr bwMode="auto">
          <a:xfrm rot="2700000">
            <a:off x="4514850" y="4856163"/>
            <a:ext cx="2790825" cy="615950"/>
          </a:xfrm>
          <a:prstGeom prst="rect">
            <a:avLst/>
          </a:prstGeom>
          <a:noFill/>
          <a:ln w="9525">
            <a:noFill/>
            <a:miter lim="800000"/>
            <a:headEnd/>
            <a:tailEnd/>
          </a:ln>
        </p:spPr>
        <p:txBody>
          <a:bodyPr>
            <a:spAutoFit/>
          </a:bodyPr>
          <a:lstStyle/>
          <a:p>
            <a:r>
              <a:rPr lang="en-US" altLang="ko-KR">
                <a:solidFill>
                  <a:srgbClr val="654E25"/>
                </a:solidFill>
                <a:latin typeface="Arial Black" pitchFamily="34" charset="0"/>
              </a:rPr>
              <a:t>A</a:t>
            </a:r>
            <a:r>
              <a:rPr lang="en-US" altLang="zh-CN">
                <a:solidFill>
                  <a:srgbClr val="654E25"/>
                </a:solidFill>
                <a:latin typeface="Arial Black" pitchFamily="34" charset="0"/>
              </a:rPr>
              <a:t>&amp;HCI</a:t>
            </a:r>
            <a:endParaRPr lang="en-US" altLang="ko-KR">
              <a:solidFill>
                <a:srgbClr val="654E25"/>
              </a:solidFill>
              <a:latin typeface="Arial Black" pitchFamily="34" charset="0"/>
            </a:endParaRPr>
          </a:p>
          <a:p>
            <a:r>
              <a:rPr lang="en-US" altLang="ko-KR" sz="1600">
                <a:solidFill>
                  <a:srgbClr val="654E25"/>
                </a:solidFill>
              </a:rPr>
              <a:t>1975</a:t>
            </a:r>
            <a:r>
              <a:rPr lang="zh-CN" altLang="en-US" sz="1600">
                <a:solidFill>
                  <a:srgbClr val="654E25"/>
                </a:solidFill>
              </a:rPr>
              <a:t>年</a:t>
            </a:r>
            <a:endParaRPr lang="en-US" altLang="ko-KR" sz="1600">
              <a:solidFill>
                <a:srgbClr val="654E25"/>
              </a:solidFill>
            </a:endParaRPr>
          </a:p>
        </p:txBody>
      </p:sp>
      <p:sp>
        <p:nvSpPr>
          <p:cNvPr id="25" name="Text Box 19"/>
          <p:cNvSpPr txBox="1">
            <a:spLocks noChangeArrowheads="1"/>
          </p:cNvSpPr>
          <p:nvPr/>
        </p:nvSpPr>
        <p:spPr bwMode="auto">
          <a:xfrm rot="-2700000">
            <a:off x="315913" y="1806575"/>
            <a:ext cx="2700337" cy="892175"/>
          </a:xfrm>
          <a:prstGeom prst="rect">
            <a:avLst/>
          </a:prstGeom>
          <a:noFill/>
          <a:ln w="9525">
            <a:noFill/>
            <a:miter lim="800000"/>
            <a:headEnd/>
            <a:tailEnd/>
          </a:ln>
        </p:spPr>
        <p:txBody>
          <a:bodyPr>
            <a:spAutoFit/>
          </a:bodyPr>
          <a:lstStyle/>
          <a:p>
            <a:r>
              <a:rPr lang="en-US" altLang="ko-KR">
                <a:solidFill>
                  <a:srgbClr val="654E25"/>
                </a:solidFill>
                <a:latin typeface="Arial Black" pitchFamily="34" charset="0"/>
              </a:rPr>
              <a:t>SCI</a:t>
            </a:r>
          </a:p>
          <a:p>
            <a:r>
              <a:rPr lang="en-US" altLang="ko-KR">
                <a:solidFill>
                  <a:srgbClr val="654E25"/>
                </a:solidFill>
                <a:latin typeface="Arial Black" pitchFamily="34" charset="0"/>
              </a:rPr>
              <a:t>SSCI</a:t>
            </a:r>
          </a:p>
          <a:p>
            <a:r>
              <a:rPr lang="en-US" altLang="ko-KR" sz="1600">
                <a:solidFill>
                  <a:srgbClr val="654E25"/>
                </a:solidFill>
              </a:rPr>
              <a:t>1900</a:t>
            </a:r>
            <a:r>
              <a:rPr lang="zh-CN" altLang="en-US" sz="1600">
                <a:solidFill>
                  <a:srgbClr val="654E25"/>
                </a:solidFill>
              </a:rPr>
              <a:t>年</a:t>
            </a:r>
            <a:endParaRPr lang="en-US" altLang="ko-KR" sz="1600">
              <a:solidFill>
                <a:srgbClr val="654E25"/>
              </a:solidFill>
            </a:endParaRPr>
          </a:p>
        </p:txBody>
      </p:sp>
      <p:sp>
        <p:nvSpPr>
          <p:cNvPr id="19" name="TextBox 18"/>
          <p:cNvSpPr txBox="1"/>
          <p:nvPr/>
        </p:nvSpPr>
        <p:spPr>
          <a:xfrm>
            <a:off x="2627784" y="5533781"/>
            <a:ext cx="5688632" cy="83099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defRPr/>
            </a:pPr>
            <a:r>
              <a:rPr lang="zh-CN" altLang="en-US" sz="1600">
                <a:solidFill>
                  <a:srgbClr val="FFFFFF"/>
                </a:solidFill>
                <a:latin typeface="微软雅黑" pitchFamily="34" charset="-122"/>
                <a:ea typeface="微软雅黑" pitchFamily="34" charset="-122"/>
              </a:rPr>
              <a:t>  基于早期的期刊、报告、出版物来定位当前研究；</a:t>
            </a:r>
            <a:endParaRPr lang="en-US" altLang="zh-CN" sz="1600">
              <a:solidFill>
                <a:srgbClr val="FFFFFF"/>
              </a:solidFill>
              <a:latin typeface="微软雅黑" pitchFamily="34" charset="-122"/>
              <a:ea typeface="微软雅黑" pitchFamily="34" charset="-122"/>
            </a:endParaRPr>
          </a:p>
          <a:p>
            <a:pPr>
              <a:defRPr/>
            </a:pPr>
            <a:r>
              <a:rPr lang="zh-CN" altLang="en-US" sz="1600">
                <a:solidFill>
                  <a:srgbClr val="FFFFFF"/>
                </a:solidFill>
                <a:latin typeface="微软雅黑" pitchFamily="34" charset="-122"/>
                <a:ea typeface="微软雅黑" pitchFamily="34" charset="-122"/>
              </a:rPr>
              <a:t>  追溯某一观点从首次提出至今的历史脉络与方法论；</a:t>
            </a:r>
            <a:endParaRPr lang="en-US" altLang="zh-CN" sz="1600">
              <a:solidFill>
                <a:srgbClr val="FFFFFF"/>
              </a:solidFill>
              <a:latin typeface="微软雅黑" pitchFamily="34" charset="-122"/>
              <a:ea typeface="微软雅黑" pitchFamily="34" charset="-122"/>
            </a:endParaRPr>
          </a:p>
          <a:p>
            <a:pPr>
              <a:defRPr/>
            </a:pPr>
            <a:r>
              <a:rPr lang="zh-CN" altLang="en-US" sz="1600">
                <a:solidFill>
                  <a:srgbClr val="FFFFFF"/>
                </a:solidFill>
                <a:latin typeface="微软雅黑" pitchFamily="34" charset="-122"/>
                <a:ea typeface="微软雅黑" pitchFamily="34" charset="-122"/>
              </a:rPr>
              <a:t>  进行更深入、更全面的检索，并跟踪百年的研究发展趋势。</a:t>
            </a:r>
            <a:endParaRPr lang="en-US" altLang="zh-CN" sz="1600">
              <a:solidFill>
                <a:srgbClr val="FFFFFF"/>
              </a:solidFill>
              <a:latin typeface="微软雅黑" pitchFamily="34" charset="-122"/>
              <a:ea typeface="微软雅黑" pitchFamily="34" charset="-122"/>
            </a:endParaRPr>
          </a:p>
        </p:txBody>
      </p:sp>
    </p:spTree>
    <p:custDataLst>
      <p:tags r:id="rId1"/>
    </p:custDataLst>
  </p:cSld>
  <p:clrMapOvr>
    <a:masterClrMapping/>
  </p:clrMapOvr>
  <p:transition advTm="64819">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1000"/>
                                        <p:tgtEl>
                                          <p:spTgt spid="25"/>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1000"/>
                                        <p:tgtEl>
                                          <p:spTgt spid="23"/>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1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1"/>
          <p:cNvSpPr>
            <a:spLocks noGrp="1"/>
          </p:cNvSpPr>
          <p:nvPr>
            <p:ph type="title"/>
          </p:nvPr>
        </p:nvSpPr>
        <p:spPr>
          <a:xfrm>
            <a:off x="323850" y="506413"/>
            <a:ext cx="8424863" cy="836612"/>
          </a:xfrm>
        </p:spPr>
        <p:txBody>
          <a:bodyPr/>
          <a:lstStyle/>
          <a:p>
            <a:pPr marL="342900" indent="-342900"/>
            <a:r>
              <a:rPr lang="en-US" altLang="zh-CN" sz="3200" smtClean="0">
                <a:latin typeface="微软雅黑" pitchFamily="34" charset="-122"/>
                <a:ea typeface="微软雅黑" pitchFamily="34" charset="-122"/>
              </a:rPr>
              <a:t>Web of Science</a:t>
            </a:r>
            <a:r>
              <a:rPr lang="en-US" altLang="zh-CN" sz="3200" baseline="30000" smtClean="0">
                <a:latin typeface="微软雅黑" pitchFamily="34" charset="-122"/>
                <a:ea typeface="微软雅黑" pitchFamily="34" charset="-122"/>
              </a:rPr>
              <a:t>TM</a:t>
            </a:r>
            <a:r>
              <a:rPr lang="zh-CN" altLang="en-US" sz="3200" smtClean="0">
                <a:latin typeface="微软雅黑" pitchFamily="34" charset="-122"/>
                <a:ea typeface="微软雅黑" pitchFamily="34" charset="-122"/>
              </a:rPr>
              <a:t>核心合集数据库</a:t>
            </a:r>
            <a:r>
              <a:rPr lang="en-US" altLang="zh-CN" sz="3200" smtClean="0">
                <a:latin typeface="微软雅黑" pitchFamily="34" charset="-122"/>
                <a:ea typeface="微软雅黑" pitchFamily="34" charset="-122"/>
              </a:rPr>
              <a:t>——</a:t>
            </a:r>
            <a:r>
              <a:rPr lang="zh-CN" altLang="en-US" sz="3200" smtClean="0">
                <a:latin typeface="微软雅黑" pitchFamily="34" charset="-122"/>
                <a:ea typeface="微软雅黑" pitchFamily="34" charset="-122"/>
              </a:rPr>
              <a:t>独特性</a:t>
            </a:r>
          </a:p>
        </p:txBody>
      </p:sp>
      <p:sp>
        <p:nvSpPr>
          <p:cNvPr id="5" name="Rectangle 4"/>
          <p:cNvSpPr/>
          <p:nvPr/>
        </p:nvSpPr>
        <p:spPr>
          <a:xfrm>
            <a:off x="611188" y="1484313"/>
            <a:ext cx="3105150" cy="400050"/>
          </a:xfrm>
          <a:prstGeom prst="rect">
            <a:avLst/>
          </a:prstGeom>
        </p:spPr>
        <p:txBody>
          <a:bodyPr wrap="none">
            <a:spAutoFit/>
          </a:bodyPr>
          <a:lstStyle/>
          <a:p>
            <a:pPr>
              <a:defRPr/>
            </a:pPr>
            <a:r>
              <a:rPr lang="en-US" altLang="zh-CN" sz="2000" b="1" dirty="0">
                <a:effectLst>
                  <a:outerShdw blurRad="38100" dist="38100" dir="2700000" algn="tl">
                    <a:srgbClr val="000000">
                      <a:alpha val="43137"/>
                    </a:srgbClr>
                  </a:outerShdw>
                </a:effectLst>
                <a:latin typeface="微软雅黑" pitchFamily="34" charset="-122"/>
                <a:ea typeface="微软雅黑" pitchFamily="34" charset="-122"/>
                <a:cs typeface="+mn-cs"/>
              </a:rPr>
              <a:t>Citation Index </a:t>
            </a:r>
            <a:r>
              <a:rPr lang="zh-CN" altLang="en-US" sz="2000" b="1" dirty="0">
                <a:effectLst>
                  <a:outerShdw blurRad="38100" dist="38100" dir="2700000" algn="tl">
                    <a:srgbClr val="000000">
                      <a:alpha val="43137"/>
                    </a:srgbClr>
                  </a:outerShdw>
                </a:effectLst>
                <a:latin typeface="微软雅黑" pitchFamily="34" charset="-122"/>
                <a:ea typeface="微软雅黑" pitchFamily="34" charset="-122"/>
                <a:cs typeface="+mn-cs"/>
              </a:rPr>
              <a:t>引文索引</a:t>
            </a:r>
            <a:endParaRPr lang="en-US" sz="2000" b="1" dirty="0">
              <a:effectLst>
                <a:outerShdw blurRad="38100" dist="38100" dir="2700000" algn="tl">
                  <a:srgbClr val="000000">
                    <a:alpha val="43137"/>
                  </a:srgbClr>
                </a:outerShdw>
              </a:effectLst>
              <a:latin typeface="Arial" charset="0"/>
              <a:cs typeface="+mn-cs"/>
            </a:endParaRPr>
          </a:p>
        </p:txBody>
      </p:sp>
      <p:grpSp>
        <p:nvGrpSpPr>
          <p:cNvPr id="2" name="Group 14"/>
          <p:cNvGrpSpPr>
            <a:grpSpLocks/>
          </p:cNvGrpSpPr>
          <p:nvPr/>
        </p:nvGrpSpPr>
        <p:grpSpPr bwMode="auto">
          <a:xfrm>
            <a:off x="827088" y="2060575"/>
            <a:ext cx="2441575" cy="4248150"/>
            <a:chOff x="827584" y="1916832"/>
            <a:chExt cx="2220500" cy="3888432"/>
          </a:xfrm>
        </p:grpSpPr>
        <p:sp>
          <p:nvSpPr>
            <p:cNvPr id="6" name="Rectangle 3"/>
            <p:cNvSpPr>
              <a:spLocks noChangeArrowheads="1"/>
            </p:cNvSpPr>
            <p:nvPr/>
          </p:nvSpPr>
          <p:spPr bwMode="auto">
            <a:xfrm>
              <a:off x="827584" y="1916832"/>
              <a:ext cx="2213281" cy="3888432"/>
            </a:xfrm>
            <a:prstGeom prst="rect">
              <a:avLst/>
            </a:prstGeom>
            <a:gradFill flip="none" rotWithShape="1">
              <a:gsLst>
                <a:gs pos="0">
                  <a:schemeClr val="accent1">
                    <a:alpha val="19000"/>
                  </a:schemeClr>
                </a:gs>
                <a:gs pos="80000">
                  <a:schemeClr val="accent1">
                    <a:shade val="93000"/>
                    <a:satMod val="130000"/>
                  </a:schemeClr>
                </a:gs>
                <a:gs pos="100000">
                  <a:schemeClr val="accent1">
                    <a:shade val="94000"/>
                    <a:satMod val="135000"/>
                  </a:schemeClr>
                </a:gs>
              </a:gsLst>
              <a:lin ang="5400000" scaled="1"/>
              <a:tileRect/>
            </a:grad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pPr>
                <a:defRPr/>
              </a:pPr>
              <a:endParaRPr lang="zh-CN" altLang="zh-CN" dirty="0">
                <a:latin typeface="微软雅黑" pitchFamily="34" charset="-122"/>
                <a:ea typeface="微软雅黑" pitchFamily="34" charset="-122"/>
              </a:endParaRPr>
            </a:p>
          </p:txBody>
        </p:sp>
        <p:pic>
          <p:nvPicPr>
            <p:cNvPr id="44043" name="Picture 6" descr="EGhomepagepica.jpg"/>
            <p:cNvPicPr>
              <a:picLocks noChangeAspect="1"/>
            </p:cNvPicPr>
            <p:nvPr/>
          </p:nvPicPr>
          <p:blipFill>
            <a:blip r:embed="rId4"/>
            <a:srcRect/>
            <a:stretch>
              <a:fillRect/>
            </a:stretch>
          </p:blipFill>
          <p:spPr bwMode="auto">
            <a:xfrm>
              <a:off x="971600" y="2060848"/>
              <a:ext cx="1872208" cy="2873268"/>
            </a:xfrm>
            <a:prstGeom prst="rect">
              <a:avLst/>
            </a:prstGeom>
            <a:noFill/>
            <a:ln w="9525">
              <a:noFill/>
              <a:miter lim="800000"/>
              <a:headEnd/>
              <a:tailEnd/>
            </a:ln>
          </p:spPr>
        </p:pic>
        <p:sp>
          <p:nvSpPr>
            <p:cNvPr id="8" name="Rectangle 5"/>
            <p:cNvSpPr>
              <a:spLocks noChangeArrowheads="1"/>
            </p:cNvSpPr>
            <p:nvPr/>
          </p:nvSpPr>
          <p:spPr bwMode="auto">
            <a:xfrm>
              <a:off x="827584" y="5065649"/>
              <a:ext cx="2220500" cy="678586"/>
            </a:xfrm>
            <a:prstGeom prst="rect">
              <a:avLst/>
            </a:prstGeom>
            <a:noFill/>
            <a:ln w="9525">
              <a:noFill/>
              <a:miter lim="800000"/>
              <a:headEnd/>
              <a:tailEnd/>
            </a:ln>
          </p:spPr>
          <p:txBody>
            <a:bodyPr anchor="ctr">
              <a:spAutoFit/>
            </a:bodyPr>
            <a:lstStyle/>
            <a:p>
              <a:pPr eaLnBrk="0" hangingPunct="0">
                <a:defRPr/>
              </a:pPr>
              <a:r>
                <a:rPr lang="en-US" altLang="zh-CN" sz="1400" b="1" dirty="0">
                  <a:solidFill>
                    <a:schemeClr val="bg1"/>
                  </a:solidFill>
                  <a:effectLst>
                    <a:outerShdw blurRad="38100" dist="38100" dir="2700000" algn="tl">
                      <a:srgbClr val="000000">
                        <a:alpha val="43137"/>
                      </a:srgbClr>
                    </a:outerShdw>
                  </a:effectLst>
                  <a:cs typeface="+mn-cs"/>
                </a:rPr>
                <a:t>Dr. Eugene Garfield</a:t>
              </a:r>
            </a:p>
            <a:p>
              <a:pPr eaLnBrk="0" hangingPunct="0">
                <a:spcBef>
                  <a:spcPct val="35000"/>
                </a:spcBef>
                <a:defRPr/>
              </a:pPr>
              <a:r>
                <a:rPr lang="en-US" altLang="zh-CN" sz="1200" b="1" dirty="0">
                  <a:solidFill>
                    <a:schemeClr val="bg1"/>
                  </a:solidFill>
                  <a:cs typeface="+mn-cs"/>
                </a:rPr>
                <a:t>Founder &amp; Chairman Emeritus </a:t>
              </a:r>
              <a:br>
                <a:rPr lang="en-US" altLang="zh-CN" sz="1200" b="1" dirty="0">
                  <a:solidFill>
                    <a:schemeClr val="bg1"/>
                  </a:solidFill>
                  <a:cs typeface="+mn-cs"/>
                </a:rPr>
              </a:br>
              <a:r>
                <a:rPr lang="en-US" altLang="zh-CN" sz="1200" b="1" dirty="0">
                  <a:solidFill>
                    <a:schemeClr val="bg1"/>
                  </a:solidFill>
                  <a:cs typeface="+mn-cs"/>
                </a:rPr>
                <a:t>ISI, Thomson Scientific </a:t>
              </a:r>
            </a:p>
          </p:txBody>
        </p:sp>
      </p:grpSp>
      <p:sp>
        <p:nvSpPr>
          <p:cNvPr id="44037" name="Slide Number Placeholder 8"/>
          <p:cNvSpPr>
            <a:spLocks noGrp="1"/>
          </p:cNvSpPr>
          <p:nvPr>
            <p:ph type="sldNum" sz="quarter" idx="11"/>
          </p:nvPr>
        </p:nvSpPr>
        <p:spPr>
          <a:noFill/>
        </p:spPr>
        <p:txBody>
          <a:bodyPr/>
          <a:lstStyle/>
          <a:p>
            <a:fld id="{1FEF1DB1-5793-4016-94A8-FF819874B650}" type="slidenum">
              <a:rPr lang="en-US" altLang="en-US" smtClean="0">
                <a:latin typeface="Arial" pitchFamily="34" charset="0"/>
                <a:ea typeface="宋体" pitchFamily="2" charset="-122"/>
              </a:rPr>
              <a:pPr/>
              <a:t>24</a:t>
            </a:fld>
            <a:endParaRPr lang="en-US" altLang="en-US" smtClean="0">
              <a:latin typeface="Arial" pitchFamily="34" charset="0"/>
              <a:ea typeface="宋体" pitchFamily="2" charset="-122"/>
            </a:endParaRPr>
          </a:p>
        </p:txBody>
      </p:sp>
      <p:pic>
        <p:nvPicPr>
          <p:cNvPr id="14" name="Picture 13" descr="2014-11-27 11-11-24.jpg"/>
          <p:cNvPicPr>
            <a:picLocks noChangeAspect="1"/>
          </p:cNvPicPr>
          <p:nvPr/>
        </p:nvPicPr>
        <p:blipFill>
          <a:blip r:embed="rId5"/>
          <a:srcRect/>
          <a:stretch>
            <a:fillRect/>
          </a:stretch>
        </p:blipFill>
        <p:spPr bwMode="auto">
          <a:xfrm>
            <a:off x="4140200" y="2617788"/>
            <a:ext cx="4489450" cy="3619500"/>
          </a:xfrm>
          <a:prstGeom prst="rect">
            <a:avLst/>
          </a:prstGeom>
          <a:noFill/>
          <a:ln w="9525">
            <a:noFill/>
            <a:miter lim="800000"/>
            <a:headEnd/>
            <a:tailEnd/>
          </a:ln>
        </p:spPr>
      </p:pic>
      <p:sp>
        <p:nvSpPr>
          <p:cNvPr id="16" name="Rectangle 15"/>
          <p:cNvSpPr>
            <a:spLocks noChangeArrowheads="1"/>
          </p:cNvSpPr>
          <p:nvPr/>
        </p:nvSpPr>
        <p:spPr bwMode="auto">
          <a:xfrm>
            <a:off x="3708400" y="1773238"/>
            <a:ext cx="5184775" cy="590550"/>
          </a:xfrm>
          <a:prstGeom prst="rect">
            <a:avLst/>
          </a:prstGeom>
          <a:noFill/>
          <a:ln w="9525">
            <a:noFill/>
            <a:miter lim="800000"/>
            <a:headEnd/>
            <a:tailEnd/>
          </a:ln>
        </p:spPr>
        <p:txBody>
          <a:bodyPr>
            <a:spAutoFit/>
          </a:bodyPr>
          <a:lstStyle/>
          <a:p>
            <a:pPr marL="228600" indent="-228600" eaLnBrk="0" hangingPunct="0">
              <a:lnSpc>
                <a:spcPct val="90000"/>
              </a:lnSpc>
              <a:spcBef>
                <a:spcPct val="50000"/>
              </a:spcBef>
              <a:buClr>
                <a:schemeClr val="tx2"/>
              </a:buClr>
              <a:buFontTx/>
              <a:buChar char="•"/>
            </a:pPr>
            <a:r>
              <a:rPr lang="en-GB" altLang="zh-CN" b="1">
                <a:latin typeface="微软雅黑" pitchFamily="34" charset="-122"/>
                <a:ea typeface="微软雅黑" pitchFamily="34" charset="-122"/>
              </a:rPr>
              <a:t>Dr. Garfield 1955</a:t>
            </a:r>
            <a:r>
              <a:rPr lang="zh-CN" altLang="en-GB" b="1">
                <a:latin typeface="微软雅黑" pitchFamily="34" charset="-122"/>
                <a:ea typeface="微软雅黑" pitchFamily="34" charset="-122"/>
              </a:rPr>
              <a:t>年在</a:t>
            </a:r>
            <a:r>
              <a:rPr lang="en-GB" b="1">
                <a:latin typeface="微软雅黑" pitchFamily="34" charset="-122"/>
                <a:ea typeface="微软雅黑" pitchFamily="34" charset="-122"/>
              </a:rPr>
              <a:t> </a:t>
            </a:r>
            <a:r>
              <a:rPr lang="en-GB" altLang="zh-CN" b="1" i="1" u="sng">
                <a:latin typeface="微软雅黑" pitchFamily="34" charset="-122"/>
                <a:ea typeface="微软雅黑" pitchFamily="34" charset="-122"/>
              </a:rPr>
              <a:t>Science</a:t>
            </a:r>
            <a:r>
              <a:rPr lang="en-GB" altLang="zh-CN" b="1">
                <a:latin typeface="微软雅黑" pitchFamily="34" charset="-122"/>
                <a:ea typeface="微软雅黑" pitchFamily="34" charset="-122"/>
              </a:rPr>
              <a:t> </a:t>
            </a:r>
            <a:r>
              <a:rPr lang="zh-CN" altLang="en-GB" b="1">
                <a:latin typeface="微软雅黑" pitchFamily="34" charset="-122"/>
                <a:ea typeface="微软雅黑" pitchFamily="34" charset="-122"/>
              </a:rPr>
              <a:t>发表论文提出将引文索引作为一种新的文献检索与分类工具</a:t>
            </a:r>
          </a:p>
        </p:txBody>
      </p:sp>
      <p:sp>
        <p:nvSpPr>
          <p:cNvPr id="17" name="TextBox 16"/>
          <p:cNvSpPr txBox="1"/>
          <p:nvPr/>
        </p:nvSpPr>
        <p:spPr>
          <a:xfrm>
            <a:off x="4211638" y="4319588"/>
            <a:ext cx="4392612" cy="1014412"/>
          </a:xfrm>
          <a:prstGeom prst="rect">
            <a:avLst/>
          </a:prstGeom>
          <a:solidFill>
            <a:srgbClr val="FFFFFF"/>
          </a:solidFill>
          <a:ln w="19050">
            <a:solidFill>
              <a:schemeClr val="tx1"/>
            </a:solidFill>
          </a:ln>
          <a:effectLst>
            <a:outerShdw blurRad="50800" dist="38100" dir="5400000" algn="t" rotWithShape="0">
              <a:prstClr val="black">
                <a:alpha val="40000"/>
              </a:prstClr>
            </a:outerShdw>
          </a:effectLst>
        </p:spPr>
        <p:txBody>
          <a:bodyPr anchor="ctr">
            <a:spAutoFit/>
          </a:bodyPr>
          <a:lstStyle/>
          <a:p>
            <a:pPr marL="0" lvl="1" algn="just">
              <a:defRPr/>
            </a:pPr>
            <a:r>
              <a:rPr lang="en-US" altLang="zh-CN" sz="2000" b="1"/>
              <a:t>Dr. Garfield</a:t>
            </a:r>
            <a:r>
              <a:rPr lang="zh-CN" altLang="en-US" sz="2000" b="1">
                <a:latin typeface="MingLiU_HKSCS" pitchFamily="18" charset="-120"/>
                <a:ea typeface="MingLiU_HKSCS" pitchFamily="18" charset="-120"/>
              </a:rPr>
              <a:t>认为：</a:t>
            </a:r>
            <a:r>
              <a:rPr lang="zh-CN" altLang="en-GB" sz="2000" b="1">
                <a:latin typeface="MingLiU_HKSCS" pitchFamily="18" charset="-120"/>
                <a:ea typeface="MingLiU_HKSCS" pitchFamily="18" charset="-120"/>
              </a:rPr>
              <a:t>将一篇文献作为检索字段从而跟踪一个</a:t>
            </a:r>
            <a:r>
              <a:rPr lang="en-GB" altLang="zh-CN" sz="2000" b="1"/>
              <a:t>Idea</a:t>
            </a:r>
            <a:r>
              <a:rPr lang="zh-CN" altLang="en-GB" sz="2000" b="1">
                <a:latin typeface="MingLiU_HKSCS" pitchFamily="18" charset="-120"/>
                <a:ea typeface="MingLiU_HKSCS" pitchFamily="18" charset="-120"/>
              </a:rPr>
              <a:t>的发展</a:t>
            </a:r>
            <a:r>
              <a:rPr lang="zh-CN" altLang="en-US" sz="2000" b="1">
                <a:latin typeface="MingLiU_HKSCS" pitchFamily="18" charset="-120"/>
                <a:ea typeface="MingLiU_HKSCS" pitchFamily="18" charset="-120"/>
              </a:rPr>
              <a:t>过</a:t>
            </a:r>
            <a:r>
              <a:rPr lang="zh-CN" altLang="en-GB" sz="2000" b="1">
                <a:latin typeface="MingLiU_HKSCS" pitchFamily="18" charset="-120"/>
                <a:ea typeface="MingLiU_HKSCS" pitchFamily="18" charset="-120"/>
              </a:rPr>
              <a:t>程</a:t>
            </a:r>
            <a:r>
              <a:rPr lang="zh-CN" altLang="en-US" sz="2000" b="1">
                <a:latin typeface="MingLiU_HKSCS" pitchFamily="18" charset="-120"/>
                <a:ea typeface="MingLiU_HKSCS" pitchFamily="18" charset="-120"/>
              </a:rPr>
              <a:t>及</a:t>
            </a:r>
            <a:r>
              <a:rPr lang="zh-CN" altLang="zh-CN" sz="2000" b="1">
                <a:latin typeface="MingLiU_HKSCS" pitchFamily="18" charset="-120"/>
                <a:ea typeface="MingLiU_HKSCS" pitchFamily="18" charset="-120"/>
              </a:rPr>
              <a:t>学科之间的交叉渗透的关系</a:t>
            </a:r>
            <a:r>
              <a:rPr lang="zh-CN" altLang="en-US" sz="2000" b="1">
                <a:latin typeface="MingLiU_HKSCS" pitchFamily="18" charset="-120"/>
                <a:ea typeface="MingLiU_HKSCS" pitchFamily="18" charset="-120"/>
              </a:rPr>
              <a:t>。</a:t>
            </a:r>
            <a:endParaRPr lang="en-US" altLang="zh-CN" sz="2000" b="1">
              <a:latin typeface="MingLiU_HKSCS" pitchFamily="18" charset="-120"/>
              <a:ea typeface="MingLiU_HKSCS" pitchFamily="18" charset="-120"/>
            </a:endParaRPr>
          </a:p>
        </p:txBody>
      </p:sp>
      <p:sp>
        <p:nvSpPr>
          <p:cNvPr id="9" name="Rectangle 8"/>
          <p:cNvSpPr/>
          <p:nvPr/>
        </p:nvSpPr>
        <p:spPr>
          <a:xfrm>
            <a:off x="1187624" y="3212976"/>
            <a:ext cx="7429983" cy="923330"/>
          </a:xfrm>
          <a:prstGeom prst="rect">
            <a:avLst/>
          </a:prstGeom>
          <a:noFill/>
        </p:spPr>
        <p:txBody>
          <a:bodyPr wrap="none">
            <a:spAutoFit/>
          </a:bodyPr>
          <a:lstStyle/>
          <a:p>
            <a:pPr algn="ctr">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CI </a:t>
            </a:r>
            <a:r>
              <a:rPr lang="en-US" altLang="zh-C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Citation index</a:t>
            </a:r>
          </a:p>
        </p:txBody>
      </p:sp>
    </p:spTree>
    <p:custDataLst>
      <p:tags r:id="rId1"/>
    </p:custDataLst>
  </p:cSld>
  <p:clrMapOvr>
    <a:masterClrMapping/>
  </p:clrMapOvr>
  <p:transition advTm="59155">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iterate type="lt">
                                    <p:tmPct val="10000"/>
                                  </p:iterate>
                                  <p:childTnLst>
                                    <p:animEffect transition="out" filter="fade">
                                      <p:cBhvr>
                                        <p:cTn id="6" dur="1000"/>
                                        <p:tgtEl>
                                          <p:spTgt spid="9"/>
                                        </p:tgtEl>
                                      </p:cBhvr>
                                    </p:animEffect>
                                    <p:anim calcmode="lin" valueType="num">
                                      <p:cBhvr>
                                        <p:cTn id="7" dur="1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1000"/>
                                        <p:tgtEl>
                                          <p:spTgt spid="9"/>
                                        </p:tgtEl>
                                        <p:attrNameLst>
                                          <p:attrName>ppt_h</p:attrName>
                                        </p:attrNameLst>
                                      </p:cBhvr>
                                      <p:tavLst>
                                        <p:tav tm="0">
                                          <p:val>
                                            <p:strVal val="ppt_h"/>
                                          </p:val>
                                        </p:tav>
                                        <p:tav tm="100000">
                                          <p:val>
                                            <p:strVal val="ppt_h"/>
                                          </p:val>
                                        </p:tav>
                                      </p:tavLst>
                                    </p:anim>
                                    <p:set>
                                      <p:cBhvr>
                                        <p:cTn id="9" dur="1" fill="hold">
                                          <p:stCondLst>
                                            <p:cond delay="999"/>
                                          </p:stCondLst>
                                        </p:cTn>
                                        <p:tgtEl>
                                          <p:spTgt spid="9"/>
                                        </p:tgtEl>
                                        <p:attrNameLst>
                                          <p:attrName>style.visibility</p:attrName>
                                        </p:attrNameLst>
                                      </p:cBhvr>
                                      <p:to>
                                        <p:strVal val="hidden"/>
                                      </p:to>
                                    </p:set>
                                  </p:childTnLst>
                                </p:cTn>
                              </p:par>
                            </p:childTnLst>
                          </p:cTn>
                        </p:par>
                        <p:par>
                          <p:cTn id="10" fill="hold">
                            <p:stCondLst>
                              <p:cond delay="2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Effect transition="in" filter="fade">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1"/>
          </p:nvPr>
        </p:nvSpPr>
        <p:spPr>
          <a:noFill/>
        </p:spPr>
        <p:txBody>
          <a:bodyPr/>
          <a:lstStyle/>
          <a:p>
            <a:fld id="{5EB294C9-1D92-4511-BDE1-E39848517EB8}" type="slidenum">
              <a:rPr lang="en-US" altLang="en-US" smtClean="0">
                <a:latin typeface="Arial" pitchFamily="34" charset="0"/>
                <a:ea typeface="宋体" pitchFamily="2" charset="-122"/>
              </a:rPr>
              <a:pPr/>
              <a:t>25</a:t>
            </a:fld>
            <a:endParaRPr lang="en-US" altLang="en-US" smtClean="0">
              <a:latin typeface="Arial" pitchFamily="34" charset="0"/>
              <a:ea typeface="宋体" pitchFamily="2" charset="-122"/>
            </a:endParaRPr>
          </a:p>
        </p:txBody>
      </p:sp>
      <p:grpSp>
        <p:nvGrpSpPr>
          <p:cNvPr id="45059" name="Group 48"/>
          <p:cNvGrpSpPr>
            <a:grpSpLocks/>
          </p:cNvGrpSpPr>
          <p:nvPr/>
        </p:nvGrpSpPr>
        <p:grpSpPr bwMode="auto">
          <a:xfrm>
            <a:off x="3340100" y="3643313"/>
            <a:ext cx="4452938" cy="2809875"/>
            <a:chOff x="2345635" y="3525078"/>
            <a:chExt cx="4452730" cy="2809461"/>
          </a:xfrm>
        </p:grpSpPr>
        <p:pic>
          <p:nvPicPr>
            <p:cNvPr id="24" name="Picture 31" descr="WoSfullrec"/>
            <p:cNvPicPr>
              <a:picLocks noChangeAspect="1" noChangeArrowheads="1"/>
            </p:cNvPicPr>
            <p:nvPr/>
          </p:nvPicPr>
          <p:blipFill>
            <a:blip r:embed="rId3"/>
            <a:srcRect/>
            <a:stretch>
              <a:fillRect/>
            </a:stretch>
          </p:blipFill>
          <p:spPr bwMode="auto">
            <a:xfrm>
              <a:off x="5631607" y="5539318"/>
              <a:ext cx="695293" cy="795221"/>
            </a:xfrm>
            <a:prstGeom prst="rect">
              <a:avLst/>
            </a:prstGeom>
            <a:ln>
              <a:noFill/>
            </a:ln>
            <a:effectLst>
              <a:outerShdw blurRad="292100" dist="139700" dir="2700000" algn="tl" rotWithShape="0">
                <a:srgbClr val="333333">
                  <a:alpha val="65000"/>
                </a:srgbClr>
              </a:outerShdw>
            </a:effectLst>
          </p:spPr>
        </p:pic>
        <p:pic>
          <p:nvPicPr>
            <p:cNvPr id="25" name="Picture 8" descr="WoSfullrec"/>
            <p:cNvPicPr>
              <a:picLocks noChangeAspect="1" noChangeArrowheads="1"/>
            </p:cNvPicPr>
            <p:nvPr/>
          </p:nvPicPr>
          <p:blipFill>
            <a:blip r:embed="rId3"/>
            <a:srcRect/>
            <a:stretch>
              <a:fillRect/>
            </a:stretch>
          </p:blipFill>
          <p:spPr bwMode="auto">
            <a:xfrm>
              <a:off x="4831544" y="4956792"/>
              <a:ext cx="695293" cy="795220"/>
            </a:xfrm>
            <a:prstGeom prst="rect">
              <a:avLst/>
            </a:prstGeom>
            <a:ln>
              <a:noFill/>
            </a:ln>
            <a:effectLst>
              <a:outerShdw blurRad="292100" dist="139700" dir="2700000" algn="tl" rotWithShape="0">
                <a:srgbClr val="333333">
                  <a:alpha val="65000"/>
                </a:srgbClr>
              </a:outerShdw>
            </a:effectLst>
          </p:spPr>
        </p:pic>
        <p:pic>
          <p:nvPicPr>
            <p:cNvPr id="26" name="Picture 9" descr="WoSfullrec"/>
            <p:cNvPicPr>
              <a:picLocks noChangeAspect="1" noChangeArrowheads="1"/>
            </p:cNvPicPr>
            <p:nvPr/>
          </p:nvPicPr>
          <p:blipFill>
            <a:blip r:embed="rId3"/>
            <a:srcRect/>
            <a:stretch>
              <a:fillRect/>
            </a:stretch>
          </p:blipFill>
          <p:spPr bwMode="auto">
            <a:xfrm>
              <a:off x="5468102" y="4691718"/>
              <a:ext cx="693705" cy="795221"/>
            </a:xfrm>
            <a:prstGeom prst="rect">
              <a:avLst/>
            </a:prstGeom>
            <a:ln>
              <a:noFill/>
            </a:ln>
            <a:effectLst>
              <a:outerShdw blurRad="292100" dist="139700" dir="2700000" algn="tl" rotWithShape="0">
                <a:srgbClr val="333333">
                  <a:alpha val="65000"/>
                </a:srgbClr>
              </a:outerShdw>
            </a:effectLst>
          </p:spPr>
        </p:pic>
        <p:sp>
          <p:nvSpPr>
            <p:cNvPr id="27" name="Line 21"/>
            <p:cNvSpPr>
              <a:spLocks noChangeShapeType="1"/>
            </p:cNvSpPr>
            <p:nvPr/>
          </p:nvSpPr>
          <p:spPr bwMode="auto">
            <a:xfrm flipH="1" flipV="1">
              <a:off x="4201336" y="3525078"/>
              <a:ext cx="1006428" cy="1325367"/>
            </a:xfrm>
            <a:prstGeom prst="line">
              <a:avLst/>
            </a:prstGeom>
            <a:noFill/>
            <a:ln w="76200">
              <a:solidFill>
                <a:schemeClr val="tx2"/>
              </a:solidFill>
              <a:round/>
              <a:headEnd type="triangle" w="med" len="med"/>
              <a:tailEnd type="triangle" w="med" len="med"/>
            </a:ln>
          </p:spPr>
          <p:txBody>
            <a:bodyPr/>
            <a:lstStyle/>
            <a:p>
              <a:pPr fontAlgn="auto">
                <a:spcBef>
                  <a:spcPts val="0"/>
                </a:spcBef>
                <a:spcAft>
                  <a:spcPts val="0"/>
                </a:spcAft>
                <a:defRPr/>
              </a:pPr>
              <a:endParaRPr lang="en-US" sz="1400">
                <a:latin typeface="+mj-lt"/>
                <a:ea typeface="方正黑体简体"/>
                <a:cs typeface="+mn-cs"/>
              </a:endParaRPr>
            </a:p>
          </p:txBody>
        </p:sp>
        <p:sp>
          <p:nvSpPr>
            <p:cNvPr id="45092" name="Text Box 22"/>
            <p:cNvSpPr txBox="1">
              <a:spLocks noChangeArrowheads="1"/>
            </p:cNvSpPr>
            <p:nvPr/>
          </p:nvSpPr>
          <p:spPr bwMode="auto">
            <a:xfrm>
              <a:off x="4412463" y="3948878"/>
              <a:ext cx="769902" cy="261899"/>
            </a:xfrm>
            <a:prstGeom prst="rect">
              <a:avLst/>
            </a:prstGeom>
            <a:solidFill>
              <a:schemeClr val="bg1"/>
            </a:solidFill>
            <a:ln w="28575">
              <a:solidFill>
                <a:schemeClr val="tx2"/>
              </a:solidFill>
              <a:miter lim="800000"/>
              <a:headEnd/>
              <a:tailEnd/>
            </a:ln>
          </p:spPr>
          <p:txBody>
            <a:bodyPr lIns="0" rIns="0">
              <a:spAutoFit/>
            </a:bodyPr>
            <a:lstStyle/>
            <a:p>
              <a:pPr algn="ctr" eaLnBrk="0" hangingPunct="0">
                <a:spcBef>
                  <a:spcPct val="50000"/>
                </a:spcBef>
              </a:pPr>
              <a:r>
                <a:rPr lang="zh-CN" altLang="en-US" sz="1100" b="1" i="1">
                  <a:ea typeface="方正黑体简体"/>
                  <a:cs typeface="Times New Roman" pitchFamily="18" charset="0"/>
                </a:rPr>
                <a:t>相关记录</a:t>
              </a:r>
              <a:endParaRPr lang="en-US" altLang="zh-CN" sz="1100" b="1" i="1">
                <a:ea typeface="方正黑体简体"/>
                <a:cs typeface="Times New Roman" pitchFamily="18" charset="0"/>
              </a:endParaRPr>
            </a:p>
          </p:txBody>
        </p:sp>
        <p:sp>
          <p:nvSpPr>
            <p:cNvPr id="29" name="Text Box 25"/>
            <p:cNvSpPr txBox="1">
              <a:spLocks noChangeArrowheads="1"/>
            </p:cNvSpPr>
            <p:nvPr/>
          </p:nvSpPr>
          <p:spPr bwMode="auto">
            <a:xfrm>
              <a:off x="5626845" y="4850445"/>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2004</a:t>
              </a:r>
            </a:p>
          </p:txBody>
        </p:sp>
        <p:sp>
          <p:nvSpPr>
            <p:cNvPr id="30" name="Text Box 26"/>
            <p:cNvSpPr txBox="1">
              <a:spLocks noChangeArrowheads="1"/>
            </p:cNvSpPr>
            <p:nvPr/>
          </p:nvSpPr>
          <p:spPr bwMode="auto">
            <a:xfrm>
              <a:off x="5049022" y="5464717"/>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2008</a:t>
              </a:r>
            </a:p>
          </p:txBody>
        </p:sp>
        <p:pic>
          <p:nvPicPr>
            <p:cNvPr id="31" name="Picture 27" descr="WoSfullrec"/>
            <p:cNvPicPr>
              <a:picLocks noChangeAspect="1" noChangeArrowheads="1"/>
            </p:cNvPicPr>
            <p:nvPr/>
          </p:nvPicPr>
          <p:blipFill>
            <a:blip r:embed="rId3"/>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32" name="Text Box 28"/>
            <p:cNvSpPr txBox="1">
              <a:spLocks noChangeArrowheads="1"/>
            </p:cNvSpPr>
            <p:nvPr/>
          </p:nvSpPr>
          <p:spPr bwMode="auto">
            <a:xfrm>
              <a:off x="6263402" y="5094884"/>
              <a:ext cx="317485" cy="160314"/>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2002</a:t>
              </a:r>
            </a:p>
          </p:txBody>
        </p:sp>
        <p:sp>
          <p:nvSpPr>
            <p:cNvPr id="33" name="Line 29"/>
            <p:cNvSpPr>
              <a:spLocks noChangeShapeType="1"/>
            </p:cNvSpPr>
            <p:nvPr/>
          </p:nvSpPr>
          <p:spPr bwMode="auto">
            <a:xfrm flipH="1" flipV="1">
              <a:off x="2345635" y="5009171"/>
              <a:ext cx="1696959" cy="212694"/>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cs typeface="+mn-cs"/>
              </a:endParaRPr>
            </a:p>
          </p:txBody>
        </p:sp>
        <p:sp>
          <p:nvSpPr>
            <p:cNvPr id="34" name="Line 30"/>
            <p:cNvSpPr>
              <a:spLocks noChangeShapeType="1"/>
            </p:cNvSpPr>
            <p:nvPr/>
          </p:nvSpPr>
          <p:spPr bwMode="auto">
            <a:xfrm flipH="1" flipV="1">
              <a:off x="2558350" y="4585372"/>
              <a:ext cx="1484244" cy="636493"/>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cs typeface="+mn-cs"/>
              </a:endParaRPr>
            </a:p>
          </p:txBody>
        </p:sp>
        <p:sp>
          <p:nvSpPr>
            <p:cNvPr id="35" name="Text Box 32"/>
            <p:cNvSpPr txBox="1">
              <a:spLocks noChangeArrowheads="1"/>
            </p:cNvSpPr>
            <p:nvPr/>
          </p:nvSpPr>
          <p:spPr bwMode="auto">
            <a:xfrm>
              <a:off x="5791937" y="5942484"/>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cs typeface="+mn-cs"/>
                </a:rPr>
                <a:t>1994</a:t>
              </a:r>
            </a:p>
          </p:txBody>
        </p:sp>
        <p:sp>
          <p:nvSpPr>
            <p:cNvPr id="36" name="Text Box 35"/>
            <p:cNvSpPr txBox="1">
              <a:spLocks noChangeArrowheads="1"/>
            </p:cNvSpPr>
            <p:nvPr/>
          </p:nvSpPr>
          <p:spPr bwMode="auto">
            <a:xfrm>
              <a:off x="3961635" y="5110756"/>
              <a:ext cx="815937" cy="226980"/>
            </a:xfrm>
            <a:prstGeom prst="rect">
              <a:avLst/>
            </a:prstGeom>
            <a:solidFill>
              <a:schemeClr val="bg1"/>
            </a:solidFill>
            <a:ln w="28575">
              <a:solidFill>
                <a:schemeClr val="tx2"/>
              </a:solidFill>
              <a:miter lim="800000"/>
              <a:headEnd/>
              <a:tailEnd/>
            </a:ln>
          </p:spPr>
          <p:txBody>
            <a:bodyPr>
              <a:spAutoFit/>
            </a:bodyPr>
            <a:lstStyle/>
            <a:p>
              <a:pPr algn="ctr" eaLnBrk="0" fontAlgn="auto" hangingPunct="0">
                <a:lnSpc>
                  <a:spcPct val="80000"/>
                </a:lnSpc>
                <a:spcBef>
                  <a:spcPct val="50000"/>
                </a:spcBef>
                <a:spcAft>
                  <a:spcPts val="0"/>
                </a:spcAft>
                <a:defRPr/>
              </a:pPr>
              <a:r>
                <a:rPr lang="zh-CN" altLang="en-US" sz="1100" b="1" i="1" dirty="0">
                  <a:latin typeface="+mj-lt"/>
                  <a:ea typeface="方正黑体简体"/>
                  <a:cs typeface="Times New Roman" pitchFamily="18" charset="0"/>
                </a:rPr>
                <a:t>引用</a:t>
              </a:r>
              <a:endParaRPr lang="en-US" altLang="zh-CN" sz="1100" b="1" i="1" dirty="0">
                <a:latin typeface="+mj-lt"/>
                <a:ea typeface="方正黑体简体"/>
                <a:cs typeface="Times New Roman" pitchFamily="18" charset="0"/>
              </a:endParaRPr>
            </a:p>
          </p:txBody>
        </p:sp>
      </p:grpSp>
      <p:grpSp>
        <p:nvGrpSpPr>
          <p:cNvPr id="45060" name="Group 46"/>
          <p:cNvGrpSpPr>
            <a:grpSpLocks/>
          </p:cNvGrpSpPr>
          <p:nvPr/>
        </p:nvGrpSpPr>
        <p:grpSpPr bwMode="auto">
          <a:xfrm>
            <a:off x="5489575" y="2152650"/>
            <a:ext cx="2525713" cy="1719263"/>
            <a:chOff x="4495800" y="1827675"/>
            <a:chExt cx="2526271" cy="1719628"/>
          </a:xfrm>
        </p:grpSpPr>
        <p:pic>
          <p:nvPicPr>
            <p:cNvPr id="40" name="Picture 2" descr="WoSfullrec"/>
            <p:cNvPicPr>
              <a:picLocks noChangeAspect="1" noChangeArrowheads="1"/>
            </p:cNvPicPr>
            <p:nvPr/>
          </p:nvPicPr>
          <p:blipFill>
            <a:blip r:embed="rId3"/>
            <a:srcRect/>
            <a:stretch>
              <a:fillRect/>
            </a:stretch>
          </p:blipFill>
          <p:spPr bwMode="auto">
            <a:xfrm>
              <a:off x="5739088" y="1827675"/>
              <a:ext cx="692303" cy="795507"/>
            </a:xfrm>
            <a:prstGeom prst="rect">
              <a:avLst/>
            </a:prstGeom>
            <a:ln>
              <a:noFill/>
            </a:ln>
            <a:effectLst>
              <a:outerShdw blurRad="292100" dist="139700" dir="2700000" algn="tl" rotWithShape="0">
                <a:srgbClr val="333333">
                  <a:alpha val="65000"/>
                </a:srgbClr>
              </a:outerShdw>
            </a:effectLst>
          </p:spPr>
        </p:pic>
        <p:sp>
          <p:nvSpPr>
            <p:cNvPr id="41" name="Text Box 3"/>
            <p:cNvSpPr txBox="1">
              <a:spLocks noChangeArrowheads="1"/>
            </p:cNvSpPr>
            <p:nvPr/>
          </p:nvSpPr>
          <p:spPr bwMode="auto">
            <a:xfrm>
              <a:off x="5902636" y="2092844"/>
              <a:ext cx="319158" cy="161959"/>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2014</a:t>
              </a:r>
            </a:p>
          </p:txBody>
        </p:sp>
        <p:sp>
          <p:nvSpPr>
            <p:cNvPr id="42" name="Line 4"/>
            <p:cNvSpPr>
              <a:spLocks noChangeShapeType="1"/>
            </p:cNvSpPr>
            <p:nvPr/>
          </p:nvSpPr>
          <p:spPr bwMode="auto">
            <a:xfrm flipV="1">
              <a:off x="4495800" y="2675580"/>
              <a:ext cx="871731" cy="11115"/>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cs typeface="+mn-cs"/>
              </a:endParaRPr>
            </a:p>
          </p:txBody>
        </p:sp>
        <p:pic>
          <p:nvPicPr>
            <p:cNvPr id="43" name="Picture 7" descr="WoSfullrec"/>
            <p:cNvPicPr>
              <a:picLocks noChangeAspect="1" noChangeArrowheads="1"/>
            </p:cNvPicPr>
            <p:nvPr/>
          </p:nvPicPr>
          <p:blipFill>
            <a:blip r:embed="rId3"/>
            <a:srcRect/>
            <a:stretch>
              <a:fillRect/>
            </a:stretch>
          </p:blipFill>
          <p:spPr bwMode="auto">
            <a:xfrm>
              <a:off x="5408815" y="2305614"/>
              <a:ext cx="695479" cy="795506"/>
            </a:xfrm>
            <a:prstGeom prst="rect">
              <a:avLst/>
            </a:prstGeom>
            <a:ln>
              <a:noFill/>
            </a:ln>
            <a:effectLst>
              <a:outerShdw blurRad="292100" dist="139700" dir="2700000" algn="tl" rotWithShape="0">
                <a:srgbClr val="333333">
                  <a:alpha val="65000"/>
                </a:srgbClr>
              </a:outerShdw>
            </a:effectLst>
          </p:spPr>
        </p:pic>
        <p:sp>
          <p:nvSpPr>
            <p:cNvPr id="44" name="Text Box 19"/>
            <p:cNvSpPr txBox="1">
              <a:spLocks noChangeArrowheads="1"/>
            </p:cNvSpPr>
            <p:nvPr/>
          </p:nvSpPr>
          <p:spPr bwMode="auto">
            <a:xfrm>
              <a:off x="5526316" y="2835952"/>
              <a:ext cx="317570" cy="161959"/>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2013</a:t>
              </a:r>
            </a:p>
          </p:txBody>
        </p:sp>
        <p:sp>
          <p:nvSpPr>
            <p:cNvPr id="45" name="Text Box 20"/>
            <p:cNvSpPr txBox="1">
              <a:spLocks noChangeArrowheads="1"/>
            </p:cNvSpPr>
            <p:nvPr/>
          </p:nvSpPr>
          <p:spPr bwMode="auto">
            <a:xfrm>
              <a:off x="4514854" y="2311966"/>
              <a:ext cx="792338" cy="228649"/>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en-US" altLang="zh-CN" sz="1100" b="1" i="1" dirty="0">
                  <a:latin typeface="+mj-lt"/>
                  <a:ea typeface="方正黑体简体"/>
                  <a:cs typeface="Times New Roman" pitchFamily="18" charset="0"/>
                </a:rPr>
                <a:t>  </a:t>
              </a:r>
              <a:r>
                <a:rPr lang="zh-CN" altLang="en-US" sz="1100" b="1" i="1" dirty="0">
                  <a:latin typeface="+mj-lt"/>
                  <a:ea typeface="方正黑体简体"/>
                  <a:cs typeface="Times New Roman" pitchFamily="18" charset="0"/>
                </a:rPr>
                <a:t>施引文献</a:t>
              </a:r>
              <a:endParaRPr lang="en-US" altLang="zh-CN" sz="1100" b="1" i="1" dirty="0">
                <a:latin typeface="+mj-lt"/>
                <a:ea typeface="方正黑体简体"/>
                <a:cs typeface="Times New Roman" pitchFamily="18" charset="0"/>
              </a:endParaRPr>
            </a:p>
          </p:txBody>
        </p:sp>
        <p:pic>
          <p:nvPicPr>
            <p:cNvPr id="46" name="Picture 23" descr="WoSfullrec"/>
            <p:cNvPicPr>
              <a:picLocks noChangeAspect="1" noChangeArrowheads="1"/>
            </p:cNvPicPr>
            <p:nvPr/>
          </p:nvPicPr>
          <p:blipFill>
            <a:blip r:embed="rId3"/>
            <a:srcRect/>
            <a:stretch>
              <a:fillRect/>
            </a:stretch>
          </p:blipFill>
          <p:spPr bwMode="auto">
            <a:xfrm>
              <a:off x="6326592" y="2103959"/>
              <a:ext cx="695479" cy="795507"/>
            </a:xfrm>
            <a:prstGeom prst="rect">
              <a:avLst/>
            </a:prstGeom>
            <a:ln>
              <a:noFill/>
            </a:ln>
            <a:effectLst>
              <a:outerShdw blurRad="292100" dist="139700" dir="2700000" algn="tl" rotWithShape="0">
                <a:srgbClr val="333333">
                  <a:alpha val="65000"/>
                </a:srgbClr>
              </a:outerShdw>
            </a:effectLst>
          </p:spPr>
        </p:pic>
        <p:sp>
          <p:nvSpPr>
            <p:cNvPr id="47" name="Text Box 24"/>
            <p:cNvSpPr txBox="1">
              <a:spLocks noChangeArrowheads="1"/>
            </p:cNvSpPr>
            <p:nvPr/>
          </p:nvSpPr>
          <p:spPr bwMode="auto">
            <a:xfrm>
              <a:off x="6479026" y="2305614"/>
              <a:ext cx="317570" cy="16037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2011</a:t>
              </a:r>
            </a:p>
          </p:txBody>
        </p:sp>
        <p:pic>
          <p:nvPicPr>
            <p:cNvPr id="48" name="Picture 33" descr="WoSfullrec"/>
            <p:cNvPicPr>
              <a:picLocks noChangeAspect="1" noChangeArrowheads="1"/>
            </p:cNvPicPr>
            <p:nvPr/>
          </p:nvPicPr>
          <p:blipFill>
            <a:blip r:embed="rId3"/>
            <a:srcRect/>
            <a:stretch>
              <a:fillRect/>
            </a:stretch>
          </p:blipFill>
          <p:spPr bwMode="auto">
            <a:xfrm>
              <a:off x="6039191" y="2751796"/>
              <a:ext cx="695479" cy="795507"/>
            </a:xfrm>
            <a:prstGeom prst="rect">
              <a:avLst/>
            </a:prstGeom>
            <a:ln>
              <a:noFill/>
            </a:ln>
            <a:effectLst>
              <a:outerShdw blurRad="292100" dist="139700" dir="2700000" algn="tl" rotWithShape="0">
                <a:srgbClr val="333333">
                  <a:alpha val="65000"/>
                </a:srgbClr>
              </a:outerShdw>
            </a:effectLst>
          </p:spPr>
        </p:pic>
        <p:sp>
          <p:nvSpPr>
            <p:cNvPr id="49" name="Text Box 34"/>
            <p:cNvSpPr txBox="1">
              <a:spLocks noChangeArrowheads="1"/>
            </p:cNvSpPr>
            <p:nvPr/>
          </p:nvSpPr>
          <p:spPr bwMode="auto">
            <a:xfrm>
              <a:off x="6163043" y="3239263"/>
              <a:ext cx="315983" cy="161959"/>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2012</a:t>
              </a:r>
            </a:p>
          </p:txBody>
        </p:sp>
      </p:grpSp>
      <p:sp>
        <p:nvSpPr>
          <p:cNvPr id="45061" name="Rectangle 20"/>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pic>
        <p:nvPicPr>
          <p:cNvPr id="45062" name="图片 17"/>
          <p:cNvPicPr>
            <a:picLocks noChangeAspect="1"/>
          </p:cNvPicPr>
          <p:nvPr/>
        </p:nvPicPr>
        <p:blipFill>
          <a:blip r:embed="rId4"/>
          <a:srcRect/>
          <a:stretch>
            <a:fillRect/>
          </a:stretch>
        </p:blipFill>
        <p:spPr bwMode="auto">
          <a:xfrm>
            <a:off x="0" y="0"/>
            <a:ext cx="6408738" cy="2360613"/>
          </a:xfrm>
          <a:prstGeom prst="rect">
            <a:avLst/>
          </a:prstGeom>
          <a:noFill/>
          <a:ln w="9525">
            <a:noFill/>
            <a:miter lim="800000"/>
            <a:headEnd/>
            <a:tailEnd/>
          </a:ln>
        </p:spPr>
      </p:pic>
      <p:sp>
        <p:nvSpPr>
          <p:cNvPr id="45063" name="TextBox 54"/>
          <p:cNvSpPr txBox="1">
            <a:spLocks noChangeArrowheads="1"/>
          </p:cNvSpPr>
          <p:nvPr/>
        </p:nvSpPr>
        <p:spPr bwMode="auto">
          <a:xfrm rot="21594277" flipH="1">
            <a:off x="1358900" y="479425"/>
            <a:ext cx="3429000" cy="523875"/>
          </a:xfrm>
          <a:prstGeom prst="rect">
            <a:avLst/>
          </a:prstGeom>
          <a:noFill/>
          <a:ln w="9525">
            <a:noFill/>
            <a:miter lim="800000"/>
            <a:headEnd/>
            <a:tailEnd/>
          </a:ln>
        </p:spPr>
        <p:txBody>
          <a:bodyPr>
            <a:spAutoFit/>
          </a:bodyPr>
          <a:lstStyle/>
          <a:p>
            <a:r>
              <a:rPr lang="zh-CN" altLang="en-US" sz="1400">
                <a:solidFill>
                  <a:srgbClr val="404040"/>
                </a:solidFill>
                <a:ea typeface="微软雅黑" pitchFamily="34" charset="-122"/>
              </a:rPr>
              <a:t>从一篇高质量的文献出发，沿着科学研究的发展道路</a:t>
            </a:r>
            <a:r>
              <a:rPr lang="en-US" altLang="zh-CN" sz="1400">
                <a:solidFill>
                  <a:srgbClr val="404040"/>
                </a:solidFill>
                <a:ea typeface="微软雅黑" pitchFamily="34" charset="-122"/>
              </a:rPr>
              <a:t>……</a:t>
            </a:r>
          </a:p>
        </p:txBody>
      </p:sp>
      <p:pic>
        <p:nvPicPr>
          <p:cNvPr id="6" name="Picture 18" descr="WoSfullrec"/>
          <p:cNvPicPr>
            <a:picLocks noChangeAspect="1" noChangeArrowheads="1"/>
          </p:cNvPicPr>
          <p:nvPr/>
        </p:nvPicPr>
        <p:blipFill>
          <a:blip r:embed="rId5"/>
          <a:srcRect/>
          <a:stretch>
            <a:fillRect/>
          </a:stretch>
        </p:blipFill>
        <p:spPr bwMode="auto">
          <a:xfrm>
            <a:off x="4427538" y="2636838"/>
            <a:ext cx="909637" cy="1039812"/>
          </a:xfrm>
          <a:prstGeom prst="rect">
            <a:avLst/>
          </a:prstGeom>
          <a:ln>
            <a:noFill/>
          </a:ln>
          <a:effectLst>
            <a:outerShdw blurRad="292100" dist="139700" dir="2700000" algn="tl" rotWithShape="0">
              <a:srgbClr val="333333">
                <a:alpha val="65000"/>
              </a:srgbClr>
            </a:outerShdw>
          </a:effectLst>
        </p:spPr>
      </p:pic>
      <p:sp>
        <p:nvSpPr>
          <p:cNvPr id="7" name="Text Box 38"/>
          <p:cNvSpPr txBox="1">
            <a:spLocks noChangeArrowheads="1"/>
          </p:cNvSpPr>
          <p:nvPr/>
        </p:nvSpPr>
        <p:spPr bwMode="auto">
          <a:xfrm>
            <a:off x="4716463" y="3141663"/>
            <a:ext cx="304800" cy="161925"/>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2010</a:t>
            </a:r>
          </a:p>
        </p:txBody>
      </p:sp>
      <p:grpSp>
        <p:nvGrpSpPr>
          <p:cNvPr id="45066" name="Group 47"/>
          <p:cNvGrpSpPr>
            <a:grpSpLocks/>
          </p:cNvGrpSpPr>
          <p:nvPr/>
        </p:nvGrpSpPr>
        <p:grpSpPr bwMode="auto">
          <a:xfrm>
            <a:off x="1908175" y="3395663"/>
            <a:ext cx="2438400" cy="2103437"/>
            <a:chOff x="914400" y="3276600"/>
            <a:chExt cx="2438400" cy="2103782"/>
          </a:xfrm>
        </p:grpSpPr>
        <p:pic>
          <p:nvPicPr>
            <p:cNvPr id="11" name="Picture 5" descr="WoSfullrec"/>
            <p:cNvPicPr>
              <a:picLocks noChangeAspect="1" noChangeArrowheads="1"/>
            </p:cNvPicPr>
            <p:nvPr/>
          </p:nvPicPr>
          <p:blipFill>
            <a:blip r:embed="rId3"/>
            <a:srcRect/>
            <a:stretch>
              <a:fillRect/>
            </a:stretch>
          </p:blipFill>
          <p:spPr bwMode="auto">
            <a:xfrm>
              <a:off x="914400" y="3748164"/>
              <a:ext cx="695325" cy="795468"/>
            </a:xfrm>
            <a:prstGeom prst="rect">
              <a:avLst/>
            </a:prstGeom>
            <a:ln>
              <a:noFill/>
            </a:ln>
            <a:effectLst>
              <a:outerShdw blurRad="292100" dist="139700" dir="2700000" algn="tl" rotWithShape="0">
                <a:srgbClr val="333333">
                  <a:alpha val="65000"/>
                </a:srgbClr>
              </a:outerShdw>
            </a:effectLst>
          </p:spPr>
        </p:pic>
        <p:pic>
          <p:nvPicPr>
            <p:cNvPr id="12" name="Picture 6" descr="WoSfullrec"/>
            <p:cNvPicPr>
              <a:picLocks noChangeAspect="1" noChangeArrowheads="1"/>
            </p:cNvPicPr>
            <p:nvPr/>
          </p:nvPicPr>
          <p:blipFill>
            <a:blip r:embed="rId3"/>
            <a:srcRect/>
            <a:stretch>
              <a:fillRect/>
            </a:stretch>
          </p:blipFill>
          <p:spPr bwMode="auto">
            <a:xfrm>
              <a:off x="1392238" y="3324233"/>
              <a:ext cx="693737" cy="795467"/>
            </a:xfrm>
            <a:prstGeom prst="rect">
              <a:avLst/>
            </a:prstGeom>
            <a:ln>
              <a:noFill/>
            </a:ln>
            <a:effectLst>
              <a:outerShdw blurRad="292100" dist="139700" dir="2700000" algn="tl" rotWithShape="0">
                <a:srgbClr val="333333">
                  <a:alpha val="65000"/>
                </a:srgbClr>
              </a:outerShdw>
            </a:effectLst>
          </p:spPr>
        </p:pic>
        <p:pic>
          <p:nvPicPr>
            <p:cNvPr id="13" name="Picture 10" descr="WoSfullrec"/>
            <p:cNvPicPr>
              <a:picLocks noChangeAspect="1" noChangeArrowheads="1"/>
            </p:cNvPicPr>
            <p:nvPr/>
          </p:nvPicPr>
          <p:blipFill>
            <a:blip r:embed="rId3"/>
            <a:srcRect/>
            <a:stretch>
              <a:fillRect/>
            </a:stretch>
          </p:blipFill>
          <p:spPr bwMode="auto">
            <a:xfrm>
              <a:off x="1709738" y="4065716"/>
              <a:ext cx="693737" cy="795468"/>
            </a:xfrm>
            <a:prstGeom prst="rect">
              <a:avLst/>
            </a:prstGeom>
            <a:ln>
              <a:noFill/>
            </a:ln>
            <a:effectLst>
              <a:outerShdw blurRad="292100" dist="139700" dir="2700000" algn="tl" rotWithShape="0">
                <a:srgbClr val="333333">
                  <a:alpha val="65000"/>
                </a:srgbClr>
              </a:outerShdw>
            </a:effectLst>
          </p:spPr>
        </p:pic>
        <p:sp>
          <p:nvSpPr>
            <p:cNvPr id="14" name="Line 11"/>
            <p:cNvSpPr>
              <a:spLocks noChangeShapeType="1"/>
            </p:cNvSpPr>
            <p:nvPr/>
          </p:nvSpPr>
          <p:spPr bwMode="auto">
            <a:xfrm flipH="1">
              <a:off x="2292350" y="3352812"/>
              <a:ext cx="1060450" cy="490617"/>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cs typeface="+mn-cs"/>
              </a:endParaRPr>
            </a:p>
          </p:txBody>
        </p:sp>
        <p:sp>
          <p:nvSpPr>
            <p:cNvPr id="15" name="Text Box 12"/>
            <p:cNvSpPr txBox="1">
              <a:spLocks noChangeArrowheads="1"/>
            </p:cNvSpPr>
            <p:nvPr/>
          </p:nvSpPr>
          <p:spPr bwMode="auto">
            <a:xfrm>
              <a:off x="2362200" y="3276600"/>
              <a:ext cx="838200" cy="227049"/>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zh-CN" altLang="en-US" sz="1100" b="1" i="1" dirty="0">
                  <a:latin typeface="+mj-lt"/>
                  <a:ea typeface="方正黑体简体"/>
                  <a:cs typeface="Times New Roman" pitchFamily="18" charset="0"/>
                </a:rPr>
                <a:t>参考文献</a:t>
              </a:r>
              <a:endParaRPr lang="en-US" altLang="zh-CN" sz="1100" b="1" i="1" dirty="0">
                <a:latin typeface="+mj-lt"/>
                <a:ea typeface="方正黑体简体"/>
                <a:cs typeface="Times New Roman" pitchFamily="18" charset="0"/>
              </a:endParaRPr>
            </a:p>
          </p:txBody>
        </p:sp>
        <p:sp>
          <p:nvSpPr>
            <p:cNvPr id="16" name="Text Box 13"/>
            <p:cNvSpPr txBox="1">
              <a:spLocks noChangeArrowheads="1"/>
            </p:cNvSpPr>
            <p:nvPr/>
          </p:nvSpPr>
          <p:spPr bwMode="auto">
            <a:xfrm>
              <a:off x="1020763" y="4330873"/>
              <a:ext cx="317500" cy="16195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2001</a:t>
              </a:r>
            </a:p>
          </p:txBody>
        </p:sp>
        <p:sp>
          <p:nvSpPr>
            <p:cNvPr id="17" name="Text Box 14"/>
            <p:cNvSpPr txBox="1">
              <a:spLocks noChangeArrowheads="1"/>
            </p:cNvSpPr>
            <p:nvPr/>
          </p:nvSpPr>
          <p:spPr bwMode="auto">
            <a:xfrm>
              <a:off x="1920875" y="4405497"/>
              <a:ext cx="319088" cy="16195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2007</a:t>
              </a:r>
            </a:p>
          </p:txBody>
        </p:sp>
        <p:sp>
          <p:nvSpPr>
            <p:cNvPr id="18" name="Text Box 15"/>
            <p:cNvSpPr txBox="1">
              <a:spLocks noChangeArrowheads="1"/>
            </p:cNvSpPr>
            <p:nvPr/>
          </p:nvSpPr>
          <p:spPr bwMode="auto">
            <a:xfrm>
              <a:off x="1550988" y="3886300"/>
              <a:ext cx="317500" cy="16195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1998</a:t>
              </a:r>
            </a:p>
          </p:txBody>
        </p:sp>
        <p:pic>
          <p:nvPicPr>
            <p:cNvPr id="19" name="Picture 16" descr="WoSfullrec"/>
            <p:cNvPicPr>
              <a:picLocks noChangeAspect="1" noChangeArrowheads="1"/>
            </p:cNvPicPr>
            <p:nvPr/>
          </p:nvPicPr>
          <p:blipFill>
            <a:blip r:embed="rId3"/>
            <a:srcRect/>
            <a:stretch>
              <a:fillRect/>
            </a:stretch>
          </p:blipFill>
          <p:spPr bwMode="auto">
            <a:xfrm>
              <a:off x="1333500" y="4584915"/>
              <a:ext cx="693738" cy="795467"/>
            </a:xfrm>
            <a:prstGeom prst="rect">
              <a:avLst/>
            </a:prstGeom>
            <a:ln>
              <a:noFill/>
            </a:ln>
            <a:effectLst>
              <a:outerShdw blurRad="292100" dist="139700" dir="2700000" algn="tl" rotWithShape="0">
                <a:srgbClr val="333333">
                  <a:alpha val="65000"/>
                </a:srgbClr>
              </a:outerShdw>
            </a:effectLst>
          </p:spPr>
        </p:pic>
        <p:sp>
          <p:nvSpPr>
            <p:cNvPr id="20" name="Text Box 17"/>
            <p:cNvSpPr txBox="1">
              <a:spLocks noChangeArrowheads="1"/>
            </p:cNvSpPr>
            <p:nvPr/>
          </p:nvSpPr>
          <p:spPr bwMode="auto">
            <a:xfrm>
              <a:off x="1492250" y="5094585"/>
              <a:ext cx="317500" cy="16195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2000</a:t>
              </a:r>
            </a:p>
          </p:txBody>
        </p:sp>
      </p:grpSp>
      <p:sp>
        <p:nvSpPr>
          <p:cNvPr id="45067" name="Rectangle 62"/>
          <p:cNvSpPr>
            <a:spLocks noChangeArrowheads="1"/>
          </p:cNvSpPr>
          <p:nvPr/>
        </p:nvSpPr>
        <p:spPr bwMode="auto">
          <a:xfrm>
            <a:off x="1331913" y="981075"/>
            <a:ext cx="3671887" cy="738188"/>
          </a:xfrm>
          <a:prstGeom prst="rect">
            <a:avLst/>
          </a:prstGeom>
          <a:noFill/>
          <a:ln w="9525">
            <a:noFill/>
            <a:miter lim="800000"/>
            <a:headEnd/>
            <a:tailEnd/>
          </a:ln>
        </p:spPr>
        <p:txBody>
          <a:bodyPr>
            <a:spAutoFit/>
          </a:bodyPr>
          <a:lstStyle/>
          <a:p>
            <a:r>
              <a:rPr lang="zh-CN" altLang="en-US" sz="1400">
                <a:solidFill>
                  <a:srgbClr val="404040"/>
                </a:solidFill>
                <a:ea typeface="微软雅黑" pitchFamily="34" charset="-122"/>
              </a:rPr>
              <a:t>引文索引系统打破了传统的学科分类界限，既能揭示某一学科的继承与发展关系，又能反映学科之间的交叉渗透的关系 。</a:t>
            </a:r>
            <a:endParaRPr lang="en-US" altLang="zh-CN" sz="1400">
              <a:solidFill>
                <a:srgbClr val="404040"/>
              </a:solidFill>
              <a:ea typeface="微软雅黑" pitchFamily="34" charset="-122"/>
            </a:endParaRPr>
          </a:p>
        </p:txBody>
      </p:sp>
    </p:spTree>
  </p:cSld>
  <p:clrMapOvr>
    <a:masterClrMapping/>
  </p:clrMapOvr>
  <p:transition advTm="123131">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04800" y="685800"/>
            <a:ext cx="8229600" cy="457200"/>
          </a:xfrm>
        </p:spPr>
        <p:txBody>
          <a:bodyPr/>
          <a:lstStyle/>
          <a:p>
            <a:r>
              <a:rPr lang="en-US" altLang="zh-CN" smtClean="0">
                <a:ea typeface="宋体" pitchFamily="2" charset="-122"/>
              </a:rPr>
              <a:t>Related Record</a:t>
            </a:r>
            <a:endParaRPr lang="zh-CN" altLang="en-US" smtClean="0">
              <a:ea typeface="宋体" pitchFamily="2" charset="-122"/>
            </a:endParaRPr>
          </a:p>
        </p:txBody>
      </p:sp>
      <p:grpSp>
        <p:nvGrpSpPr>
          <p:cNvPr id="2" name="Group 3"/>
          <p:cNvGrpSpPr>
            <a:grpSpLocks/>
          </p:cNvGrpSpPr>
          <p:nvPr/>
        </p:nvGrpSpPr>
        <p:grpSpPr bwMode="auto">
          <a:xfrm>
            <a:off x="1449388" y="1874838"/>
            <a:ext cx="863600" cy="1065212"/>
            <a:chOff x="839" y="346"/>
            <a:chExt cx="544" cy="671"/>
          </a:xfrm>
        </p:grpSpPr>
        <p:sp>
          <p:nvSpPr>
            <p:cNvPr id="1073156" name="Rectangle 4"/>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cs typeface="+mn-cs"/>
              </a:endParaRPr>
            </a:p>
          </p:txBody>
        </p:sp>
        <p:sp>
          <p:nvSpPr>
            <p:cNvPr id="46112" name="Rectangle 5"/>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46113" name="Text Box 6"/>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p>
          </p:txBody>
        </p:sp>
      </p:grpSp>
      <p:grpSp>
        <p:nvGrpSpPr>
          <p:cNvPr id="3" name="Group 7"/>
          <p:cNvGrpSpPr>
            <a:grpSpLocks/>
          </p:cNvGrpSpPr>
          <p:nvPr/>
        </p:nvGrpSpPr>
        <p:grpSpPr bwMode="auto">
          <a:xfrm>
            <a:off x="5554663" y="1803400"/>
            <a:ext cx="819150" cy="1065213"/>
            <a:chOff x="839" y="346"/>
            <a:chExt cx="516" cy="671"/>
          </a:xfrm>
          <a:solidFill>
            <a:schemeClr val="bg1"/>
          </a:solidFill>
        </p:grpSpPr>
        <p:sp>
          <p:nvSpPr>
            <p:cNvPr id="1073160" name="Rectangle 8"/>
            <p:cNvSpPr>
              <a:spLocks noChangeArrowheads="1"/>
            </p:cNvSpPr>
            <p:nvPr/>
          </p:nvSpPr>
          <p:spPr bwMode="auto">
            <a:xfrm>
              <a:off x="839" y="346"/>
              <a:ext cx="516" cy="671"/>
            </a:xfrm>
            <a:prstGeom prst="rect">
              <a:avLst/>
            </a:prstGeom>
            <a:grp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cs typeface="+mn-cs"/>
              </a:endParaRPr>
            </a:p>
          </p:txBody>
        </p:sp>
        <p:sp>
          <p:nvSpPr>
            <p:cNvPr id="60456" name="Rectangle 9"/>
            <p:cNvSpPr>
              <a:spLocks noChangeArrowheads="1"/>
            </p:cNvSpPr>
            <p:nvPr/>
          </p:nvSpPr>
          <p:spPr bwMode="auto">
            <a:xfrm>
              <a:off x="884" y="391"/>
              <a:ext cx="438" cy="88"/>
            </a:xfrm>
            <a:prstGeom prst="rect">
              <a:avLst/>
            </a:prstGeom>
            <a:grpFill/>
            <a:ln w="12700">
              <a:noFill/>
              <a:miter lim="800000"/>
              <a:headEnd/>
              <a:tailEnd/>
            </a:ln>
          </p:spPr>
          <p:txBody>
            <a:bodyPr wrap="none" lIns="81204" tIns="39889" rIns="81204" bIns="39889">
              <a:spAutoFit/>
            </a:bodyPr>
            <a:lstStyle/>
            <a:p>
              <a:pPr defTabSz="820738" eaLnBrk="0" hangingPunct="0">
                <a:defRPr/>
              </a:pPr>
              <a:r>
                <a:rPr lang="en-US" altLang="zh-CN" sz="400">
                  <a:latin typeface="Times New Roman" pitchFamily="18" charset="0"/>
                  <a:cs typeface="+mn-cs"/>
                </a:rPr>
                <a:t>Synthesis of Amino Acids</a:t>
              </a:r>
            </a:p>
          </p:txBody>
        </p:sp>
        <p:sp>
          <p:nvSpPr>
            <p:cNvPr id="60457" name="Text Box 10"/>
            <p:cNvSpPr txBox="1">
              <a:spLocks noChangeArrowheads="1"/>
            </p:cNvSpPr>
            <p:nvPr/>
          </p:nvSpPr>
          <p:spPr bwMode="auto">
            <a:xfrm>
              <a:off x="855" y="482"/>
              <a:ext cx="499" cy="485"/>
            </a:xfrm>
            <a:prstGeom prst="rect">
              <a:avLst/>
            </a:prstGeom>
            <a:grpFill/>
            <a:ln w="9525">
              <a:noFill/>
              <a:miter lim="800000"/>
              <a:headEnd/>
              <a:tailEnd/>
            </a:ln>
          </p:spPr>
          <p:txBody>
            <a:bodyPr>
              <a:spAutoFit/>
            </a:bodyPr>
            <a:lstStyle/>
            <a:p>
              <a:pPr>
                <a:spcBef>
                  <a:spcPct val="50000"/>
                </a:spcBef>
                <a:defRPr/>
              </a:pPr>
              <a:r>
                <a:rPr lang="en-US" altLang="zh-CN" sz="400" dirty="0">
                  <a:latin typeface="Arial" charset="0"/>
                  <a:cs typeface="+mn-cs"/>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grpSp>
        <p:nvGrpSpPr>
          <p:cNvPr id="4" name="Group 11"/>
          <p:cNvGrpSpPr>
            <a:grpSpLocks/>
          </p:cNvGrpSpPr>
          <p:nvPr/>
        </p:nvGrpSpPr>
        <p:grpSpPr bwMode="auto">
          <a:xfrm>
            <a:off x="468313" y="4799013"/>
            <a:ext cx="857250" cy="1065212"/>
            <a:chOff x="815" y="346"/>
            <a:chExt cx="540" cy="671"/>
          </a:xfrm>
        </p:grpSpPr>
        <p:sp>
          <p:nvSpPr>
            <p:cNvPr id="1073164" name="Rectangle 12"/>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cs typeface="+mn-cs"/>
              </a:endParaRPr>
            </a:p>
          </p:txBody>
        </p:sp>
        <p:sp>
          <p:nvSpPr>
            <p:cNvPr id="46109" name="Rectangle 13"/>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46110" name="Text Box 14"/>
            <p:cNvSpPr txBox="1">
              <a:spLocks noChangeArrowheads="1"/>
            </p:cNvSpPr>
            <p:nvPr/>
          </p:nvSpPr>
          <p:spPr bwMode="auto">
            <a:xfrm>
              <a:off x="815" y="482"/>
              <a:ext cx="499" cy="485"/>
            </a:xfrm>
            <a:prstGeom prst="rect">
              <a:avLst/>
            </a:prstGeom>
            <a:noFill/>
            <a:ln w="9525">
              <a:noFill/>
              <a:miter lim="800000"/>
              <a:headEnd/>
              <a:tailEnd/>
            </a:ln>
          </p:spPr>
          <p:txBody>
            <a:bodyPr>
              <a:spAutoFit/>
            </a:bodyPr>
            <a:lstStyle/>
            <a:p>
              <a:pPr>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1073167" name="Rectangle 15"/>
          <p:cNvSpPr>
            <a:spLocks noChangeArrowheads="1"/>
          </p:cNvSpPr>
          <p:nvPr/>
        </p:nvSpPr>
        <p:spPr bwMode="auto">
          <a:xfrm>
            <a:off x="1946275" y="4799013"/>
            <a:ext cx="819150" cy="1065212"/>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cs typeface="+mn-cs"/>
            </a:endParaRPr>
          </a:p>
        </p:txBody>
      </p:sp>
      <p:sp>
        <p:nvSpPr>
          <p:cNvPr id="1073168" name="Rectangle 16"/>
          <p:cNvSpPr>
            <a:spLocks noChangeArrowheads="1"/>
          </p:cNvSpPr>
          <p:nvPr/>
        </p:nvSpPr>
        <p:spPr bwMode="auto">
          <a:xfrm>
            <a:off x="2017713" y="4870450"/>
            <a:ext cx="695325" cy="139700"/>
          </a:xfrm>
          <a:prstGeom prst="rect">
            <a:avLst/>
          </a:prstGeom>
          <a:noFill/>
          <a:ln w="12700">
            <a:noFill/>
            <a:miter lim="800000"/>
            <a:headEnd/>
            <a:tailEnd/>
          </a:ln>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1073169" name="Text Box 17"/>
          <p:cNvSpPr txBox="1">
            <a:spLocks noChangeArrowheads="1"/>
          </p:cNvSpPr>
          <p:nvPr/>
        </p:nvSpPr>
        <p:spPr bwMode="auto">
          <a:xfrm>
            <a:off x="1946275" y="5014913"/>
            <a:ext cx="865188" cy="695325"/>
          </a:xfrm>
          <a:prstGeom prst="rect">
            <a:avLst/>
          </a:prstGeom>
          <a:noFill/>
          <a:ln w="9525">
            <a:noFill/>
            <a:miter lim="800000"/>
            <a:headEnd/>
            <a:tailEnd/>
          </a:ln>
        </p:spPr>
        <p:txBody>
          <a:bodyPr>
            <a:spAutoFit/>
          </a:bodyPr>
          <a:lstStyle/>
          <a:p>
            <a:pPr>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nvGrpSpPr>
          <p:cNvPr id="5" name="Group 18"/>
          <p:cNvGrpSpPr>
            <a:grpSpLocks/>
          </p:cNvGrpSpPr>
          <p:nvPr/>
        </p:nvGrpSpPr>
        <p:grpSpPr bwMode="auto">
          <a:xfrm>
            <a:off x="3459163" y="4799013"/>
            <a:ext cx="863600" cy="1065212"/>
            <a:chOff x="839" y="346"/>
            <a:chExt cx="544" cy="671"/>
          </a:xfrm>
          <a:solidFill>
            <a:schemeClr val="bg1"/>
          </a:solidFill>
        </p:grpSpPr>
        <p:sp>
          <p:nvSpPr>
            <p:cNvPr id="1073171" name="Rectangle 19"/>
            <p:cNvSpPr>
              <a:spLocks noChangeArrowheads="1"/>
            </p:cNvSpPr>
            <p:nvPr/>
          </p:nvSpPr>
          <p:spPr bwMode="auto">
            <a:xfrm>
              <a:off x="839" y="346"/>
              <a:ext cx="516" cy="671"/>
            </a:xfrm>
            <a:prstGeom prst="rect">
              <a:avLst/>
            </a:prstGeom>
            <a:grp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cs typeface="+mn-cs"/>
              </a:endParaRPr>
            </a:p>
          </p:txBody>
        </p:sp>
        <p:sp>
          <p:nvSpPr>
            <p:cNvPr id="60450" name="Rectangle 20"/>
            <p:cNvSpPr>
              <a:spLocks noChangeArrowheads="1"/>
            </p:cNvSpPr>
            <p:nvPr/>
          </p:nvSpPr>
          <p:spPr bwMode="auto">
            <a:xfrm>
              <a:off x="884" y="391"/>
              <a:ext cx="438" cy="88"/>
            </a:xfrm>
            <a:prstGeom prst="rect">
              <a:avLst/>
            </a:prstGeom>
            <a:grpFill/>
            <a:ln w="12700">
              <a:noFill/>
              <a:miter lim="800000"/>
              <a:headEnd/>
              <a:tailEnd/>
            </a:ln>
          </p:spPr>
          <p:txBody>
            <a:bodyPr wrap="none" lIns="81204" tIns="39889" rIns="81204" bIns="39889">
              <a:spAutoFit/>
            </a:bodyPr>
            <a:lstStyle/>
            <a:p>
              <a:pPr defTabSz="820738" eaLnBrk="0" hangingPunct="0">
                <a:defRPr/>
              </a:pPr>
              <a:r>
                <a:rPr lang="en-US" altLang="zh-CN" sz="400">
                  <a:latin typeface="Times New Roman" pitchFamily="18" charset="0"/>
                  <a:cs typeface="+mn-cs"/>
                </a:rPr>
                <a:t>Synthesis of Amino Acids</a:t>
              </a:r>
            </a:p>
          </p:txBody>
        </p:sp>
        <p:sp>
          <p:nvSpPr>
            <p:cNvPr id="60451" name="Text Box 21"/>
            <p:cNvSpPr txBox="1">
              <a:spLocks noChangeArrowheads="1"/>
            </p:cNvSpPr>
            <p:nvPr/>
          </p:nvSpPr>
          <p:spPr bwMode="auto">
            <a:xfrm>
              <a:off x="839" y="482"/>
              <a:ext cx="544" cy="438"/>
            </a:xfrm>
            <a:prstGeom prst="rect">
              <a:avLst/>
            </a:prstGeom>
            <a:noFill/>
            <a:ln w="9525">
              <a:noFill/>
              <a:miter lim="800000"/>
              <a:headEnd/>
              <a:tailEnd/>
            </a:ln>
          </p:spPr>
          <p:txBody>
            <a:bodyPr>
              <a:spAutoFit/>
            </a:bodyPr>
            <a:lstStyle/>
            <a:p>
              <a:pPr>
                <a:spcBef>
                  <a:spcPct val="50000"/>
                </a:spcBef>
                <a:defRPr/>
              </a:pPr>
              <a:r>
                <a:rPr lang="en-US" altLang="zh-CN" sz="400" dirty="0">
                  <a:latin typeface="Arial" charset="0"/>
                  <a:cs typeface="+mn-cs"/>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1073174" name="Rectangle 22"/>
          <p:cNvSpPr>
            <a:spLocks noChangeArrowheads="1"/>
          </p:cNvSpPr>
          <p:nvPr/>
        </p:nvSpPr>
        <p:spPr bwMode="auto">
          <a:xfrm>
            <a:off x="4899025" y="4727575"/>
            <a:ext cx="819150" cy="1065213"/>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cs typeface="+mn-cs"/>
            </a:endParaRPr>
          </a:p>
        </p:txBody>
      </p:sp>
      <p:sp>
        <p:nvSpPr>
          <p:cNvPr id="1073175" name="Rectangle 23"/>
          <p:cNvSpPr>
            <a:spLocks noChangeArrowheads="1"/>
          </p:cNvSpPr>
          <p:nvPr/>
        </p:nvSpPr>
        <p:spPr bwMode="auto">
          <a:xfrm>
            <a:off x="4970463" y="4799013"/>
            <a:ext cx="695325" cy="139700"/>
          </a:xfrm>
          <a:prstGeom prst="rect">
            <a:avLst/>
          </a:prstGeom>
          <a:noFill/>
          <a:ln w="12700">
            <a:noFill/>
            <a:miter lim="800000"/>
            <a:headEnd/>
            <a:tailEnd/>
          </a:ln>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1073176" name="Text Box 24"/>
          <p:cNvSpPr txBox="1">
            <a:spLocks noChangeArrowheads="1"/>
          </p:cNvSpPr>
          <p:nvPr/>
        </p:nvSpPr>
        <p:spPr bwMode="auto">
          <a:xfrm>
            <a:off x="4899025" y="4943475"/>
            <a:ext cx="863600" cy="695325"/>
          </a:xfrm>
          <a:prstGeom prst="rect">
            <a:avLst/>
          </a:prstGeom>
          <a:noFill/>
          <a:ln w="9525">
            <a:noFill/>
            <a:miter lim="800000"/>
            <a:headEnd/>
            <a:tailEnd/>
          </a:ln>
        </p:spPr>
        <p:txBody>
          <a:bodyPr>
            <a:spAutoFit/>
          </a:bodyPr>
          <a:lstStyle/>
          <a:p>
            <a:pPr>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nvGrpSpPr>
          <p:cNvPr id="6" name="Group 25"/>
          <p:cNvGrpSpPr>
            <a:grpSpLocks/>
          </p:cNvGrpSpPr>
          <p:nvPr/>
        </p:nvGrpSpPr>
        <p:grpSpPr bwMode="auto">
          <a:xfrm>
            <a:off x="6267450" y="4654550"/>
            <a:ext cx="863600" cy="1065213"/>
            <a:chOff x="839" y="346"/>
            <a:chExt cx="544" cy="671"/>
          </a:xfrm>
          <a:solidFill>
            <a:schemeClr val="bg1"/>
          </a:solidFill>
        </p:grpSpPr>
        <p:sp>
          <p:nvSpPr>
            <p:cNvPr id="1073178" name="Rectangle 26"/>
            <p:cNvSpPr>
              <a:spLocks noChangeArrowheads="1"/>
            </p:cNvSpPr>
            <p:nvPr/>
          </p:nvSpPr>
          <p:spPr bwMode="auto">
            <a:xfrm>
              <a:off x="839" y="346"/>
              <a:ext cx="516" cy="671"/>
            </a:xfrm>
            <a:prstGeom prst="rect">
              <a:avLst/>
            </a:prstGeom>
            <a:grp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cs typeface="+mn-cs"/>
              </a:endParaRPr>
            </a:p>
          </p:txBody>
        </p:sp>
        <p:sp>
          <p:nvSpPr>
            <p:cNvPr id="60447" name="Rectangle 27"/>
            <p:cNvSpPr>
              <a:spLocks noChangeArrowheads="1"/>
            </p:cNvSpPr>
            <p:nvPr/>
          </p:nvSpPr>
          <p:spPr bwMode="auto">
            <a:xfrm>
              <a:off x="884" y="391"/>
              <a:ext cx="438" cy="88"/>
            </a:xfrm>
            <a:prstGeom prst="rect">
              <a:avLst/>
            </a:prstGeom>
            <a:grpFill/>
            <a:ln w="12700">
              <a:noFill/>
              <a:miter lim="800000"/>
              <a:headEnd/>
              <a:tailEnd/>
            </a:ln>
          </p:spPr>
          <p:txBody>
            <a:bodyPr wrap="none" lIns="81204" tIns="39889" rIns="81204" bIns="39889">
              <a:spAutoFit/>
            </a:bodyPr>
            <a:lstStyle/>
            <a:p>
              <a:pPr defTabSz="820738" eaLnBrk="0" hangingPunct="0">
                <a:defRPr/>
              </a:pPr>
              <a:r>
                <a:rPr lang="en-US" altLang="zh-CN" sz="400">
                  <a:latin typeface="Times New Roman" pitchFamily="18" charset="0"/>
                  <a:cs typeface="+mn-cs"/>
                </a:rPr>
                <a:t>Synthesis of Amino Acids</a:t>
              </a:r>
            </a:p>
          </p:txBody>
        </p:sp>
        <p:sp>
          <p:nvSpPr>
            <p:cNvPr id="60448" name="Text Box 28"/>
            <p:cNvSpPr txBox="1">
              <a:spLocks noChangeArrowheads="1"/>
            </p:cNvSpPr>
            <p:nvPr/>
          </p:nvSpPr>
          <p:spPr bwMode="auto">
            <a:xfrm>
              <a:off x="839" y="482"/>
              <a:ext cx="544" cy="438"/>
            </a:xfrm>
            <a:prstGeom prst="rect">
              <a:avLst/>
            </a:prstGeom>
            <a:noFill/>
            <a:ln w="9525">
              <a:noFill/>
              <a:miter lim="800000"/>
              <a:headEnd/>
              <a:tailEnd/>
            </a:ln>
          </p:spPr>
          <p:txBody>
            <a:bodyPr>
              <a:spAutoFit/>
            </a:bodyPr>
            <a:lstStyle/>
            <a:p>
              <a:pPr>
                <a:spcBef>
                  <a:spcPct val="50000"/>
                </a:spcBef>
                <a:defRPr/>
              </a:pPr>
              <a:r>
                <a:rPr lang="en-US" altLang="zh-CN" sz="400" dirty="0">
                  <a:latin typeface="Arial" charset="0"/>
                  <a:cs typeface="+mn-cs"/>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grpSp>
        <p:nvGrpSpPr>
          <p:cNvPr id="7" name="Group 29"/>
          <p:cNvGrpSpPr>
            <a:grpSpLocks/>
          </p:cNvGrpSpPr>
          <p:nvPr/>
        </p:nvGrpSpPr>
        <p:grpSpPr bwMode="auto">
          <a:xfrm>
            <a:off x="7707313" y="4654550"/>
            <a:ext cx="863600" cy="1065213"/>
            <a:chOff x="839" y="346"/>
            <a:chExt cx="544" cy="671"/>
          </a:xfrm>
          <a:solidFill>
            <a:schemeClr val="bg1"/>
          </a:solidFill>
        </p:grpSpPr>
        <p:sp>
          <p:nvSpPr>
            <p:cNvPr id="1073182" name="Rectangle 30"/>
            <p:cNvSpPr>
              <a:spLocks noChangeArrowheads="1"/>
            </p:cNvSpPr>
            <p:nvPr/>
          </p:nvSpPr>
          <p:spPr bwMode="auto">
            <a:xfrm>
              <a:off x="839" y="346"/>
              <a:ext cx="516" cy="671"/>
            </a:xfrm>
            <a:prstGeom prst="rect">
              <a:avLst/>
            </a:prstGeom>
            <a:grp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cs typeface="+mn-cs"/>
              </a:endParaRPr>
            </a:p>
          </p:txBody>
        </p:sp>
        <p:sp>
          <p:nvSpPr>
            <p:cNvPr id="60444" name="Rectangle 31"/>
            <p:cNvSpPr>
              <a:spLocks noChangeArrowheads="1"/>
            </p:cNvSpPr>
            <p:nvPr/>
          </p:nvSpPr>
          <p:spPr bwMode="auto">
            <a:xfrm>
              <a:off x="884" y="391"/>
              <a:ext cx="438" cy="88"/>
            </a:xfrm>
            <a:prstGeom prst="rect">
              <a:avLst/>
            </a:prstGeom>
            <a:grpFill/>
            <a:ln w="12700">
              <a:noFill/>
              <a:miter lim="800000"/>
              <a:headEnd/>
              <a:tailEnd/>
            </a:ln>
          </p:spPr>
          <p:txBody>
            <a:bodyPr wrap="none" lIns="81204" tIns="39889" rIns="81204" bIns="39889">
              <a:spAutoFit/>
            </a:bodyPr>
            <a:lstStyle/>
            <a:p>
              <a:pPr defTabSz="820738" eaLnBrk="0" hangingPunct="0">
                <a:defRPr/>
              </a:pPr>
              <a:r>
                <a:rPr lang="en-US" altLang="zh-CN" sz="400">
                  <a:latin typeface="Times New Roman" pitchFamily="18" charset="0"/>
                  <a:cs typeface="+mn-cs"/>
                </a:rPr>
                <a:t>Synthesis of Amino Acids</a:t>
              </a:r>
            </a:p>
          </p:txBody>
        </p:sp>
        <p:sp>
          <p:nvSpPr>
            <p:cNvPr id="60445" name="Text Box 32"/>
            <p:cNvSpPr txBox="1">
              <a:spLocks noChangeArrowheads="1"/>
            </p:cNvSpPr>
            <p:nvPr/>
          </p:nvSpPr>
          <p:spPr bwMode="auto">
            <a:xfrm>
              <a:off x="839" y="482"/>
              <a:ext cx="544" cy="438"/>
            </a:xfrm>
            <a:prstGeom prst="rect">
              <a:avLst/>
            </a:prstGeom>
            <a:noFill/>
            <a:ln w="9525">
              <a:noFill/>
              <a:miter lim="800000"/>
              <a:headEnd/>
              <a:tailEnd/>
            </a:ln>
          </p:spPr>
          <p:txBody>
            <a:bodyPr>
              <a:spAutoFit/>
            </a:bodyPr>
            <a:lstStyle/>
            <a:p>
              <a:pPr>
                <a:spcBef>
                  <a:spcPct val="50000"/>
                </a:spcBef>
                <a:defRPr/>
              </a:pPr>
              <a:r>
                <a:rPr lang="en-US" altLang="zh-CN" sz="400">
                  <a:latin typeface="Arial" charset="0"/>
                  <a:cs typeface="+mn-cs"/>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1073185" name="Line 33"/>
          <p:cNvSpPr>
            <a:spLocks noChangeShapeType="1"/>
          </p:cNvSpPr>
          <p:nvPr/>
        </p:nvSpPr>
        <p:spPr bwMode="auto">
          <a:xfrm flipH="1">
            <a:off x="914400" y="2971800"/>
            <a:ext cx="914400" cy="1755775"/>
          </a:xfrm>
          <a:prstGeom prst="line">
            <a:avLst/>
          </a:prstGeom>
          <a:noFill/>
          <a:ln w="28575">
            <a:solidFill>
              <a:srgbClr val="0000FF"/>
            </a:solidFill>
            <a:round/>
            <a:headEnd/>
            <a:tailEnd type="stealth" w="lg" len="lg"/>
          </a:ln>
        </p:spPr>
        <p:txBody>
          <a:bodyPr/>
          <a:lstStyle/>
          <a:p>
            <a:endParaRPr lang="en-US"/>
          </a:p>
        </p:txBody>
      </p:sp>
      <p:sp>
        <p:nvSpPr>
          <p:cNvPr id="1073186" name="Line 34"/>
          <p:cNvSpPr>
            <a:spLocks noChangeShapeType="1"/>
          </p:cNvSpPr>
          <p:nvPr/>
        </p:nvSpPr>
        <p:spPr bwMode="auto">
          <a:xfrm>
            <a:off x="1905000" y="2971800"/>
            <a:ext cx="457200" cy="1828800"/>
          </a:xfrm>
          <a:prstGeom prst="line">
            <a:avLst/>
          </a:prstGeom>
          <a:noFill/>
          <a:ln w="28575">
            <a:solidFill>
              <a:srgbClr val="0000FF"/>
            </a:solidFill>
            <a:round/>
            <a:headEnd/>
            <a:tailEnd type="stealth" w="lg" len="lg"/>
          </a:ln>
        </p:spPr>
        <p:txBody>
          <a:bodyPr/>
          <a:lstStyle/>
          <a:p>
            <a:endParaRPr lang="en-US"/>
          </a:p>
        </p:txBody>
      </p:sp>
      <p:sp>
        <p:nvSpPr>
          <p:cNvPr id="1073187" name="Line 35"/>
          <p:cNvSpPr>
            <a:spLocks noChangeShapeType="1"/>
          </p:cNvSpPr>
          <p:nvPr/>
        </p:nvSpPr>
        <p:spPr bwMode="auto">
          <a:xfrm>
            <a:off x="1981200" y="3048000"/>
            <a:ext cx="1892300" cy="1695450"/>
          </a:xfrm>
          <a:prstGeom prst="line">
            <a:avLst/>
          </a:prstGeom>
          <a:noFill/>
          <a:ln w="28575">
            <a:solidFill>
              <a:srgbClr val="0000FF"/>
            </a:solidFill>
            <a:round/>
            <a:headEnd/>
            <a:tailEnd type="stealth" w="lg" len="lg"/>
          </a:ln>
        </p:spPr>
        <p:txBody>
          <a:bodyPr/>
          <a:lstStyle/>
          <a:p>
            <a:endParaRPr lang="en-US"/>
          </a:p>
        </p:txBody>
      </p:sp>
      <p:sp>
        <p:nvSpPr>
          <p:cNvPr id="1073188" name="Line 36"/>
          <p:cNvSpPr>
            <a:spLocks noChangeShapeType="1"/>
          </p:cNvSpPr>
          <p:nvPr/>
        </p:nvSpPr>
        <p:spPr bwMode="auto">
          <a:xfrm flipH="1">
            <a:off x="2379663" y="2895600"/>
            <a:ext cx="3411537" cy="1831975"/>
          </a:xfrm>
          <a:prstGeom prst="line">
            <a:avLst/>
          </a:prstGeom>
          <a:noFill/>
          <a:ln w="28575">
            <a:solidFill>
              <a:srgbClr val="00FF00"/>
            </a:solidFill>
            <a:round/>
            <a:headEnd/>
            <a:tailEnd type="stealth" w="lg" len="lg"/>
          </a:ln>
        </p:spPr>
        <p:txBody>
          <a:bodyPr/>
          <a:lstStyle/>
          <a:p>
            <a:endParaRPr lang="en-US"/>
          </a:p>
        </p:txBody>
      </p:sp>
      <p:sp>
        <p:nvSpPr>
          <p:cNvPr id="1073189" name="Line 37"/>
          <p:cNvSpPr>
            <a:spLocks noChangeShapeType="1"/>
          </p:cNvSpPr>
          <p:nvPr/>
        </p:nvSpPr>
        <p:spPr bwMode="auto">
          <a:xfrm>
            <a:off x="6096000" y="2895600"/>
            <a:ext cx="609600" cy="1752600"/>
          </a:xfrm>
          <a:prstGeom prst="line">
            <a:avLst/>
          </a:prstGeom>
          <a:noFill/>
          <a:ln w="28575">
            <a:solidFill>
              <a:srgbClr val="00FF00"/>
            </a:solidFill>
            <a:round/>
            <a:headEnd/>
            <a:tailEnd type="stealth" w="lg" len="lg"/>
          </a:ln>
        </p:spPr>
        <p:txBody>
          <a:bodyPr/>
          <a:lstStyle/>
          <a:p>
            <a:endParaRPr lang="en-US"/>
          </a:p>
        </p:txBody>
      </p:sp>
      <p:sp>
        <p:nvSpPr>
          <p:cNvPr id="1073190" name="Line 38"/>
          <p:cNvSpPr>
            <a:spLocks noChangeShapeType="1"/>
          </p:cNvSpPr>
          <p:nvPr/>
        </p:nvSpPr>
        <p:spPr bwMode="auto">
          <a:xfrm>
            <a:off x="6172200" y="2895600"/>
            <a:ext cx="1981200" cy="1676400"/>
          </a:xfrm>
          <a:prstGeom prst="line">
            <a:avLst/>
          </a:prstGeom>
          <a:noFill/>
          <a:ln w="28575">
            <a:solidFill>
              <a:srgbClr val="00FF00"/>
            </a:solidFill>
            <a:round/>
            <a:headEnd/>
            <a:tailEnd type="stealth" w="lg" len="lg"/>
          </a:ln>
        </p:spPr>
        <p:txBody>
          <a:bodyPr/>
          <a:lstStyle/>
          <a:p>
            <a:endParaRPr lang="en-US"/>
          </a:p>
        </p:txBody>
      </p:sp>
      <p:sp>
        <p:nvSpPr>
          <p:cNvPr id="1073191" name="Line 39"/>
          <p:cNvSpPr>
            <a:spLocks noChangeShapeType="1"/>
          </p:cNvSpPr>
          <p:nvPr/>
        </p:nvSpPr>
        <p:spPr bwMode="auto">
          <a:xfrm>
            <a:off x="1981200" y="2971800"/>
            <a:ext cx="3200400" cy="1676400"/>
          </a:xfrm>
          <a:prstGeom prst="line">
            <a:avLst/>
          </a:prstGeom>
          <a:noFill/>
          <a:ln w="28575">
            <a:solidFill>
              <a:srgbClr val="0000FF"/>
            </a:solidFill>
            <a:round/>
            <a:headEnd/>
            <a:tailEnd type="stealth" w="lg" len="lg"/>
          </a:ln>
        </p:spPr>
        <p:txBody>
          <a:bodyPr/>
          <a:lstStyle/>
          <a:p>
            <a:endParaRPr lang="en-US"/>
          </a:p>
        </p:txBody>
      </p:sp>
      <p:sp>
        <p:nvSpPr>
          <p:cNvPr id="1073192" name="Line 40"/>
          <p:cNvSpPr>
            <a:spLocks noChangeShapeType="1"/>
          </p:cNvSpPr>
          <p:nvPr/>
        </p:nvSpPr>
        <p:spPr bwMode="auto">
          <a:xfrm flipH="1">
            <a:off x="5257800" y="2895600"/>
            <a:ext cx="609600" cy="1784350"/>
          </a:xfrm>
          <a:prstGeom prst="line">
            <a:avLst/>
          </a:prstGeom>
          <a:noFill/>
          <a:ln w="28575">
            <a:solidFill>
              <a:srgbClr val="00FF00"/>
            </a:solidFill>
            <a:round/>
            <a:headEnd/>
            <a:tailEnd type="stealth" w="lg" len="lg"/>
          </a:ln>
        </p:spPr>
        <p:txBody>
          <a:bodyPr/>
          <a:lstStyle/>
          <a:p>
            <a:endParaRPr lang="en-US"/>
          </a:p>
        </p:txBody>
      </p:sp>
      <p:sp>
        <p:nvSpPr>
          <p:cNvPr id="1073193" name="Text Box 41"/>
          <p:cNvSpPr txBox="1">
            <a:spLocks noChangeArrowheads="1"/>
          </p:cNvSpPr>
          <p:nvPr/>
        </p:nvSpPr>
        <p:spPr bwMode="auto">
          <a:xfrm>
            <a:off x="1306513" y="1443038"/>
            <a:ext cx="1150937" cy="457200"/>
          </a:xfrm>
          <a:prstGeom prst="rect">
            <a:avLst/>
          </a:prstGeom>
          <a:noFill/>
          <a:ln w="28575" algn="ctr">
            <a:noFill/>
            <a:miter lim="800000"/>
            <a:headEnd/>
            <a:tailEnd type="none" w="lg" len="lg"/>
          </a:ln>
        </p:spPr>
        <p:txBody>
          <a:bodyPr>
            <a:spAutoFit/>
          </a:bodyPr>
          <a:lstStyle/>
          <a:p>
            <a:pPr>
              <a:spcBef>
                <a:spcPct val="50000"/>
              </a:spcBef>
            </a:pPr>
            <a:r>
              <a:rPr lang="zh-CN" altLang="en-US"/>
              <a:t>论文甲</a:t>
            </a:r>
          </a:p>
        </p:txBody>
      </p:sp>
      <p:sp>
        <p:nvSpPr>
          <p:cNvPr id="1073194" name="Text Box 42"/>
          <p:cNvSpPr txBox="1">
            <a:spLocks noChangeArrowheads="1"/>
          </p:cNvSpPr>
          <p:nvPr/>
        </p:nvSpPr>
        <p:spPr bwMode="auto">
          <a:xfrm>
            <a:off x="5410200" y="1371600"/>
            <a:ext cx="1150938" cy="457200"/>
          </a:xfrm>
          <a:prstGeom prst="rect">
            <a:avLst/>
          </a:prstGeom>
          <a:noFill/>
          <a:ln w="28575" algn="ctr">
            <a:noFill/>
            <a:miter lim="800000"/>
            <a:headEnd/>
            <a:tailEnd type="none" w="lg" len="lg"/>
          </a:ln>
        </p:spPr>
        <p:txBody>
          <a:bodyPr>
            <a:spAutoFit/>
          </a:bodyPr>
          <a:lstStyle/>
          <a:p>
            <a:pPr>
              <a:spcBef>
                <a:spcPct val="50000"/>
              </a:spcBef>
            </a:pPr>
            <a:r>
              <a:rPr lang="zh-CN" altLang="en-US"/>
              <a:t>论文乙</a:t>
            </a:r>
          </a:p>
        </p:txBody>
      </p:sp>
      <p:sp>
        <p:nvSpPr>
          <p:cNvPr id="1073195" name="Text Box 43"/>
          <p:cNvSpPr txBox="1">
            <a:spLocks noChangeArrowheads="1"/>
          </p:cNvSpPr>
          <p:nvPr/>
        </p:nvSpPr>
        <p:spPr bwMode="auto">
          <a:xfrm>
            <a:off x="430213" y="6024563"/>
            <a:ext cx="8153400" cy="369887"/>
          </a:xfrm>
          <a:prstGeom prst="rect">
            <a:avLst/>
          </a:prstGeom>
          <a:noFill/>
          <a:ln w="28575" algn="ctr">
            <a:noFill/>
            <a:miter lim="800000"/>
            <a:headEnd/>
            <a:tailEnd/>
          </a:ln>
        </p:spPr>
        <p:txBody>
          <a:bodyPr>
            <a:spAutoFit/>
          </a:bodyPr>
          <a:lstStyle/>
          <a:p>
            <a:pPr>
              <a:spcBef>
                <a:spcPct val="50000"/>
              </a:spcBef>
            </a:pPr>
            <a:r>
              <a:rPr lang="en-US" altLang="zh-CN"/>
              <a:t>     A	             B	       C	                D	        E		  F</a:t>
            </a:r>
          </a:p>
        </p:txBody>
      </p:sp>
      <p:sp>
        <p:nvSpPr>
          <p:cNvPr id="1073196" name="Line 44"/>
          <p:cNvSpPr>
            <a:spLocks noChangeShapeType="1"/>
          </p:cNvSpPr>
          <p:nvPr/>
        </p:nvSpPr>
        <p:spPr bwMode="auto">
          <a:xfrm>
            <a:off x="2667000" y="2209800"/>
            <a:ext cx="2590800" cy="0"/>
          </a:xfrm>
          <a:prstGeom prst="line">
            <a:avLst/>
          </a:prstGeom>
          <a:noFill/>
          <a:ln w="76200" cap="rnd">
            <a:solidFill>
              <a:srgbClr val="FFFF00"/>
            </a:solidFill>
            <a:prstDash val="sysDot"/>
            <a:round/>
            <a:headEnd type="stealth" w="lg" len="lg"/>
            <a:tailEnd type="stealth" w="lg" len="lg"/>
          </a:ln>
        </p:spPr>
        <p:txBody>
          <a:bodyPr wrap="none" anchor="ctr"/>
          <a:lstStyle/>
          <a:p>
            <a:endParaRPr lang="en-US"/>
          </a:p>
        </p:txBody>
      </p:sp>
      <p:sp>
        <p:nvSpPr>
          <p:cNvPr id="46107" name="Slide Number Placeholder 44"/>
          <p:cNvSpPr>
            <a:spLocks noGrp="1"/>
          </p:cNvSpPr>
          <p:nvPr>
            <p:ph type="sldNum" sz="quarter" idx="11"/>
          </p:nvPr>
        </p:nvSpPr>
        <p:spPr>
          <a:noFill/>
        </p:spPr>
        <p:txBody>
          <a:bodyPr/>
          <a:lstStyle/>
          <a:p>
            <a:fld id="{B0C94B24-FBFF-483F-A0C0-3FCD9A97456F}" type="slidenum">
              <a:rPr lang="en-US" altLang="en-US" smtClean="0">
                <a:latin typeface="Arial" pitchFamily="34" charset="0"/>
                <a:ea typeface="宋体" pitchFamily="2" charset="-122"/>
              </a:rPr>
              <a:pPr/>
              <a:t>26</a:t>
            </a:fld>
            <a:endParaRPr lang="en-US" altLang="en-US" smtClean="0">
              <a:latin typeface="Arial" pitchFamily="34" charset="0"/>
              <a:ea typeface="宋体" pitchFamily="2" charset="-122"/>
            </a:endParaRPr>
          </a:p>
        </p:txBody>
      </p:sp>
    </p:spTree>
    <p:custDataLst>
      <p:tags r:id="rId1"/>
    </p:custDataLst>
  </p:cSld>
  <p:clrMapOvr>
    <a:masterClrMapping/>
  </p:clrMapOvr>
  <p:transition advTm="18721">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73193"/>
                                        </p:tgtEl>
                                        <p:attrNameLst>
                                          <p:attrName>style.visibility</p:attrName>
                                        </p:attrNameLst>
                                      </p:cBhvr>
                                      <p:to>
                                        <p:strVal val="visible"/>
                                      </p:to>
                                    </p:set>
                                    <p:animEffect transition="in" filter="blinds(horizontal)">
                                      <p:cBhvr>
                                        <p:cTn id="10" dur="500"/>
                                        <p:tgtEl>
                                          <p:spTgt spid="107319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73194"/>
                                        </p:tgtEl>
                                        <p:attrNameLst>
                                          <p:attrName>style.visibility</p:attrName>
                                        </p:attrNameLst>
                                      </p:cBhvr>
                                      <p:to>
                                        <p:strVal val="visible"/>
                                      </p:to>
                                    </p:set>
                                    <p:animEffect transition="in" filter="blinds(horizontal)">
                                      <p:cBhvr>
                                        <p:cTn id="13" dur="500"/>
                                        <p:tgtEl>
                                          <p:spTgt spid="1073194"/>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73167"/>
                                        </p:tgtEl>
                                        <p:attrNameLst>
                                          <p:attrName>style.visibility</p:attrName>
                                        </p:attrNameLst>
                                      </p:cBhvr>
                                      <p:to>
                                        <p:strVal val="visible"/>
                                      </p:to>
                                    </p:set>
                                    <p:anim calcmode="lin" valueType="num">
                                      <p:cBhvr additive="base">
                                        <p:cTn id="25" dur="500" fill="hold"/>
                                        <p:tgtEl>
                                          <p:spTgt spid="1073167"/>
                                        </p:tgtEl>
                                        <p:attrNameLst>
                                          <p:attrName>ppt_x</p:attrName>
                                        </p:attrNameLst>
                                      </p:cBhvr>
                                      <p:tavLst>
                                        <p:tav tm="0">
                                          <p:val>
                                            <p:strVal val="#ppt_x"/>
                                          </p:val>
                                        </p:tav>
                                        <p:tav tm="100000">
                                          <p:val>
                                            <p:strVal val="#ppt_x"/>
                                          </p:val>
                                        </p:tav>
                                      </p:tavLst>
                                    </p:anim>
                                    <p:anim calcmode="lin" valueType="num">
                                      <p:cBhvr additive="base">
                                        <p:cTn id="26" dur="500" fill="hold"/>
                                        <p:tgtEl>
                                          <p:spTgt spid="107316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73168"/>
                                        </p:tgtEl>
                                        <p:attrNameLst>
                                          <p:attrName>style.visibility</p:attrName>
                                        </p:attrNameLst>
                                      </p:cBhvr>
                                      <p:to>
                                        <p:strVal val="visible"/>
                                      </p:to>
                                    </p:set>
                                    <p:anim calcmode="lin" valueType="num">
                                      <p:cBhvr additive="base">
                                        <p:cTn id="29" dur="500" fill="hold"/>
                                        <p:tgtEl>
                                          <p:spTgt spid="1073168"/>
                                        </p:tgtEl>
                                        <p:attrNameLst>
                                          <p:attrName>ppt_x</p:attrName>
                                        </p:attrNameLst>
                                      </p:cBhvr>
                                      <p:tavLst>
                                        <p:tav tm="0">
                                          <p:val>
                                            <p:strVal val="#ppt_x"/>
                                          </p:val>
                                        </p:tav>
                                        <p:tav tm="100000">
                                          <p:val>
                                            <p:strVal val="#ppt_x"/>
                                          </p:val>
                                        </p:tav>
                                      </p:tavLst>
                                    </p:anim>
                                    <p:anim calcmode="lin" valueType="num">
                                      <p:cBhvr additive="base">
                                        <p:cTn id="30" dur="500" fill="hold"/>
                                        <p:tgtEl>
                                          <p:spTgt spid="107316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73169"/>
                                        </p:tgtEl>
                                        <p:attrNameLst>
                                          <p:attrName>style.visibility</p:attrName>
                                        </p:attrNameLst>
                                      </p:cBhvr>
                                      <p:to>
                                        <p:strVal val="visible"/>
                                      </p:to>
                                    </p:set>
                                    <p:anim calcmode="lin" valueType="num">
                                      <p:cBhvr additive="base">
                                        <p:cTn id="33" dur="500" fill="hold"/>
                                        <p:tgtEl>
                                          <p:spTgt spid="1073169"/>
                                        </p:tgtEl>
                                        <p:attrNameLst>
                                          <p:attrName>ppt_x</p:attrName>
                                        </p:attrNameLst>
                                      </p:cBhvr>
                                      <p:tavLst>
                                        <p:tav tm="0">
                                          <p:val>
                                            <p:strVal val="#ppt_x"/>
                                          </p:val>
                                        </p:tav>
                                        <p:tav tm="100000">
                                          <p:val>
                                            <p:strVal val="#ppt_x"/>
                                          </p:val>
                                        </p:tav>
                                      </p:tavLst>
                                    </p:anim>
                                    <p:anim calcmode="lin" valueType="num">
                                      <p:cBhvr additive="base">
                                        <p:cTn id="34" dur="500" fill="hold"/>
                                        <p:tgtEl>
                                          <p:spTgt spid="107316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73174"/>
                                        </p:tgtEl>
                                        <p:attrNameLst>
                                          <p:attrName>style.visibility</p:attrName>
                                        </p:attrNameLst>
                                      </p:cBhvr>
                                      <p:to>
                                        <p:strVal val="visible"/>
                                      </p:to>
                                    </p:set>
                                    <p:anim calcmode="lin" valueType="num">
                                      <p:cBhvr additive="base">
                                        <p:cTn id="41" dur="500" fill="hold"/>
                                        <p:tgtEl>
                                          <p:spTgt spid="1073174"/>
                                        </p:tgtEl>
                                        <p:attrNameLst>
                                          <p:attrName>ppt_x</p:attrName>
                                        </p:attrNameLst>
                                      </p:cBhvr>
                                      <p:tavLst>
                                        <p:tav tm="0">
                                          <p:val>
                                            <p:strVal val="#ppt_x"/>
                                          </p:val>
                                        </p:tav>
                                        <p:tav tm="100000">
                                          <p:val>
                                            <p:strVal val="#ppt_x"/>
                                          </p:val>
                                        </p:tav>
                                      </p:tavLst>
                                    </p:anim>
                                    <p:anim calcmode="lin" valueType="num">
                                      <p:cBhvr additive="base">
                                        <p:cTn id="42" dur="500" fill="hold"/>
                                        <p:tgtEl>
                                          <p:spTgt spid="107317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73175"/>
                                        </p:tgtEl>
                                        <p:attrNameLst>
                                          <p:attrName>style.visibility</p:attrName>
                                        </p:attrNameLst>
                                      </p:cBhvr>
                                      <p:to>
                                        <p:strVal val="visible"/>
                                      </p:to>
                                    </p:set>
                                    <p:anim calcmode="lin" valueType="num">
                                      <p:cBhvr additive="base">
                                        <p:cTn id="45" dur="500" fill="hold"/>
                                        <p:tgtEl>
                                          <p:spTgt spid="1073175"/>
                                        </p:tgtEl>
                                        <p:attrNameLst>
                                          <p:attrName>ppt_x</p:attrName>
                                        </p:attrNameLst>
                                      </p:cBhvr>
                                      <p:tavLst>
                                        <p:tav tm="0">
                                          <p:val>
                                            <p:strVal val="#ppt_x"/>
                                          </p:val>
                                        </p:tav>
                                        <p:tav tm="100000">
                                          <p:val>
                                            <p:strVal val="#ppt_x"/>
                                          </p:val>
                                        </p:tav>
                                      </p:tavLst>
                                    </p:anim>
                                    <p:anim calcmode="lin" valueType="num">
                                      <p:cBhvr additive="base">
                                        <p:cTn id="46" dur="500" fill="hold"/>
                                        <p:tgtEl>
                                          <p:spTgt spid="107317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73176"/>
                                        </p:tgtEl>
                                        <p:attrNameLst>
                                          <p:attrName>style.visibility</p:attrName>
                                        </p:attrNameLst>
                                      </p:cBhvr>
                                      <p:to>
                                        <p:strVal val="visible"/>
                                      </p:to>
                                    </p:set>
                                    <p:anim calcmode="lin" valueType="num">
                                      <p:cBhvr additive="base">
                                        <p:cTn id="49" dur="500" fill="hold"/>
                                        <p:tgtEl>
                                          <p:spTgt spid="1073176"/>
                                        </p:tgtEl>
                                        <p:attrNameLst>
                                          <p:attrName>ppt_x</p:attrName>
                                        </p:attrNameLst>
                                      </p:cBhvr>
                                      <p:tavLst>
                                        <p:tav tm="0">
                                          <p:val>
                                            <p:strVal val="#ppt_x"/>
                                          </p:val>
                                        </p:tav>
                                        <p:tav tm="100000">
                                          <p:val>
                                            <p:strVal val="#ppt_x"/>
                                          </p:val>
                                        </p:tav>
                                      </p:tavLst>
                                    </p:anim>
                                    <p:anim calcmode="lin" valueType="num">
                                      <p:cBhvr additive="base">
                                        <p:cTn id="50" dur="500" fill="hold"/>
                                        <p:tgtEl>
                                          <p:spTgt spid="107317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073195"/>
                                        </p:tgtEl>
                                        <p:attrNameLst>
                                          <p:attrName>style.visibility</p:attrName>
                                        </p:attrNameLst>
                                      </p:cBhvr>
                                      <p:to>
                                        <p:strVal val="visible"/>
                                      </p:to>
                                    </p:set>
                                    <p:anim calcmode="lin" valueType="num">
                                      <p:cBhvr additive="base">
                                        <p:cTn id="61" dur="500" fill="hold"/>
                                        <p:tgtEl>
                                          <p:spTgt spid="1073195"/>
                                        </p:tgtEl>
                                        <p:attrNameLst>
                                          <p:attrName>ppt_x</p:attrName>
                                        </p:attrNameLst>
                                      </p:cBhvr>
                                      <p:tavLst>
                                        <p:tav tm="0">
                                          <p:val>
                                            <p:strVal val="#ppt_x"/>
                                          </p:val>
                                        </p:tav>
                                        <p:tav tm="100000">
                                          <p:val>
                                            <p:strVal val="#ppt_x"/>
                                          </p:val>
                                        </p:tav>
                                      </p:tavLst>
                                    </p:anim>
                                    <p:anim calcmode="lin" valueType="num">
                                      <p:cBhvr additive="base">
                                        <p:cTn id="62" dur="500" fill="hold"/>
                                        <p:tgtEl>
                                          <p:spTgt spid="107319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073185"/>
                                        </p:tgtEl>
                                        <p:attrNameLst>
                                          <p:attrName>style.visibility</p:attrName>
                                        </p:attrNameLst>
                                      </p:cBhvr>
                                      <p:to>
                                        <p:strVal val="visible"/>
                                      </p:to>
                                    </p:set>
                                    <p:animEffect transition="in" filter="wipe(up)">
                                      <p:cBhvr>
                                        <p:cTn id="67" dur="500"/>
                                        <p:tgtEl>
                                          <p:spTgt spid="1073185"/>
                                        </p:tgtEl>
                                      </p:cBhvr>
                                    </p:animEffect>
                                  </p:childTnLst>
                                </p:cTn>
                              </p:par>
                            </p:childTnLst>
                          </p:cTn>
                        </p:par>
                        <p:par>
                          <p:cTn id="68" fill="hold">
                            <p:stCondLst>
                              <p:cond delay="500"/>
                            </p:stCondLst>
                            <p:childTnLst>
                              <p:par>
                                <p:cTn id="69" presetID="22" presetClass="entr" presetSubtype="1" fill="hold" grpId="0" nodeType="afterEffect">
                                  <p:stCondLst>
                                    <p:cond delay="0"/>
                                  </p:stCondLst>
                                  <p:childTnLst>
                                    <p:set>
                                      <p:cBhvr>
                                        <p:cTn id="70" dur="1" fill="hold">
                                          <p:stCondLst>
                                            <p:cond delay="0"/>
                                          </p:stCondLst>
                                        </p:cTn>
                                        <p:tgtEl>
                                          <p:spTgt spid="1073186"/>
                                        </p:tgtEl>
                                        <p:attrNameLst>
                                          <p:attrName>style.visibility</p:attrName>
                                        </p:attrNameLst>
                                      </p:cBhvr>
                                      <p:to>
                                        <p:strVal val="visible"/>
                                      </p:to>
                                    </p:set>
                                    <p:animEffect transition="in" filter="wipe(up)">
                                      <p:cBhvr>
                                        <p:cTn id="71" dur="500"/>
                                        <p:tgtEl>
                                          <p:spTgt spid="1073186"/>
                                        </p:tgtEl>
                                      </p:cBhvr>
                                    </p:animEffect>
                                  </p:childTnLst>
                                </p:cTn>
                              </p:par>
                            </p:childTnLst>
                          </p:cTn>
                        </p:par>
                        <p:par>
                          <p:cTn id="72" fill="hold">
                            <p:stCondLst>
                              <p:cond delay="1000"/>
                            </p:stCondLst>
                            <p:childTnLst>
                              <p:par>
                                <p:cTn id="73" presetID="22" presetClass="entr" presetSubtype="1" fill="hold" grpId="0" nodeType="afterEffect">
                                  <p:stCondLst>
                                    <p:cond delay="0"/>
                                  </p:stCondLst>
                                  <p:childTnLst>
                                    <p:set>
                                      <p:cBhvr>
                                        <p:cTn id="74" dur="1" fill="hold">
                                          <p:stCondLst>
                                            <p:cond delay="0"/>
                                          </p:stCondLst>
                                        </p:cTn>
                                        <p:tgtEl>
                                          <p:spTgt spid="1073187"/>
                                        </p:tgtEl>
                                        <p:attrNameLst>
                                          <p:attrName>style.visibility</p:attrName>
                                        </p:attrNameLst>
                                      </p:cBhvr>
                                      <p:to>
                                        <p:strVal val="visible"/>
                                      </p:to>
                                    </p:set>
                                    <p:animEffect transition="in" filter="wipe(up)">
                                      <p:cBhvr>
                                        <p:cTn id="75" dur="500"/>
                                        <p:tgtEl>
                                          <p:spTgt spid="1073187"/>
                                        </p:tgtEl>
                                      </p:cBhvr>
                                    </p:animEffect>
                                  </p:childTnLst>
                                </p:cTn>
                              </p:par>
                            </p:childTnLst>
                          </p:cTn>
                        </p:par>
                        <p:par>
                          <p:cTn id="76" fill="hold">
                            <p:stCondLst>
                              <p:cond delay="1500"/>
                            </p:stCondLst>
                            <p:childTnLst>
                              <p:par>
                                <p:cTn id="77" presetID="22" presetClass="entr" presetSubtype="1" fill="hold" grpId="0" nodeType="afterEffect">
                                  <p:stCondLst>
                                    <p:cond delay="0"/>
                                  </p:stCondLst>
                                  <p:childTnLst>
                                    <p:set>
                                      <p:cBhvr>
                                        <p:cTn id="78" dur="1" fill="hold">
                                          <p:stCondLst>
                                            <p:cond delay="0"/>
                                          </p:stCondLst>
                                        </p:cTn>
                                        <p:tgtEl>
                                          <p:spTgt spid="1073191"/>
                                        </p:tgtEl>
                                        <p:attrNameLst>
                                          <p:attrName>style.visibility</p:attrName>
                                        </p:attrNameLst>
                                      </p:cBhvr>
                                      <p:to>
                                        <p:strVal val="visible"/>
                                      </p:to>
                                    </p:set>
                                    <p:animEffect transition="in" filter="wipe(up)">
                                      <p:cBhvr>
                                        <p:cTn id="79" dur="500"/>
                                        <p:tgtEl>
                                          <p:spTgt spid="107319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1073188"/>
                                        </p:tgtEl>
                                        <p:attrNameLst>
                                          <p:attrName>style.visibility</p:attrName>
                                        </p:attrNameLst>
                                      </p:cBhvr>
                                      <p:to>
                                        <p:strVal val="visible"/>
                                      </p:to>
                                    </p:set>
                                    <p:animEffect transition="in" filter="wipe(up)">
                                      <p:cBhvr>
                                        <p:cTn id="84" dur="500"/>
                                        <p:tgtEl>
                                          <p:spTgt spid="1073188"/>
                                        </p:tgtEl>
                                      </p:cBhvr>
                                    </p:animEffect>
                                  </p:childTnLst>
                                </p:cTn>
                              </p:par>
                            </p:childTnLst>
                          </p:cTn>
                        </p:par>
                        <p:par>
                          <p:cTn id="85" fill="hold">
                            <p:stCondLst>
                              <p:cond delay="500"/>
                            </p:stCondLst>
                            <p:childTnLst>
                              <p:par>
                                <p:cTn id="86" presetID="22" presetClass="entr" presetSubtype="1" fill="hold" grpId="0" nodeType="afterEffect">
                                  <p:stCondLst>
                                    <p:cond delay="0"/>
                                  </p:stCondLst>
                                  <p:childTnLst>
                                    <p:set>
                                      <p:cBhvr>
                                        <p:cTn id="87" dur="1" fill="hold">
                                          <p:stCondLst>
                                            <p:cond delay="0"/>
                                          </p:stCondLst>
                                        </p:cTn>
                                        <p:tgtEl>
                                          <p:spTgt spid="1073192"/>
                                        </p:tgtEl>
                                        <p:attrNameLst>
                                          <p:attrName>style.visibility</p:attrName>
                                        </p:attrNameLst>
                                      </p:cBhvr>
                                      <p:to>
                                        <p:strVal val="visible"/>
                                      </p:to>
                                    </p:set>
                                    <p:animEffect transition="in" filter="wipe(up)">
                                      <p:cBhvr>
                                        <p:cTn id="88" dur="500"/>
                                        <p:tgtEl>
                                          <p:spTgt spid="1073192"/>
                                        </p:tgtEl>
                                      </p:cBhvr>
                                    </p:animEffect>
                                  </p:childTnLst>
                                </p:cTn>
                              </p:par>
                            </p:childTnLst>
                          </p:cTn>
                        </p:par>
                        <p:par>
                          <p:cTn id="89" fill="hold">
                            <p:stCondLst>
                              <p:cond delay="1000"/>
                            </p:stCondLst>
                            <p:childTnLst>
                              <p:par>
                                <p:cTn id="90" presetID="22" presetClass="entr" presetSubtype="1" fill="hold" grpId="0" nodeType="afterEffect">
                                  <p:stCondLst>
                                    <p:cond delay="0"/>
                                  </p:stCondLst>
                                  <p:childTnLst>
                                    <p:set>
                                      <p:cBhvr>
                                        <p:cTn id="91" dur="1" fill="hold">
                                          <p:stCondLst>
                                            <p:cond delay="0"/>
                                          </p:stCondLst>
                                        </p:cTn>
                                        <p:tgtEl>
                                          <p:spTgt spid="1073189"/>
                                        </p:tgtEl>
                                        <p:attrNameLst>
                                          <p:attrName>style.visibility</p:attrName>
                                        </p:attrNameLst>
                                      </p:cBhvr>
                                      <p:to>
                                        <p:strVal val="visible"/>
                                      </p:to>
                                    </p:set>
                                    <p:animEffect transition="in" filter="wipe(up)">
                                      <p:cBhvr>
                                        <p:cTn id="92" dur="500"/>
                                        <p:tgtEl>
                                          <p:spTgt spid="1073189"/>
                                        </p:tgtEl>
                                      </p:cBhvr>
                                    </p:animEffect>
                                  </p:childTnLst>
                                </p:cTn>
                              </p:par>
                            </p:childTnLst>
                          </p:cTn>
                        </p:par>
                        <p:par>
                          <p:cTn id="93" fill="hold">
                            <p:stCondLst>
                              <p:cond delay="1500"/>
                            </p:stCondLst>
                            <p:childTnLst>
                              <p:par>
                                <p:cTn id="94" presetID="22" presetClass="entr" presetSubtype="1" fill="hold" grpId="0" nodeType="afterEffect">
                                  <p:stCondLst>
                                    <p:cond delay="0"/>
                                  </p:stCondLst>
                                  <p:childTnLst>
                                    <p:set>
                                      <p:cBhvr>
                                        <p:cTn id="95" dur="1" fill="hold">
                                          <p:stCondLst>
                                            <p:cond delay="0"/>
                                          </p:stCondLst>
                                        </p:cTn>
                                        <p:tgtEl>
                                          <p:spTgt spid="1073190"/>
                                        </p:tgtEl>
                                        <p:attrNameLst>
                                          <p:attrName>style.visibility</p:attrName>
                                        </p:attrNameLst>
                                      </p:cBhvr>
                                      <p:to>
                                        <p:strVal val="visible"/>
                                      </p:to>
                                    </p:set>
                                    <p:animEffect transition="in" filter="wipe(up)">
                                      <p:cBhvr>
                                        <p:cTn id="96" dur="500"/>
                                        <p:tgtEl>
                                          <p:spTgt spid="1073190"/>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1073167"/>
                                        </p:tgtEl>
                                        <p:attrNameLst>
                                          <p:attrName>fillcolor</p:attrName>
                                        </p:attrNameLst>
                                      </p:cBhvr>
                                      <p:to>
                                        <a:srgbClr val="FFFF00"/>
                                      </p:to>
                                    </p:animClr>
                                    <p:set>
                                      <p:cBhvr>
                                        <p:cTn id="101" dur="500" fill="hold"/>
                                        <p:tgtEl>
                                          <p:spTgt spid="1073167"/>
                                        </p:tgtEl>
                                        <p:attrNameLst>
                                          <p:attrName>fill.type</p:attrName>
                                        </p:attrNameLst>
                                      </p:cBhvr>
                                      <p:to>
                                        <p:strVal val="solid"/>
                                      </p:to>
                                    </p:set>
                                    <p:set>
                                      <p:cBhvr>
                                        <p:cTn id="102" dur="500" fill="hold"/>
                                        <p:tgtEl>
                                          <p:spTgt spid="1073167"/>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500" fill="hold"/>
                                        <p:tgtEl>
                                          <p:spTgt spid="1073174"/>
                                        </p:tgtEl>
                                        <p:attrNameLst>
                                          <p:attrName>fillcolor</p:attrName>
                                        </p:attrNameLst>
                                      </p:cBhvr>
                                      <p:to>
                                        <a:srgbClr val="FFFF00"/>
                                      </p:to>
                                    </p:animClr>
                                    <p:set>
                                      <p:cBhvr>
                                        <p:cTn id="105" dur="500" fill="hold"/>
                                        <p:tgtEl>
                                          <p:spTgt spid="1073174"/>
                                        </p:tgtEl>
                                        <p:attrNameLst>
                                          <p:attrName>fill.type</p:attrName>
                                        </p:attrNameLst>
                                      </p:cBhvr>
                                      <p:to>
                                        <p:strVal val="solid"/>
                                      </p:to>
                                    </p:set>
                                    <p:set>
                                      <p:cBhvr>
                                        <p:cTn id="106" dur="500" fill="hold"/>
                                        <p:tgtEl>
                                          <p:spTgt spid="1073174"/>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1073196"/>
                                        </p:tgtEl>
                                        <p:attrNameLst>
                                          <p:attrName>style.visibility</p:attrName>
                                        </p:attrNameLst>
                                      </p:cBhvr>
                                      <p:to>
                                        <p:strVal val="visible"/>
                                      </p:to>
                                    </p:set>
                                    <p:animEffect transition="in" filter="dissolve">
                                      <p:cBhvr>
                                        <p:cTn id="111" dur="500"/>
                                        <p:tgtEl>
                                          <p:spTgt spid="1073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167" grpId="0" animBg="1"/>
      <p:bldP spid="1073168" grpId="0"/>
      <p:bldP spid="1073169" grpId="0"/>
      <p:bldP spid="1073174" grpId="0" animBg="1"/>
      <p:bldP spid="1073175" grpId="0"/>
      <p:bldP spid="1073176" grpId="0"/>
      <p:bldP spid="1073185" grpId="0" animBg="1"/>
      <p:bldP spid="1073186" grpId="0" animBg="1"/>
      <p:bldP spid="1073187" grpId="0" animBg="1"/>
      <p:bldP spid="1073188" grpId="0" animBg="1"/>
      <p:bldP spid="1073189" grpId="0" animBg="1"/>
      <p:bldP spid="1073190" grpId="0" animBg="1"/>
      <p:bldP spid="1073191" grpId="0" animBg="1"/>
      <p:bldP spid="1073192" grpId="0" animBg="1"/>
      <p:bldP spid="1073193" grpId="0"/>
      <p:bldP spid="1073194" grpId="0"/>
      <p:bldP spid="1073195" grpId="0"/>
      <p:bldP spid="107319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u1420908\Desktop\new WoS\archive\nef.png"/>
          <p:cNvPicPr>
            <a:picLocks noChangeAspect="1" noChangeArrowheads="1"/>
          </p:cNvPicPr>
          <p:nvPr/>
        </p:nvPicPr>
        <p:blipFill>
          <a:blip r:embed="rId3"/>
          <a:srcRect b="5136"/>
          <a:stretch>
            <a:fillRect/>
          </a:stretch>
        </p:blipFill>
        <p:spPr bwMode="auto">
          <a:xfrm>
            <a:off x="914400" y="3495675"/>
            <a:ext cx="6553200" cy="2919413"/>
          </a:xfrm>
          <a:prstGeom prst="rect">
            <a:avLst/>
          </a:prstGeom>
          <a:noFill/>
          <a:ln w="9525">
            <a:solidFill>
              <a:schemeClr val="tx2"/>
            </a:solidFill>
            <a:miter lim="800000"/>
            <a:headEnd/>
            <a:tailEnd/>
          </a:ln>
        </p:spPr>
      </p:pic>
      <p:sp>
        <p:nvSpPr>
          <p:cNvPr id="47107" name="Rectangle 3"/>
          <p:cNvSpPr>
            <a:spLocks noChangeArrowheads="1"/>
          </p:cNvSpPr>
          <p:nvPr/>
        </p:nvSpPr>
        <p:spPr bwMode="auto">
          <a:xfrm>
            <a:off x="304800" y="228600"/>
            <a:ext cx="8229600" cy="685800"/>
          </a:xfrm>
          <a:prstGeom prst="rect">
            <a:avLst/>
          </a:prstGeom>
          <a:noFill/>
          <a:ln w="9525">
            <a:noFill/>
            <a:miter lim="800000"/>
            <a:headEnd/>
            <a:tailEnd/>
          </a:ln>
        </p:spPr>
        <p:txBody>
          <a:bodyPr anchor="ctr"/>
          <a:lstStyle/>
          <a:p>
            <a:pPr eaLnBrk="0" hangingPunct="0">
              <a:lnSpc>
                <a:spcPct val="90000"/>
              </a:lnSpc>
            </a:pPr>
            <a:r>
              <a:rPr lang="zh-CN" altLang="en-US" sz="2800" b="1">
                <a:solidFill>
                  <a:schemeClr val="tx2"/>
                </a:solidFill>
              </a:rPr>
              <a:t>引文索引 </a:t>
            </a:r>
            <a:r>
              <a:rPr lang="en-US" altLang="zh-CN" sz="2800" b="1">
                <a:solidFill>
                  <a:schemeClr val="tx2"/>
                </a:solidFill>
              </a:rPr>
              <a:t>Vs </a:t>
            </a:r>
            <a:r>
              <a:rPr lang="zh-CN" altLang="en-US" sz="2800" b="1">
                <a:solidFill>
                  <a:schemeClr val="tx2"/>
                </a:solidFill>
              </a:rPr>
              <a:t>关键字检索</a:t>
            </a:r>
            <a:endParaRPr lang="en-GB" altLang="zh-CN" sz="2800">
              <a:solidFill>
                <a:schemeClr val="tx2"/>
              </a:solidFill>
            </a:endParaRPr>
          </a:p>
        </p:txBody>
      </p:sp>
      <p:sp>
        <p:nvSpPr>
          <p:cNvPr id="47108" name="Rectangle 4"/>
          <p:cNvSpPr>
            <a:spLocks noChangeArrowheads="1"/>
          </p:cNvSpPr>
          <p:nvPr/>
        </p:nvSpPr>
        <p:spPr bwMode="auto">
          <a:xfrm>
            <a:off x="990600" y="914400"/>
            <a:ext cx="7467600" cy="1676400"/>
          </a:xfrm>
          <a:prstGeom prst="rect">
            <a:avLst/>
          </a:prstGeom>
          <a:noFill/>
          <a:ln w="38100">
            <a:noFill/>
            <a:miter lim="800000"/>
            <a:headEnd/>
            <a:tailEnd/>
          </a:ln>
        </p:spPr>
        <p:txBody>
          <a:bodyPr anchor="ctr"/>
          <a:lstStyle/>
          <a:p>
            <a:pPr indent="-179388" eaLnBrk="0" hangingPunct="0">
              <a:lnSpc>
                <a:spcPct val="95000"/>
              </a:lnSpc>
              <a:buClr>
                <a:schemeClr val="tx2"/>
              </a:buClr>
            </a:pPr>
            <a:r>
              <a:rPr lang="en-GB" altLang="zh-CN"/>
              <a:t>The language of research is constantly changing, as research progress concepts and terminology evolve.</a:t>
            </a:r>
          </a:p>
          <a:p>
            <a:pPr lvl="1" indent="-179388" eaLnBrk="0" hangingPunct="0">
              <a:lnSpc>
                <a:spcPct val="95000"/>
              </a:lnSpc>
              <a:buClr>
                <a:schemeClr val="tx2"/>
              </a:buClr>
              <a:buFont typeface="Arial" pitchFamily="34" charset="0"/>
              <a:buChar char="•"/>
            </a:pPr>
            <a:r>
              <a:rPr lang="en-GB" altLang="zh-CN"/>
              <a:t>Text based searching may miss critical information</a:t>
            </a:r>
          </a:p>
          <a:p>
            <a:pPr lvl="1" indent="-179388" eaLnBrk="0" hangingPunct="0">
              <a:lnSpc>
                <a:spcPct val="95000"/>
              </a:lnSpc>
              <a:buClr>
                <a:schemeClr val="tx2"/>
              </a:buClr>
              <a:buFont typeface="Arial" pitchFamily="34" charset="0"/>
              <a:buChar char="•"/>
            </a:pPr>
            <a:r>
              <a:rPr lang="en-GB" altLang="zh-CN"/>
              <a:t>Network linkages through citations facilitate the </a:t>
            </a:r>
            <a:r>
              <a:rPr lang="en-GB" altLang="zh-CN" i="1"/>
              <a:t>discovery</a:t>
            </a:r>
            <a:r>
              <a:rPr lang="en-GB" altLang="zh-CN"/>
              <a:t> of information across the boundaries of terminology</a:t>
            </a:r>
          </a:p>
        </p:txBody>
      </p:sp>
      <p:sp>
        <p:nvSpPr>
          <p:cNvPr id="47109" name="Text Box 5"/>
          <p:cNvSpPr txBox="1">
            <a:spLocks noChangeArrowheads="1"/>
          </p:cNvSpPr>
          <p:nvPr/>
        </p:nvSpPr>
        <p:spPr bwMode="auto">
          <a:xfrm>
            <a:off x="685800" y="2438400"/>
            <a:ext cx="1447800" cy="723900"/>
          </a:xfrm>
          <a:prstGeom prst="rect">
            <a:avLst/>
          </a:prstGeom>
          <a:noFill/>
          <a:ln w="9525">
            <a:noFill/>
            <a:miter lim="800000"/>
            <a:headEnd/>
            <a:tailEnd/>
          </a:ln>
        </p:spPr>
        <p:txBody>
          <a:bodyPr>
            <a:spAutoFit/>
          </a:bodyPr>
          <a:lstStyle/>
          <a:p>
            <a:pPr>
              <a:spcBef>
                <a:spcPct val="50000"/>
              </a:spcBef>
            </a:pPr>
            <a:r>
              <a:rPr lang="en-GB" altLang="zh-CN" sz="1400"/>
              <a:t>LAV</a:t>
            </a:r>
            <a:r>
              <a:rPr lang="en-GB" altLang="zh-CN" sz="1200"/>
              <a:t/>
            </a:r>
            <a:br>
              <a:rPr lang="en-GB" altLang="zh-CN" sz="1200"/>
            </a:br>
            <a:r>
              <a:rPr lang="en-GB" altLang="zh-CN" sz="600"/>
              <a:t>(Europe)</a:t>
            </a:r>
            <a:br>
              <a:rPr lang="en-GB" altLang="zh-CN" sz="600"/>
            </a:br>
            <a:r>
              <a:rPr lang="en-GB" altLang="zh-CN" sz="600"/>
              <a:t>    </a:t>
            </a:r>
            <a:r>
              <a:rPr lang="en-GB" altLang="zh-CN" sz="1400"/>
              <a:t>HTLV-III</a:t>
            </a:r>
            <a:br>
              <a:rPr lang="en-GB" altLang="zh-CN" sz="1400"/>
            </a:br>
            <a:r>
              <a:rPr lang="en-GB" altLang="zh-CN" sz="600"/>
              <a:t>    (USA)</a:t>
            </a:r>
            <a:endParaRPr lang="en-US" altLang="zh-CN" sz="600"/>
          </a:p>
        </p:txBody>
      </p:sp>
      <p:sp>
        <p:nvSpPr>
          <p:cNvPr id="47110" name="Text Box 7"/>
          <p:cNvSpPr txBox="1">
            <a:spLocks noChangeArrowheads="1"/>
          </p:cNvSpPr>
          <p:nvPr/>
        </p:nvSpPr>
        <p:spPr bwMode="auto">
          <a:xfrm>
            <a:off x="2971800" y="2628900"/>
            <a:ext cx="4191000" cy="369888"/>
          </a:xfrm>
          <a:prstGeom prst="rect">
            <a:avLst/>
          </a:prstGeom>
          <a:noFill/>
          <a:ln w="9525">
            <a:noFill/>
            <a:miter lim="800000"/>
            <a:headEnd/>
            <a:tailEnd/>
          </a:ln>
        </p:spPr>
        <p:txBody>
          <a:bodyPr>
            <a:spAutoFit/>
          </a:bodyPr>
          <a:lstStyle/>
          <a:p>
            <a:pPr>
              <a:spcBef>
                <a:spcPct val="50000"/>
              </a:spcBef>
            </a:pPr>
            <a:r>
              <a:rPr lang="en-GB" altLang="zh-CN"/>
              <a:t>HIV </a:t>
            </a:r>
            <a:r>
              <a:rPr lang="en-GB" altLang="zh-CN" sz="1200"/>
              <a:t>+ many variants, “SIV”</a:t>
            </a:r>
            <a:endParaRPr lang="en-US" altLang="zh-CN" sz="400"/>
          </a:p>
        </p:txBody>
      </p:sp>
      <p:sp>
        <p:nvSpPr>
          <p:cNvPr id="47111" name="Text Box 8"/>
          <p:cNvSpPr txBox="1">
            <a:spLocks noChangeArrowheads="1"/>
          </p:cNvSpPr>
          <p:nvPr/>
        </p:nvSpPr>
        <p:spPr bwMode="auto">
          <a:xfrm>
            <a:off x="457200" y="3132138"/>
            <a:ext cx="685800" cy="304800"/>
          </a:xfrm>
          <a:prstGeom prst="rect">
            <a:avLst/>
          </a:prstGeom>
          <a:noFill/>
          <a:ln w="9525">
            <a:noFill/>
            <a:miter lim="800000"/>
            <a:headEnd/>
            <a:tailEnd/>
          </a:ln>
        </p:spPr>
        <p:txBody>
          <a:bodyPr>
            <a:spAutoFit/>
          </a:bodyPr>
          <a:lstStyle/>
          <a:p>
            <a:pPr>
              <a:spcBef>
                <a:spcPct val="50000"/>
              </a:spcBef>
            </a:pPr>
            <a:r>
              <a:rPr lang="en-GB" altLang="zh-CN" sz="1400"/>
              <a:t>1983</a:t>
            </a:r>
            <a:endParaRPr lang="en-US" altLang="zh-CN" sz="1400"/>
          </a:p>
        </p:txBody>
      </p:sp>
      <p:sp>
        <p:nvSpPr>
          <p:cNvPr id="47112" name="Text Box 9"/>
          <p:cNvSpPr txBox="1">
            <a:spLocks noChangeArrowheads="1"/>
          </p:cNvSpPr>
          <p:nvPr/>
        </p:nvSpPr>
        <p:spPr bwMode="auto">
          <a:xfrm>
            <a:off x="2362200" y="3132138"/>
            <a:ext cx="685800" cy="304800"/>
          </a:xfrm>
          <a:prstGeom prst="rect">
            <a:avLst/>
          </a:prstGeom>
          <a:noFill/>
          <a:ln w="9525">
            <a:noFill/>
            <a:miter lim="800000"/>
            <a:headEnd/>
            <a:tailEnd/>
          </a:ln>
        </p:spPr>
        <p:txBody>
          <a:bodyPr>
            <a:spAutoFit/>
          </a:bodyPr>
          <a:lstStyle/>
          <a:p>
            <a:pPr>
              <a:spcBef>
                <a:spcPct val="50000"/>
              </a:spcBef>
            </a:pPr>
            <a:r>
              <a:rPr lang="en-GB" altLang="zh-CN" sz="1400"/>
              <a:t>1987</a:t>
            </a:r>
            <a:endParaRPr lang="en-US" altLang="zh-CN" sz="1400"/>
          </a:p>
        </p:txBody>
      </p:sp>
      <p:sp>
        <p:nvSpPr>
          <p:cNvPr id="47113" name="Text Box 10"/>
          <p:cNvSpPr txBox="1">
            <a:spLocks noChangeArrowheads="1"/>
          </p:cNvSpPr>
          <p:nvPr/>
        </p:nvSpPr>
        <p:spPr bwMode="auto">
          <a:xfrm>
            <a:off x="5867400" y="3132138"/>
            <a:ext cx="914400" cy="304800"/>
          </a:xfrm>
          <a:prstGeom prst="rect">
            <a:avLst/>
          </a:prstGeom>
          <a:noFill/>
          <a:ln w="9525">
            <a:noFill/>
            <a:miter lim="800000"/>
            <a:headEnd/>
            <a:tailEnd/>
          </a:ln>
        </p:spPr>
        <p:txBody>
          <a:bodyPr>
            <a:spAutoFit/>
          </a:bodyPr>
          <a:lstStyle/>
          <a:p>
            <a:pPr>
              <a:spcBef>
                <a:spcPct val="50000"/>
              </a:spcBef>
            </a:pPr>
            <a:r>
              <a:rPr lang="en-GB" altLang="zh-CN" sz="1400"/>
              <a:t>Present</a:t>
            </a:r>
            <a:endParaRPr lang="en-US" altLang="zh-CN" sz="1400"/>
          </a:p>
        </p:txBody>
      </p:sp>
      <p:sp>
        <p:nvSpPr>
          <p:cNvPr id="47114" name="Line 11"/>
          <p:cNvSpPr>
            <a:spLocks noChangeShapeType="1"/>
          </p:cNvSpPr>
          <p:nvPr/>
        </p:nvSpPr>
        <p:spPr bwMode="auto">
          <a:xfrm>
            <a:off x="1066800" y="3284538"/>
            <a:ext cx="1295400" cy="0"/>
          </a:xfrm>
          <a:prstGeom prst="line">
            <a:avLst/>
          </a:prstGeom>
          <a:noFill/>
          <a:ln w="38100">
            <a:solidFill>
              <a:schemeClr val="tx1"/>
            </a:solidFill>
            <a:round/>
            <a:headEnd/>
            <a:tailEnd type="triangle" w="med" len="med"/>
          </a:ln>
        </p:spPr>
        <p:txBody>
          <a:bodyPr/>
          <a:lstStyle/>
          <a:p>
            <a:endParaRPr lang="en-US"/>
          </a:p>
        </p:txBody>
      </p:sp>
      <p:sp>
        <p:nvSpPr>
          <p:cNvPr id="47115" name="Line 12"/>
          <p:cNvSpPr>
            <a:spLocks noChangeShapeType="1"/>
          </p:cNvSpPr>
          <p:nvPr/>
        </p:nvSpPr>
        <p:spPr bwMode="auto">
          <a:xfrm>
            <a:off x="2895600" y="3284538"/>
            <a:ext cx="2971800" cy="0"/>
          </a:xfrm>
          <a:prstGeom prst="line">
            <a:avLst/>
          </a:prstGeom>
          <a:noFill/>
          <a:ln w="38100">
            <a:solidFill>
              <a:schemeClr val="tx1"/>
            </a:solidFill>
            <a:round/>
            <a:headEnd/>
            <a:tailEnd type="triangle" w="med" len="med"/>
          </a:ln>
        </p:spPr>
        <p:txBody>
          <a:bodyPr/>
          <a:lstStyle/>
          <a:p>
            <a:endParaRPr lang="en-US"/>
          </a:p>
        </p:txBody>
      </p:sp>
      <p:sp>
        <p:nvSpPr>
          <p:cNvPr id="47116" name="Line 13"/>
          <p:cNvSpPr>
            <a:spLocks noChangeShapeType="1"/>
          </p:cNvSpPr>
          <p:nvPr/>
        </p:nvSpPr>
        <p:spPr bwMode="auto">
          <a:xfrm>
            <a:off x="6705600" y="3284538"/>
            <a:ext cx="914400" cy="0"/>
          </a:xfrm>
          <a:prstGeom prst="line">
            <a:avLst/>
          </a:prstGeom>
          <a:noFill/>
          <a:ln w="38100">
            <a:solidFill>
              <a:schemeClr val="tx1"/>
            </a:solidFill>
            <a:round/>
            <a:headEnd/>
            <a:tailEnd type="triangle" w="med" len="med"/>
          </a:ln>
        </p:spPr>
        <p:txBody>
          <a:bodyPr/>
          <a:lstStyle/>
          <a:p>
            <a:endParaRPr lang="en-US"/>
          </a:p>
        </p:txBody>
      </p:sp>
      <p:sp>
        <p:nvSpPr>
          <p:cNvPr id="47117" name="Text Box 14"/>
          <p:cNvSpPr txBox="1">
            <a:spLocks noChangeArrowheads="1"/>
          </p:cNvSpPr>
          <p:nvPr/>
        </p:nvSpPr>
        <p:spPr bwMode="auto">
          <a:xfrm>
            <a:off x="7620000" y="3132138"/>
            <a:ext cx="914400" cy="304800"/>
          </a:xfrm>
          <a:prstGeom prst="rect">
            <a:avLst/>
          </a:prstGeom>
          <a:noFill/>
          <a:ln w="9525">
            <a:noFill/>
            <a:miter lim="800000"/>
            <a:headEnd/>
            <a:tailEnd/>
          </a:ln>
        </p:spPr>
        <p:txBody>
          <a:bodyPr>
            <a:spAutoFit/>
          </a:bodyPr>
          <a:lstStyle/>
          <a:p>
            <a:pPr>
              <a:spcBef>
                <a:spcPct val="50000"/>
              </a:spcBef>
            </a:pPr>
            <a:r>
              <a:rPr lang="en-GB" altLang="zh-CN" sz="1400"/>
              <a:t>Future</a:t>
            </a:r>
            <a:endParaRPr lang="en-US" altLang="zh-CN" sz="1400"/>
          </a:p>
        </p:txBody>
      </p:sp>
      <p:sp>
        <p:nvSpPr>
          <p:cNvPr id="47118" name="Text Box 15"/>
          <p:cNvSpPr txBox="1">
            <a:spLocks noChangeArrowheads="1"/>
          </p:cNvSpPr>
          <p:nvPr/>
        </p:nvSpPr>
        <p:spPr bwMode="auto">
          <a:xfrm>
            <a:off x="7620000" y="2628900"/>
            <a:ext cx="838200" cy="338138"/>
          </a:xfrm>
          <a:prstGeom prst="rect">
            <a:avLst/>
          </a:prstGeom>
          <a:noFill/>
          <a:ln w="9525">
            <a:noFill/>
            <a:miter lim="800000"/>
            <a:headEnd/>
            <a:tailEnd/>
          </a:ln>
        </p:spPr>
        <p:txBody>
          <a:bodyPr>
            <a:spAutoFit/>
          </a:bodyPr>
          <a:lstStyle/>
          <a:p>
            <a:pPr algn="ctr">
              <a:spcBef>
                <a:spcPct val="50000"/>
              </a:spcBef>
            </a:pPr>
            <a:r>
              <a:rPr lang="en-GB" altLang="zh-CN" sz="1600"/>
              <a:t>???</a:t>
            </a:r>
            <a:endParaRPr lang="en-US" altLang="zh-CN" sz="1600"/>
          </a:p>
        </p:txBody>
      </p:sp>
      <p:sp>
        <p:nvSpPr>
          <p:cNvPr id="16399" name="Rectangle 16"/>
          <p:cNvSpPr>
            <a:spLocks noChangeArrowheads="1"/>
          </p:cNvSpPr>
          <p:nvPr/>
        </p:nvSpPr>
        <p:spPr bwMode="auto">
          <a:xfrm>
            <a:off x="914400" y="4343400"/>
            <a:ext cx="1981200" cy="228600"/>
          </a:xfrm>
          <a:prstGeom prst="rect">
            <a:avLst/>
          </a:prstGeom>
          <a:noFill/>
          <a:ln w="28575">
            <a:solidFill>
              <a:schemeClr val="tx2"/>
            </a:solidFill>
            <a:miter lim="800000"/>
            <a:headEnd/>
            <a:tailEnd/>
          </a:ln>
        </p:spPr>
        <p:txBody>
          <a:bodyPr wrap="none" anchor="ctr"/>
          <a:lstStyle/>
          <a:p>
            <a:endParaRPr lang="zh-CN" altLang="zh-CN"/>
          </a:p>
        </p:txBody>
      </p:sp>
      <p:sp>
        <p:nvSpPr>
          <p:cNvPr id="16400" name="Rectangle 17"/>
          <p:cNvSpPr>
            <a:spLocks noChangeArrowheads="1"/>
          </p:cNvSpPr>
          <p:nvPr/>
        </p:nvSpPr>
        <p:spPr bwMode="auto">
          <a:xfrm>
            <a:off x="3124200" y="6172200"/>
            <a:ext cx="457200" cy="228600"/>
          </a:xfrm>
          <a:prstGeom prst="rect">
            <a:avLst/>
          </a:prstGeom>
          <a:noFill/>
          <a:ln w="28575">
            <a:solidFill>
              <a:schemeClr val="tx2"/>
            </a:solidFill>
            <a:miter lim="800000"/>
            <a:headEnd/>
            <a:tailEnd/>
          </a:ln>
        </p:spPr>
        <p:txBody>
          <a:bodyPr wrap="none" anchor="ctr"/>
          <a:lstStyle/>
          <a:p>
            <a:endParaRPr lang="zh-CN" altLang="zh-CN"/>
          </a:p>
        </p:txBody>
      </p:sp>
      <p:sp>
        <p:nvSpPr>
          <p:cNvPr id="19" name="Rectangle 17"/>
          <p:cNvSpPr>
            <a:spLocks noChangeArrowheads="1"/>
          </p:cNvSpPr>
          <p:nvPr/>
        </p:nvSpPr>
        <p:spPr bwMode="auto">
          <a:xfrm>
            <a:off x="914400" y="6019800"/>
            <a:ext cx="838200" cy="304800"/>
          </a:xfrm>
          <a:prstGeom prst="rect">
            <a:avLst/>
          </a:prstGeom>
          <a:noFill/>
          <a:ln w="28575">
            <a:solidFill>
              <a:schemeClr val="tx2"/>
            </a:solidFill>
            <a:miter lim="800000"/>
            <a:headEnd/>
            <a:tailEnd/>
          </a:ln>
        </p:spPr>
        <p:txBody>
          <a:bodyPr wrap="none" anchor="ctr"/>
          <a:lstStyle/>
          <a:p>
            <a:endParaRPr lang="zh-CN" altLang="zh-CN"/>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399"/>
                                        </p:tgtEl>
                                        <p:attrNameLst>
                                          <p:attrName>style.visibility</p:attrName>
                                        </p:attrNameLst>
                                      </p:cBhvr>
                                      <p:to>
                                        <p:strVal val="visible"/>
                                      </p:to>
                                    </p:set>
                                    <p:animEffect transition="in" filter="dissolve">
                                      <p:cBhvr>
                                        <p:cTn id="7" dur="500"/>
                                        <p:tgtEl>
                                          <p:spTgt spid="1639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400"/>
                                        </p:tgtEl>
                                        <p:attrNameLst>
                                          <p:attrName>style.visibility</p:attrName>
                                        </p:attrNameLst>
                                      </p:cBhvr>
                                      <p:to>
                                        <p:strVal val="visible"/>
                                      </p:to>
                                    </p:set>
                                    <p:animEffect transition="in" filter="dissolve">
                                      <p:cBhvr>
                                        <p:cTn id="10" dur="500"/>
                                        <p:tgtEl>
                                          <p:spTgt spid="1640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9" grpId="0" animBg="1"/>
      <p:bldP spid="16400"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0"/>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48131" name="Rectangle 3"/>
          <p:cNvSpPr>
            <a:spLocks noChangeArrowheads="1"/>
          </p:cNvSpPr>
          <p:nvPr/>
        </p:nvSpPr>
        <p:spPr bwMode="auto">
          <a:xfrm>
            <a:off x="323850" y="476250"/>
            <a:ext cx="8229600" cy="685800"/>
          </a:xfrm>
          <a:prstGeom prst="rect">
            <a:avLst/>
          </a:prstGeom>
          <a:noFill/>
          <a:ln w="9525">
            <a:noFill/>
            <a:miter lim="800000"/>
            <a:headEnd/>
            <a:tailEnd/>
          </a:ln>
        </p:spPr>
        <p:txBody>
          <a:bodyPr anchor="ctr"/>
          <a:lstStyle/>
          <a:p>
            <a:pPr eaLnBrk="0" hangingPunct="0">
              <a:lnSpc>
                <a:spcPct val="90000"/>
              </a:lnSpc>
            </a:pPr>
            <a:r>
              <a:rPr lang="zh-CN" altLang="en-US" sz="2800">
                <a:solidFill>
                  <a:schemeClr val="tx2"/>
                </a:solidFill>
                <a:latin typeface="微软雅黑" pitchFamily="34" charset="-122"/>
                <a:ea typeface="微软雅黑" pitchFamily="34" charset="-122"/>
              </a:rPr>
              <a:t>引文索引 </a:t>
            </a:r>
            <a:r>
              <a:rPr lang="en-US" altLang="zh-CN" sz="2800">
                <a:solidFill>
                  <a:schemeClr val="tx2"/>
                </a:solidFill>
                <a:latin typeface="微软雅黑" pitchFamily="34" charset="-122"/>
                <a:ea typeface="微软雅黑" pitchFamily="34" charset="-122"/>
              </a:rPr>
              <a:t>VS </a:t>
            </a:r>
            <a:r>
              <a:rPr lang="zh-CN" altLang="en-US" sz="2800">
                <a:solidFill>
                  <a:schemeClr val="tx2"/>
                </a:solidFill>
                <a:latin typeface="微软雅黑" pitchFamily="34" charset="-122"/>
                <a:ea typeface="微软雅黑" pitchFamily="34" charset="-122"/>
              </a:rPr>
              <a:t>关键字检索</a:t>
            </a:r>
            <a:endParaRPr lang="en-GB" altLang="zh-CN" sz="2800">
              <a:solidFill>
                <a:schemeClr val="tx2"/>
              </a:solidFill>
              <a:latin typeface="微软雅黑" pitchFamily="34" charset="-122"/>
              <a:ea typeface="微软雅黑" pitchFamily="34" charset="-122"/>
            </a:endParaRPr>
          </a:p>
        </p:txBody>
      </p:sp>
      <p:sp>
        <p:nvSpPr>
          <p:cNvPr id="16402" name="Text Box 19"/>
          <p:cNvSpPr txBox="1">
            <a:spLocks noChangeArrowheads="1"/>
          </p:cNvSpPr>
          <p:nvPr/>
        </p:nvSpPr>
        <p:spPr bwMode="auto">
          <a:xfrm>
            <a:off x="467544" y="1484784"/>
            <a:ext cx="2520280" cy="923330"/>
          </a:xfrm>
          <a:prstGeom prst="rect">
            <a:avLst/>
          </a:prstGeom>
          <a:solidFill>
            <a:schemeClr val="tx2"/>
          </a:solidFill>
          <a:ln w="2857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spcBef>
                <a:spcPct val="50000"/>
              </a:spcBef>
              <a:defRPr/>
            </a:pPr>
            <a:r>
              <a:rPr lang="zh-CN" altLang="en-US" b="1">
                <a:solidFill>
                  <a:schemeClr val="bg1"/>
                </a:solidFill>
              </a:rPr>
              <a:t>关键词的不断演变，造成漏检，错过高影响力的重要文献！</a:t>
            </a:r>
            <a:endParaRPr lang="en-US" altLang="zh-CN" b="1">
              <a:solidFill>
                <a:schemeClr val="bg1"/>
              </a:solidFill>
            </a:endParaRPr>
          </a:p>
        </p:txBody>
      </p:sp>
      <p:sp>
        <p:nvSpPr>
          <p:cNvPr id="48135" name="Slide Number Placeholder 20"/>
          <p:cNvSpPr>
            <a:spLocks noGrp="1"/>
          </p:cNvSpPr>
          <p:nvPr>
            <p:ph type="sldNum" sz="quarter" idx="11"/>
          </p:nvPr>
        </p:nvSpPr>
        <p:spPr>
          <a:noFill/>
        </p:spPr>
        <p:txBody>
          <a:bodyPr/>
          <a:lstStyle/>
          <a:p>
            <a:fld id="{8F52FCC8-5083-4FC3-BDE2-49AD09BE3391}" type="slidenum">
              <a:rPr lang="en-US" altLang="en-US" smtClean="0">
                <a:latin typeface="Arial" pitchFamily="34" charset="0"/>
                <a:ea typeface="宋体" pitchFamily="2" charset="-122"/>
              </a:rPr>
              <a:pPr/>
              <a:t>28</a:t>
            </a:fld>
            <a:endParaRPr lang="en-US" altLang="en-US" smtClean="0">
              <a:latin typeface="Arial" pitchFamily="34" charset="0"/>
              <a:ea typeface="宋体" pitchFamily="2" charset="-122"/>
            </a:endParaRPr>
          </a:p>
        </p:txBody>
      </p:sp>
      <p:grpSp>
        <p:nvGrpSpPr>
          <p:cNvPr id="2" name="Group 8"/>
          <p:cNvGrpSpPr>
            <a:grpSpLocks/>
          </p:cNvGrpSpPr>
          <p:nvPr/>
        </p:nvGrpSpPr>
        <p:grpSpPr bwMode="auto">
          <a:xfrm rot="671881">
            <a:off x="2195513" y="842963"/>
            <a:ext cx="7056437" cy="6015037"/>
            <a:chOff x="2195736" y="843226"/>
            <a:chExt cx="7056784" cy="6014774"/>
          </a:xfrm>
        </p:grpSpPr>
        <p:pic>
          <p:nvPicPr>
            <p:cNvPr id="48141" name="图片 5"/>
            <p:cNvPicPr>
              <a:picLocks noChangeAspect="1"/>
            </p:cNvPicPr>
            <p:nvPr/>
          </p:nvPicPr>
          <p:blipFill>
            <a:blip r:embed="rId4"/>
            <a:srcRect r="8388" b="20010"/>
            <a:stretch>
              <a:fillRect/>
            </a:stretch>
          </p:blipFill>
          <p:spPr bwMode="auto">
            <a:xfrm>
              <a:off x="2195736" y="843226"/>
              <a:ext cx="7056784" cy="6014774"/>
            </a:xfrm>
            <a:prstGeom prst="rect">
              <a:avLst/>
            </a:prstGeom>
            <a:noFill/>
            <a:ln w="9525">
              <a:noFill/>
              <a:miter lim="800000"/>
              <a:headEnd/>
              <a:tailEnd/>
            </a:ln>
          </p:spPr>
        </p:pic>
        <p:sp>
          <p:nvSpPr>
            <p:cNvPr id="48142" name="Rectangle 4"/>
            <p:cNvSpPr>
              <a:spLocks noChangeArrowheads="1"/>
            </p:cNvSpPr>
            <p:nvPr/>
          </p:nvSpPr>
          <p:spPr bwMode="auto">
            <a:xfrm rot="-643844">
              <a:off x="3833750" y="1791906"/>
              <a:ext cx="3456384" cy="1676400"/>
            </a:xfrm>
            <a:prstGeom prst="rect">
              <a:avLst/>
            </a:prstGeom>
            <a:noFill/>
            <a:ln w="38100">
              <a:noFill/>
              <a:miter lim="800000"/>
              <a:headEnd/>
              <a:tailEnd/>
            </a:ln>
          </p:spPr>
          <p:txBody>
            <a:bodyPr anchor="ctr"/>
            <a:lstStyle/>
            <a:p>
              <a:pPr indent="-179388" eaLnBrk="0" hangingPunct="0">
                <a:lnSpc>
                  <a:spcPct val="95000"/>
                </a:lnSpc>
                <a:buClr>
                  <a:schemeClr val="tx2"/>
                </a:buClr>
              </a:pPr>
              <a:r>
                <a:rPr lang="zh-CN" altLang="en-US" sz="1600">
                  <a:latin typeface="微软雅黑" pitchFamily="34" charset="-122"/>
                  <a:ea typeface="微软雅黑" pitchFamily="34" charset="-122"/>
                </a:rPr>
                <a:t>当研究中的专业概念和术语不断演变，研究的语言也会不断变化</a:t>
              </a:r>
              <a:endParaRPr lang="en-GB" altLang="zh-CN" sz="1600">
                <a:latin typeface="微软雅黑" pitchFamily="34" charset="-122"/>
                <a:ea typeface="微软雅黑" pitchFamily="34" charset="-122"/>
              </a:endParaRPr>
            </a:p>
            <a:p>
              <a:pPr lvl="1" indent="-179388" eaLnBrk="0" hangingPunct="0">
                <a:lnSpc>
                  <a:spcPct val="95000"/>
                </a:lnSpc>
                <a:buClr>
                  <a:schemeClr val="tx2"/>
                </a:buClr>
              </a:pPr>
              <a:endParaRPr lang="en-GB" altLang="zh-CN" sz="1600">
                <a:latin typeface="微软雅黑" pitchFamily="34" charset="-122"/>
                <a:ea typeface="微软雅黑" pitchFamily="34" charset="-122"/>
              </a:endParaRPr>
            </a:p>
            <a:p>
              <a:pPr lvl="1" indent="-179388" eaLnBrk="0" hangingPunct="0">
                <a:lnSpc>
                  <a:spcPct val="95000"/>
                </a:lnSpc>
                <a:buClr>
                  <a:schemeClr val="tx2"/>
                </a:buClr>
                <a:buFont typeface="Arial" pitchFamily="34" charset="0"/>
                <a:buChar char="•"/>
              </a:pPr>
              <a:r>
                <a:rPr lang="zh-CN" altLang="en-US" sz="1600">
                  <a:latin typeface="微软雅黑" pitchFamily="34" charset="-122"/>
                  <a:ea typeface="微软雅黑" pitchFamily="34" charset="-122"/>
                </a:rPr>
                <a:t>基于文本的搜索可能会错过重要的信息。</a:t>
              </a:r>
              <a:endParaRPr lang="en-GB" altLang="zh-CN" sz="1600">
                <a:latin typeface="微软雅黑" pitchFamily="34" charset="-122"/>
                <a:ea typeface="微软雅黑" pitchFamily="34" charset="-122"/>
              </a:endParaRPr>
            </a:p>
            <a:p>
              <a:pPr lvl="1" indent="-179388" eaLnBrk="0" hangingPunct="0">
                <a:lnSpc>
                  <a:spcPct val="95000"/>
                </a:lnSpc>
                <a:buClr>
                  <a:schemeClr val="tx2"/>
                </a:buClr>
                <a:buFont typeface="Arial" pitchFamily="34" charset="0"/>
                <a:buChar char="•"/>
              </a:pPr>
              <a:r>
                <a:rPr lang="zh-CN" altLang="en-US" sz="1600">
                  <a:latin typeface="微软雅黑" pitchFamily="34" charset="-122"/>
                  <a:ea typeface="微软雅黑" pitchFamily="34" charset="-122"/>
                </a:rPr>
                <a:t>通过引文间的联系网络可以帮助跨越术语的界限在信息中进行探索。</a:t>
              </a:r>
              <a:endParaRPr lang="en-GB" altLang="zh-CN" sz="1600">
                <a:latin typeface="微软雅黑" pitchFamily="34" charset="-122"/>
                <a:ea typeface="微软雅黑" pitchFamily="34" charset="-122"/>
              </a:endParaRPr>
            </a:p>
          </p:txBody>
        </p:sp>
      </p:grpSp>
      <p:sp>
        <p:nvSpPr>
          <p:cNvPr id="20" name="矩形 19"/>
          <p:cNvSpPr/>
          <p:nvPr/>
        </p:nvSpPr>
        <p:spPr>
          <a:xfrm rot="21322437">
            <a:off x="5026504" y="3733295"/>
            <a:ext cx="2215041" cy="646331"/>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r>
              <a:rPr lang="zh-CN" altLang="en-US" b="1">
                <a:solidFill>
                  <a:schemeClr val="bg1"/>
                </a:solidFill>
                <a:latin typeface="微软雅黑" pitchFamily="34" charset="-122"/>
                <a:ea typeface="微软雅黑" pitchFamily="34" charset="-122"/>
              </a:rPr>
              <a:t>科学的检索方式：主题词</a:t>
            </a:r>
            <a:r>
              <a:rPr lang="en-US" altLang="zh-CN" b="1">
                <a:solidFill>
                  <a:schemeClr val="bg1"/>
                </a:solidFill>
                <a:latin typeface="微软雅黑" pitchFamily="34" charset="-122"/>
                <a:ea typeface="微软雅黑" pitchFamily="34" charset="-122"/>
              </a:rPr>
              <a:t>+</a:t>
            </a:r>
            <a:r>
              <a:rPr lang="zh-CN" altLang="en-US" b="1">
                <a:solidFill>
                  <a:schemeClr val="bg1"/>
                </a:solidFill>
                <a:latin typeface="微软雅黑" pitchFamily="34" charset="-122"/>
                <a:ea typeface="微软雅黑" pitchFamily="34" charset="-122"/>
              </a:rPr>
              <a:t>引文索引</a:t>
            </a:r>
            <a:endParaRPr lang="en-US">
              <a:solidFill>
                <a:schemeClr val="bg1"/>
              </a:solidFill>
              <a:ea typeface="微软雅黑" pitchFamily="34" charset="-122"/>
            </a:endParaRPr>
          </a:p>
        </p:txBody>
      </p:sp>
      <p:sp>
        <p:nvSpPr>
          <p:cNvPr id="48140" name="TextBox 9"/>
          <p:cNvSpPr txBox="1">
            <a:spLocks noChangeArrowheads="1"/>
          </p:cNvSpPr>
          <p:nvPr/>
        </p:nvSpPr>
        <p:spPr bwMode="auto">
          <a:xfrm rot="-355587">
            <a:off x="3708400" y="4933950"/>
            <a:ext cx="1150938" cy="384175"/>
          </a:xfrm>
          <a:prstGeom prst="rect">
            <a:avLst/>
          </a:prstGeom>
          <a:noFill/>
          <a:ln w="9525">
            <a:noFill/>
            <a:miter lim="800000"/>
            <a:headEnd/>
            <a:tailEnd/>
          </a:ln>
        </p:spPr>
        <p:txBody>
          <a:bodyPr>
            <a:spAutoFit/>
          </a:bodyPr>
          <a:lstStyle/>
          <a:p>
            <a:r>
              <a:rPr lang="zh-CN" altLang="en-US" sz="1900">
                <a:solidFill>
                  <a:schemeClr val="bg1"/>
                </a:solidFill>
                <a:latin typeface="微软雅黑" pitchFamily="34" charset="-122"/>
                <a:ea typeface="微软雅黑" pitchFamily="34" charset="-122"/>
              </a:rPr>
              <a:t>引文索引</a:t>
            </a:r>
            <a:endParaRPr lang="en-US" sz="1900">
              <a:solidFill>
                <a:schemeClr val="bg1"/>
              </a:solidFill>
              <a:latin typeface="微软雅黑" pitchFamily="34" charset="-122"/>
              <a:ea typeface="微软雅黑" pitchFamily="34" charset="-122"/>
            </a:endParaRPr>
          </a:p>
        </p:txBody>
      </p:sp>
    </p:spTree>
    <p:custDataLst>
      <p:tags r:id="rId1"/>
    </p:custDataLst>
  </p:cSld>
  <p:clrMapOvr>
    <a:masterClrMapping/>
  </p:clrMapOvr>
  <p:transition advTm="81433">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402"/>
                                        </p:tgtEl>
                                        <p:attrNameLst>
                                          <p:attrName>style.visibility</p:attrName>
                                        </p:attrNameLst>
                                      </p:cBhvr>
                                      <p:to>
                                        <p:strVal val="visible"/>
                                      </p:to>
                                    </p:set>
                                    <p:animEffect transition="in" filter="box(in)">
                                      <p:cBhvr>
                                        <p:cTn id="12" dur="500"/>
                                        <p:tgtEl>
                                          <p:spTgt spid="16402"/>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ppt_x</p:attrName>
                                        </p:attrNameLst>
                                      </p:cBhvr>
                                      <p:tavLst>
                                        <p:tav tm="0">
                                          <p:val>
                                            <p:strVal val="#ppt_x-.2"/>
                                          </p:val>
                                        </p:tav>
                                        <p:tav tm="100000">
                                          <p:val>
                                            <p:strVal val="#ppt_x"/>
                                          </p:val>
                                        </p:tav>
                                      </p:tavLst>
                                    </p:anim>
                                    <p:anim calcmode="lin" valueType="num">
                                      <p:cBhvr>
                                        <p:cTn id="1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4"/>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5" name="Oval 65"/>
          <p:cNvSpPr>
            <a:spLocks noChangeArrowheads="1"/>
          </p:cNvSpPr>
          <p:nvPr/>
        </p:nvSpPr>
        <p:spPr bwMode="auto">
          <a:xfrm rot="11323888" flipV="1">
            <a:off x="295275" y="4487863"/>
            <a:ext cx="6573838" cy="1547812"/>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endParaRPr>
          </a:p>
        </p:txBody>
      </p:sp>
      <p:pic>
        <p:nvPicPr>
          <p:cNvPr id="6" name="图片 15"/>
          <p:cNvPicPr>
            <a:picLocks noChangeAspect="1"/>
          </p:cNvPicPr>
          <p:nvPr/>
        </p:nvPicPr>
        <p:blipFill>
          <a:blip r:embed="rId3"/>
          <a:srcRect l="31900" t="36166" r="5103"/>
          <a:stretch>
            <a:fillRect/>
          </a:stretch>
        </p:blipFill>
        <p:spPr bwMode="auto">
          <a:xfrm>
            <a:off x="0" y="0"/>
            <a:ext cx="9144000" cy="6137275"/>
          </a:xfrm>
          <a:prstGeom prst="rect">
            <a:avLst/>
          </a:prstGeom>
          <a:noFill/>
          <a:ln w="9525">
            <a:noFill/>
            <a:miter lim="800000"/>
            <a:headEnd/>
            <a:tailEnd/>
          </a:ln>
        </p:spPr>
      </p:pic>
      <p:grpSp>
        <p:nvGrpSpPr>
          <p:cNvPr id="2" name="Group 16"/>
          <p:cNvGrpSpPr>
            <a:grpSpLocks/>
          </p:cNvGrpSpPr>
          <p:nvPr/>
        </p:nvGrpSpPr>
        <p:grpSpPr bwMode="auto">
          <a:xfrm>
            <a:off x="-36513" y="2187575"/>
            <a:ext cx="9244013" cy="3387725"/>
            <a:chOff x="-36512" y="2188184"/>
            <a:chExt cx="9244134" cy="3386526"/>
          </a:xfrm>
        </p:grpSpPr>
        <p:sp>
          <p:nvSpPr>
            <p:cNvPr id="4" name="Oval 65"/>
            <p:cNvSpPr>
              <a:spLocks noChangeArrowheads="1"/>
            </p:cNvSpPr>
            <p:nvPr/>
          </p:nvSpPr>
          <p:spPr bwMode="auto">
            <a:xfrm rot="10800000" flipV="1">
              <a:off x="-36512" y="4167096"/>
              <a:ext cx="3817988" cy="1345724"/>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endParaRPr>
            </a:p>
          </p:txBody>
        </p:sp>
        <p:sp>
          <p:nvSpPr>
            <p:cNvPr id="49160" name="TextBox 6"/>
            <p:cNvSpPr txBox="1">
              <a:spLocks noChangeArrowheads="1"/>
            </p:cNvSpPr>
            <p:nvPr/>
          </p:nvSpPr>
          <p:spPr bwMode="auto">
            <a:xfrm rot="337620" flipH="1">
              <a:off x="1497552" y="2188184"/>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01</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49161" name="TextBox 7"/>
            <p:cNvSpPr txBox="1">
              <a:spLocks noChangeArrowheads="1"/>
            </p:cNvSpPr>
            <p:nvPr/>
          </p:nvSpPr>
          <p:spPr bwMode="auto">
            <a:xfrm rot="337620" flipH="1">
              <a:off x="1401300" y="2961061"/>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02</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49162" name="TextBox 8"/>
            <p:cNvSpPr txBox="1">
              <a:spLocks noChangeArrowheads="1"/>
            </p:cNvSpPr>
            <p:nvPr/>
          </p:nvSpPr>
          <p:spPr bwMode="auto">
            <a:xfrm rot="337620" flipH="1">
              <a:off x="1293713" y="3787880"/>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03</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49163" name="TextBox 9"/>
            <p:cNvSpPr txBox="1">
              <a:spLocks noChangeArrowheads="1"/>
            </p:cNvSpPr>
            <p:nvPr/>
          </p:nvSpPr>
          <p:spPr bwMode="auto">
            <a:xfrm rot="337620" flipH="1">
              <a:off x="1213502" y="4561012"/>
              <a:ext cx="1261035" cy="757130"/>
            </a:xfrm>
            <a:prstGeom prst="rect">
              <a:avLst/>
            </a:prstGeom>
            <a:noFill/>
            <a:ln w="9525">
              <a:noFill/>
              <a:miter lim="800000"/>
              <a:headEnd/>
              <a:tailEnd/>
            </a:ln>
          </p:spPr>
          <p:txBody>
            <a:bodyPr>
              <a:spAutoFit/>
            </a:bodyPr>
            <a:lstStyle/>
            <a:p>
              <a:pPr algn="ctr">
                <a:lnSpc>
                  <a:spcPct val="80000"/>
                </a:lnSpc>
              </a:pPr>
              <a:r>
                <a:rPr lang="en-US" altLang="zh-CN" sz="5400" b="1">
                  <a:solidFill>
                    <a:srgbClr val="F79646"/>
                  </a:solidFill>
                  <a:latin typeface="Arial Rounded MT Bold" pitchFamily="34" charset="0"/>
                  <a:ea typeface="微软雅黑" pitchFamily="34" charset="-122"/>
                  <a:cs typeface="Times New Roman" pitchFamily="18" charset="0"/>
                </a:rPr>
                <a:t>04</a:t>
              </a:r>
              <a:endParaRPr lang="zh-CN" altLang="en-US" sz="5400" b="1">
                <a:solidFill>
                  <a:srgbClr val="F79646"/>
                </a:solidFill>
                <a:latin typeface="Arial Rounded MT Bold" pitchFamily="34" charset="0"/>
                <a:ea typeface="微软雅黑" pitchFamily="34" charset="-122"/>
                <a:cs typeface="Times New Roman" pitchFamily="18" charset="0"/>
              </a:endParaRPr>
            </a:p>
          </p:txBody>
        </p:sp>
        <p:sp>
          <p:nvSpPr>
            <p:cNvPr id="11" name="TextBox 10"/>
            <p:cNvSpPr txBox="1"/>
            <p:nvPr/>
          </p:nvSpPr>
          <p:spPr>
            <a:xfrm rot="394014">
              <a:off x="2640049" y="2632527"/>
              <a:ext cx="5967490" cy="609384"/>
            </a:xfrm>
            <a:prstGeom prst="rect">
              <a:avLst/>
            </a:prstGeom>
            <a:noFill/>
          </p:spPr>
          <p:txBody>
            <a:bodyPr>
              <a:spAutoFit/>
            </a:bodyPr>
            <a:lstStyle/>
            <a:p>
              <a:pPr>
                <a:lnSpc>
                  <a:spcPct val="140000"/>
                </a:lnSpc>
                <a:buSzPct val="70000"/>
                <a:defRPr/>
              </a:pP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科学信息在科研过程中的作用</a:t>
              </a:r>
            </a:p>
          </p:txBody>
        </p:sp>
        <p:sp>
          <p:nvSpPr>
            <p:cNvPr id="12" name="TextBox 11"/>
            <p:cNvSpPr txBox="1"/>
            <p:nvPr/>
          </p:nvSpPr>
          <p:spPr>
            <a:xfrm rot="394014">
              <a:off x="2568610" y="3473604"/>
              <a:ext cx="5967491" cy="609384"/>
            </a:xfrm>
            <a:prstGeom prst="rect">
              <a:avLst/>
            </a:prstGeom>
            <a:noFill/>
          </p:spPr>
          <p:txBody>
            <a:bodyPr>
              <a:spAutoFit/>
            </a:bodyPr>
            <a:lstStyle/>
            <a:p>
              <a:pPr>
                <a:lnSpc>
                  <a:spcPct val="140000"/>
                </a:lnSpc>
                <a:buSzPct val="70000"/>
                <a:defRPr/>
              </a:pPr>
              <a:r>
                <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rPr>
                <a:t>Web of Science</a:t>
              </a:r>
              <a:r>
                <a:rPr lang="en-US" altLang="zh-CN" sz="2400" baseline="30000">
                  <a:solidFill>
                    <a:schemeClr val="bg1"/>
                  </a:solidFill>
                  <a:effectLst>
                    <a:outerShdw blurRad="38100" dist="38100" dir="2700000" algn="tl">
                      <a:srgbClr val="C0C0C0"/>
                    </a:outerShdw>
                  </a:effectLst>
                  <a:latin typeface="微软雅黑" pitchFamily="34" charset="-122"/>
                  <a:ea typeface="微软雅黑" pitchFamily="34" charset="-122"/>
                </a:rPr>
                <a:t>TM</a:t>
              </a: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及引文索引简介</a:t>
              </a:r>
              <a:endPar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endParaRPr>
            </a:p>
          </p:txBody>
        </p:sp>
        <p:sp>
          <p:nvSpPr>
            <p:cNvPr id="13" name="TextBox 12"/>
            <p:cNvSpPr txBox="1"/>
            <p:nvPr/>
          </p:nvSpPr>
          <p:spPr>
            <a:xfrm rot="434266">
              <a:off x="2492409" y="4271834"/>
              <a:ext cx="6715213" cy="607797"/>
            </a:xfrm>
            <a:prstGeom prst="rect">
              <a:avLst/>
            </a:prstGeom>
            <a:noFill/>
          </p:spPr>
          <p:txBody>
            <a:bodyPr>
              <a:spAutoFit/>
            </a:bodyPr>
            <a:lstStyle/>
            <a:p>
              <a:pPr>
                <a:lnSpc>
                  <a:spcPct val="140000"/>
                </a:lnSpc>
                <a:buSzPct val="70000"/>
                <a:defRPr/>
              </a:pPr>
              <a:r>
                <a:rPr lang="zh-CN" altLang="en-US" sz="2400">
                  <a:solidFill>
                    <a:srgbClr val="FFFF00"/>
                  </a:solidFill>
                  <a:effectLst>
                    <a:outerShdw blurRad="38100" dist="38100" dir="2700000" algn="tl">
                      <a:srgbClr val="C0C0C0"/>
                    </a:outerShdw>
                  </a:effectLst>
                  <a:latin typeface="微软雅黑" pitchFamily="34" charset="-122"/>
                  <a:ea typeface="微软雅黑" pitchFamily="34" charset="-122"/>
                </a:rPr>
                <a:t>如何利用</a:t>
              </a:r>
              <a:r>
                <a:rPr lang="en-US" altLang="zh-CN" sz="2400">
                  <a:solidFill>
                    <a:srgbClr val="FFFF00"/>
                  </a:solidFill>
                  <a:effectLst>
                    <a:outerShdw blurRad="38100" dist="38100" dir="2700000" algn="tl">
                      <a:srgbClr val="C0C0C0"/>
                    </a:outerShdw>
                  </a:effectLst>
                  <a:latin typeface="微软雅黑" pitchFamily="34" charset="-122"/>
                  <a:ea typeface="微软雅黑" pitchFamily="34" charset="-122"/>
                </a:rPr>
                <a:t>Web of Science</a:t>
              </a:r>
              <a:r>
                <a:rPr lang="en-US" altLang="zh-CN" sz="2400" baseline="30000">
                  <a:solidFill>
                    <a:srgbClr val="FFFF00"/>
                  </a:solidFill>
                  <a:effectLst>
                    <a:outerShdw blurRad="38100" dist="38100" dir="2700000" algn="tl">
                      <a:srgbClr val="C0C0C0"/>
                    </a:outerShdw>
                  </a:effectLst>
                  <a:latin typeface="微软雅黑" pitchFamily="34" charset="-122"/>
                  <a:ea typeface="微软雅黑" pitchFamily="34" charset="-122"/>
                </a:rPr>
                <a:t>TM</a:t>
              </a:r>
              <a:r>
                <a:rPr lang="zh-CN" altLang="en-US" sz="2400">
                  <a:solidFill>
                    <a:srgbClr val="FFFF00"/>
                  </a:solidFill>
                  <a:effectLst>
                    <a:outerShdw blurRad="38100" dist="38100" dir="2700000" algn="tl">
                      <a:srgbClr val="C0C0C0"/>
                    </a:outerShdw>
                  </a:effectLst>
                  <a:latin typeface="微软雅黑" pitchFamily="34" charset="-122"/>
                  <a:ea typeface="微软雅黑" pitchFamily="34" charset="-122"/>
                </a:rPr>
                <a:t>核心合集为科研服务</a:t>
              </a:r>
              <a:endParaRPr lang="en-US" altLang="zh-CN" sz="2400">
                <a:solidFill>
                  <a:srgbClr val="FFFF00"/>
                </a:solidFill>
                <a:effectLst>
                  <a:outerShdw blurRad="38100" dist="38100" dir="2700000" algn="tl">
                    <a:srgbClr val="C0C0C0"/>
                  </a:outerShdw>
                </a:effectLst>
                <a:latin typeface="微软雅黑" pitchFamily="34" charset="-122"/>
                <a:ea typeface="微软雅黑" pitchFamily="34" charset="-122"/>
              </a:endParaRPr>
            </a:p>
          </p:txBody>
        </p:sp>
        <p:sp>
          <p:nvSpPr>
            <p:cNvPr id="14" name="TextBox 13"/>
            <p:cNvSpPr txBox="1"/>
            <p:nvPr/>
          </p:nvSpPr>
          <p:spPr>
            <a:xfrm rot="427784">
              <a:off x="2422558" y="5020869"/>
              <a:ext cx="5969078" cy="553841"/>
            </a:xfrm>
            <a:prstGeom prst="rect">
              <a:avLst/>
            </a:prstGeom>
            <a:noFill/>
          </p:spPr>
          <p:txBody>
            <a:bodyPr>
              <a:spAutoFit/>
            </a:bodyPr>
            <a:lstStyle/>
            <a:p>
              <a:pPr marL="228600" lvl="1" indent="-228600">
                <a:lnSpc>
                  <a:spcPct val="140000"/>
                </a:lnSpc>
                <a:spcBef>
                  <a:spcPct val="50000"/>
                </a:spcBef>
                <a:buSzPct val="70000"/>
                <a:defRPr/>
              </a:pPr>
              <a:r>
                <a:rPr lang="zh-CN" altLang="en-US" sz="2400">
                  <a:solidFill>
                    <a:schemeClr val="bg1"/>
                  </a:solidFill>
                  <a:effectLst>
                    <a:outerShdw blurRad="38100" dist="38100" dir="2700000" algn="tl">
                      <a:srgbClr val="C0C0C0"/>
                    </a:outerShdw>
                  </a:effectLst>
                  <a:latin typeface="微软雅黑" pitchFamily="34" charset="-122"/>
                  <a:ea typeface="微软雅黑" pitchFamily="34" charset="-122"/>
                </a:rPr>
                <a:t>如何获得更多的学习资源助力科研？</a:t>
              </a:r>
              <a:endParaRPr lang="en-US" altLang="zh-CN" sz="2400">
                <a:solidFill>
                  <a:schemeClr val="bg1"/>
                </a:solidFill>
                <a:effectLst>
                  <a:outerShdw blurRad="38100" dist="38100" dir="2700000" algn="tl">
                    <a:srgbClr val="C0C0C0"/>
                  </a:outerShdw>
                </a:effectLst>
                <a:latin typeface="微软雅黑" pitchFamily="34" charset="-122"/>
                <a:ea typeface="微软雅黑" pitchFamily="34" charset="-122"/>
              </a:endParaRPr>
            </a:p>
          </p:txBody>
        </p:sp>
      </p:grpSp>
      <p:sp>
        <p:nvSpPr>
          <p:cNvPr id="49158" name="Rectangle 2"/>
          <p:cNvSpPr>
            <a:spLocks noGrp="1" noChangeArrowheads="1"/>
          </p:cNvSpPr>
          <p:nvPr>
            <p:ph type="title" idx="4294967295"/>
          </p:nvPr>
        </p:nvSpPr>
        <p:spPr>
          <a:xfrm>
            <a:off x="1774825" y="188913"/>
            <a:ext cx="7369175" cy="836612"/>
          </a:xfrm>
        </p:spPr>
        <p:txBody>
          <a:bodyPr/>
          <a:lstStyle/>
          <a:p>
            <a:pPr algn="ctr" eaLnBrk="1" hangingPunct="1"/>
            <a:r>
              <a:rPr lang="en-US" altLang="zh-CN" sz="3600" b="1" smtClean="0">
                <a:latin typeface="微软雅黑" pitchFamily="34" charset="-122"/>
                <a:ea typeface="微软雅黑" pitchFamily="34" charset="-122"/>
              </a:rPr>
              <a:t>                           Outline</a:t>
            </a:r>
            <a:endParaRPr lang="zh-CN" altLang="en-US" sz="3600" b="1" smtClean="0">
              <a:latin typeface="微软雅黑" pitchFamily="34" charset="-122"/>
              <a:ea typeface="微软雅黑" pitchFamily="34" charset="-122"/>
            </a:endParaRPr>
          </a:p>
        </p:txBody>
      </p:sp>
    </p:spTree>
    <p:custDataLst>
      <p:tags r:id="rId1"/>
    </p:custDataLst>
  </p:cSld>
  <p:clrMapOvr>
    <a:masterClrMapping/>
  </p:clrMapOvr>
  <p:transition advTm="20561">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p:cNvPicPr>
            <a:picLocks noChangeAspect="1" noChangeArrowheads="1"/>
          </p:cNvPicPr>
          <p:nvPr/>
        </p:nvPicPr>
        <p:blipFill>
          <a:blip r:embed="rId2"/>
          <a:srcRect/>
          <a:stretch>
            <a:fillRect/>
          </a:stretch>
        </p:blipFill>
        <p:spPr bwMode="auto">
          <a:xfrm>
            <a:off x="0" y="1"/>
            <a:ext cx="9144000" cy="6857999"/>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7650" name="灯片编号占位符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054471AE-C8EF-496C-9AD4-D5564B98A4AF}" type="slidenum">
              <a:rPr lang="en-US" altLang="en-US" smtClean="0">
                <a:solidFill>
                  <a:srgbClr val="4B4B4B"/>
                </a:solidFill>
              </a:rPr>
              <a:pPr eaLnBrk="1" hangingPunct="1"/>
              <a:t>3</a:t>
            </a:fld>
            <a:endParaRPr lang="en-US" altLang="en-US" smtClean="0">
              <a:solidFill>
                <a:srgbClr val="4B4B4B"/>
              </a:solidFill>
            </a:endParaRPr>
          </a:p>
        </p:txBody>
      </p:sp>
      <p:sp>
        <p:nvSpPr>
          <p:cNvPr id="5" name="矩形 4"/>
          <p:cNvSpPr/>
          <p:nvPr/>
        </p:nvSpPr>
        <p:spPr>
          <a:xfrm>
            <a:off x="7317859" y="0"/>
            <a:ext cx="1826141" cy="535531"/>
          </a:xfrm>
          <a:prstGeom prst="rect">
            <a:avLst/>
          </a:prstGeom>
        </p:spPr>
        <p:txBody>
          <a:bodyPr wrap="none">
            <a:spAutoFit/>
          </a:bodyPr>
          <a:lstStyle/>
          <a:p>
            <a:pPr eaLnBrk="0" hangingPunct="0">
              <a:lnSpc>
                <a:spcPct val="90000"/>
              </a:lnSpc>
              <a:defRPr/>
            </a:pPr>
            <a:r>
              <a:rPr lang="zh-CN" altLang="en-US" sz="3200" b="1" kern="0" dirty="0" smtClean="0">
                <a:solidFill>
                  <a:schemeClr val="tx2"/>
                </a:solidFill>
                <a:latin typeface="微软雅黑" pitchFamily="34" charset="-122"/>
                <a:ea typeface="微软雅黑" pitchFamily="34" charset="-122"/>
              </a:rPr>
              <a:t>引文报告</a:t>
            </a:r>
            <a:endParaRPr lang="zh-CN" altLang="en-US" sz="3200" kern="0" dirty="0">
              <a:solidFill>
                <a:schemeClr val="tx2"/>
              </a:solidFill>
              <a:latin typeface="微软雅黑" pitchFamily="34" charset="-122"/>
              <a:ea typeface="微软雅黑" pitchFamily="34" charset="-122"/>
            </a:endParaRPr>
          </a:p>
        </p:txBody>
      </p:sp>
      <p:sp>
        <p:nvSpPr>
          <p:cNvPr id="7" name="圆角矩形 13"/>
          <p:cNvSpPr>
            <a:spLocks noChangeArrowheads="1"/>
          </p:cNvSpPr>
          <p:nvPr/>
        </p:nvSpPr>
        <p:spPr bwMode="auto">
          <a:xfrm>
            <a:off x="142844" y="4357694"/>
            <a:ext cx="8858312" cy="2286016"/>
          </a:xfrm>
          <a:prstGeom prst="roundRect">
            <a:avLst>
              <a:gd name="adj" fmla="val 6009"/>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8" name="TextBox 7"/>
          <p:cNvSpPr txBox="1"/>
          <p:nvPr/>
        </p:nvSpPr>
        <p:spPr>
          <a:xfrm>
            <a:off x="2500298" y="3929066"/>
            <a:ext cx="3500462" cy="369332"/>
          </a:xfrm>
          <a:prstGeom prst="rect">
            <a:avLst/>
          </a:prstGeom>
          <a:solidFill>
            <a:schemeClr val="tx2"/>
          </a:solidFill>
        </p:spPr>
        <p:txBody>
          <a:bodyPr wrap="square" rtlCol="0">
            <a:spAutoFit/>
          </a:bodyPr>
          <a:lstStyle/>
          <a:p>
            <a:pPr algn="ctr"/>
            <a:r>
              <a:rPr lang="zh-CN" altLang="en-US" b="1" dirty="0" smtClean="0">
                <a:solidFill>
                  <a:schemeClr val="bg1"/>
                </a:solidFill>
                <a:latin typeface="微软雅黑" pitchFamily="34" charset="-122"/>
                <a:ea typeface="微软雅黑" pitchFamily="34" charset="-122"/>
              </a:rPr>
              <a:t>快速锁定高影响力论文</a:t>
            </a:r>
            <a:r>
              <a:rPr lang="en-US" altLang="zh-CN" b="1" dirty="0" smtClean="0">
                <a:solidFill>
                  <a:schemeClr val="bg1"/>
                </a:solidFill>
                <a:latin typeface="微软雅黑" pitchFamily="34" charset="-122"/>
                <a:ea typeface="微软雅黑" pitchFamily="34" charset="-122"/>
              </a:rPr>
              <a:t>/</a:t>
            </a:r>
            <a:r>
              <a:rPr lang="zh-CN" altLang="en-US" b="1" dirty="0" smtClean="0">
                <a:solidFill>
                  <a:schemeClr val="bg1"/>
                </a:solidFill>
                <a:latin typeface="微软雅黑" pitchFamily="34" charset="-122"/>
                <a:ea typeface="微软雅黑" pitchFamily="34" charset="-122"/>
              </a:rPr>
              <a:t>热点论文</a:t>
            </a:r>
            <a:endParaRPr lang="en-US" b="1" dirty="0">
              <a:solidFill>
                <a:schemeClr val="bg1"/>
              </a:solidFill>
              <a:latin typeface="微软雅黑" pitchFamily="34" charset="-122"/>
              <a:ea typeface="微软雅黑" pitchFamily="34" charset="-122"/>
            </a:endParaRPr>
          </a:p>
        </p:txBody>
      </p:sp>
      <p:sp>
        <p:nvSpPr>
          <p:cNvPr id="12" name="圆角矩形 13"/>
          <p:cNvSpPr>
            <a:spLocks noChangeArrowheads="1"/>
          </p:cNvSpPr>
          <p:nvPr/>
        </p:nvSpPr>
        <p:spPr bwMode="auto">
          <a:xfrm>
            <a:off x="6929454" y="2143116"/>
            <a:ext cx="1643074" cy="1357322"/>
          </a:xfrm>
          <a:prstGeom prst="roundRect">
            <a:avLst>
              <a:gd name="adj" fmla="val 6009"/>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3" name="圆角矩形 13"/>
          <p:cNvSpPr>
            <a:spLocks noChangeArrowheads="1"/>
          </p:cNvSpPr>
          <p:nvPr/>
        </p:nvSpPr>
        <p:spPr bwMode="auto">
          <a:xfrm>
            <a:off x="7500958" y="3071810"/>
            <a:ext cx="785818" cy="214313"/>
          </a:xfrm>
          <a:prstGeom prst="roundRect">
            <a:avLst>
              <a:gd name="adj" fmla="val 6009"/>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4" name="圆角矩形 13"/>
          <p:cNvSpPr>
            <a:spLocks noChangeArrowheads="1"/>
          </p:cNvSpPr>
          <p:nvPr/>
        </p:nvSpPr>
        <p:spPr bwMode="auto">
          <a:xfrm>
            <a:off x="7286644" y="2357430"/>
            <a:ext cx="1143008" cy="214314"/>
          </a:xfrm>
          <a:prstGeom prst="roundRect">
            <a:avLst>
              <a:gd name="adj" fmla="val 6009"/>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9" name="圆角矩形 7"/>
          <p:cNvSpPr/>
          <p:nvPr/>
        </p:nvSpPr>
        <p:spPr>
          <a:xfrm>
            <a:off x="3643306" y="642918"/>
            <a:ext cx="3311525" cy="792162"/>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000" dirty="0"/>
              <a:t>论文总体产出趋势，影响力情况以及“</a:t>
            </a:r>
            <a:r>
              <a:rPr lang="en-US" altLang="zh-CN" sz="2000" dirty="0"/>
              <a:t>H</a:t>
            </a:r>
            <a:r>
              <a:rPr lang="zh-CN" altLang="en-US" sz="2000" dirty="0"/>
              <a:t>指数”等</a:t>
            </a:r>
          </a:p>
        </p:txBody>
      </p:sp>
      <p:cxnSp>
        <p:nvCxnSpPr>
          <p:cNvPr id="20" name="直接箭头连接符 9"/>
          <p:cNvCxnSpPr>
            <a:stCxn id="19" idx="1"/>
          </p:cNvCxnSpPr>
          <p:nvPr/>
        </p:nvCxnSpPr>
        <p:spPr>
          <a:xfrm rot="10800000" flipV="1">
            <a:off x="2214546" y="1038998"/>
            <a:ext cx="1428760" cy="604051"/>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10"/>
          <p:cNvCxnSpPr/>
          <p:nvPr/>
        </p:nvCxnSpPr>
        <p:spPr>
          <a:xfrm rot="5400000">
            <a:off x="5331614" y="1454940"/>
            <a:ext cx="207972" cy="155565"/>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5"/>
          <p:cNvCxnSpPr/>
          <p:nvPr/>
        </p:nvCxnSpPr>
        <p:spPr>
          <a:xfrm rot="16200000" flipH="1">
            <a:off x="5907093" y="1022338"/>
            <a:ext cx="655638" cy="1468437"/>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192714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2000"/>
                                        <p:tgtEl>
                                          <p:spTgt spid="7"/>
                                        </p:tgtEl>
                                      </p:cBhvr>
                                    </p:animEffect>
                                  </p:childTnLst>
                                </p:cTn>
                              </p:par>
                            </p:childTnLst>
                          </p:cTn>
                        </p:par>
                        <p:par>
                          <p:cTn id="21" fill="hold">
                            <p:stCondLst>
                              <p:cond delay="2000"/>
                            </p:stCondLst>
                            <p:childTnLst>
                              <p:par>
                                <p:cTn id="22" presetID="1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lide(fromBottom)">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0"/>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50179" name="Rectangle 2"/>
          <p:cNvSpPr>
            <a:spLocks noGrp="1" noChangeArrowheads="1"/>
          </p:cNvSpPr>
          <p:nvPr>
            <p:ph type="title"/>
          </p:nvPr>
        </p:nvSpPr>
        <p:spPr>
          <a:xfrm>
            <a:off x="2916238" y="5013325"/>
            <a:ext cx="5759450" cy="762000"/>
          </a:xfrm>
        </p:spPr>
        <p:txBody>
          <a:bodyPr/>
          <a:lstStyle/>
          <a:p>
            <a:pPr algn="ctr" eaLnBrk="1" hangingPunct="1"/>
            <a:r>
              <a:rPr lang="en-US" altLang="zh-CN" sz="2600" smtClean="0">
                <a:latin typeface="Calibri" pitchFamily="34" charset="0"/>
                <a:ea typeface="宋体" pitchFamily="2" charset="-122"/>
              </a:rPr>
              <a:t>Web of Science</a:t>
            </a:r>
            <a:r>
              <a:rPr lang="en-US" altLang="zh-CN" sz="2600" baseline="30000" smtClean="0">
                <a:latin typeface="Calibri" pitchFamily="34" charset="0"/>
                <a:ea typeface="宋体" pitchFamily="2" charset="-122"/>
              </a:rPr>
              <a:t>TM</a:t>
            </a:r>
            <a:r>
              <a:rPr lang="zh-CN" altLang="en-US" sz="2600" smtClean="0">
                <a:latin typeface="微软雅黑" pitchFamily="34" charset="-122"/>
                <a:ea typeface="微软雅黑" pitchFamily="34" charset="-122"/>
              </a:rPr>
              <a:t>核心合集</a:t>
            </a:r>
            <a:r>
              <a:rPr lang="en-US" altLang="zh-CN" sz="2600" smtClean="0">
                <a:latin typeface="微软雅黑" pitchFamily="34" charset="-122"/>
                <a:ea typeface="微软雅黑" pitchFamily="34" charset="-122"/>
              </a:rPr>
              <a:t/>
            </a:r>
            <a:br>
              <a:rPr lang="en-US" altLang="zh-CN" sz="2600" smtClean="0">
                <a:latin typeface="微软雅黑" pitchFamily="34" charset="-122"/>
                <a:ea typeface="微软雅黑" pitchFamily="34" charset="-122"/>
              </a:rPr>
            </a:br>
            <a:r>
              <a:rPr lang="zh-CN" altLang="en-US" sz="2600" smtClean="0">
                <a:latin typeface="微软雅黑" pitchFamily="34" charset="-122"/>
                <a:ea typeface="微软雅黑" pitchFamily="34" charset="-122"/>
              </a:rPr>
              <a:t>为科研人员建立整合的创新研究平台</a:t>
            </a:r>
            <a:endParaRPr lang="zh-CN" altLang="zh-CN" sz="2600" smtClean="0">
              <a:latin typeface="微软雅黑" pitchFamily="34" charset="-122"/>
              <a:ea typeface="微软雅黑" pitchFamily="34" charset="-122"/>
            </a:endParaRPr>
          </a:p>
        </p:txBody>
      </p:sp>
      <p:sp>
        <p:nvSpPr>
          <p:cNvPr id="50180" name="Slide Number Placeholder 37"/>
          <p:cNvSpPr>
            <a:spLocks noGrp="1"/>
          </p:cNvSpPr>
          <p:nvPr>
            <p:ph type="sldNum" sz="quarter" idx="11"/>
          </p:nvPr>
        </p:nvSpPr>
        <p:spPr>
          <a:noFill/>
        </p:spPr>
        <p:txBody>
          <a:bodyPr/>
          <a:lstStyle/>
          <a:p>
            <a:fld id="{208CCD18-5A29-4C0F-956F-03642D9D5007}" type="slidenum">
              <a:rPr lang="en-US" altLang="en-US" smtClean="0">
                <a:latin typeface="Arial" pitchFamily="34" charset="0"/>
                <a:ea typeface="宋体" pitchFamily="2" charset="-122"/>
              </a:rPr>
              <a:pPr/>
              <a:t>30</a:t>
            </a:fld>
            <a:endParaRPr lang="en-US" altLang="en-US" smtClean="0">
              <a:latin typeface="Arial" pitchFamily="34" charset="0"/>
              <a:ea typeface="宋体" pitchFamily="2" charset="-122"/>
            </a:endParaRPr>
          </a:p>
        </p:txBody>
      </p:sp>
      <p:grpSp>
        <p:nvGrpSpPr>
          <p:cNvPr id="2" name="Group 49"/>
          <p:cNvGrpSpPr>
            <a:grpSpLocks/>
          </p:cNvGrpSpPr>
          <p:nvPr/>
        </p:nvGrpSpPr>
        <p:grpSpPr bwMode="auto">
          <a:xfrm>
            <a:off x="-46038" y="260350"/>
            <a:ext cx="9496426" cy="4491038"/>
            <a:chOff x="-46038" y="607598"/>
            <a:chExt cx="9496952" cy="4490200"/>
          </a:xfrm>
        </p:grpSpPr>
        <p:grpSp>
          <p:nvGrpSpPr>
            <p:cNvPr id="50182" name="Group 44"/>
            <p:cNvGrpSpPr>
              <a:grpSpLocks/>
            </p:cNvGrpSpPr>
            <p:nvPr/>
          </p:nvGrpSpPr>
          <p:grpSpPr bwMode="auto">
            <a:xfrm>
              <a:off x="-46038" y="1452484"/>
              <a:ext cx="2657745" cy="3645314"/>
              <a:chOff x="-46038" y="1452484"/>
              <a:chExt cx="2657745" cy="3645314"/>
            </a:xfrm>
          </p:grpSpPr>
          <p:sp>
            <p:nvSpPr>
              <p:cNvPr id="6" name="矩形 1"/>
              <p:cNvSpPr/>
              <p:nvPr/>
            </p:nvSpPr>
            <p:spPr>
              <a:xfrm rot="10522128">
                <a:off x="-46038" y="3435995"/>
                <a:ext cx="2046401" cy="1360234"/>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10" name="矩形 1"/>
              <p:cNvSpPr/>
              <p:nvPr/>
            </p:nvSpPr>
            <p:spPr>
              <a:xfrm rot="17767481">
                <a:off x="350456" y="2414473"/>
                <a:ext cx="3223612" cy="1298647"/>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4" name="组合 34"/>
              <p:cNvGrpSpPr/>
              <p:nvPr/>
            </p:nvGrpSpPr>
            <p:grpSpPr>
              <a:xfrm rot="15099336">
                <a:off x="448676" y="3345514"/>
                <a:ext cx="1882083" cy="1622485"/>
                <a:chOff x="3059832" y="1341549"/>
                <a:chExt cx="1499349" cy="1292542"/>
              </a:xfrm>
              <a:effectLst>
                <a:outerShdw blurRad="50800" dist="139700" dir="5400000" algn="t" rotWithShape="0">
                  <a:prstClr val="black">
                    <a:alpha val="19000"/>
                  </a:prstClr>
                </a:outerShdw>
              </a:effectLst>
            </p:grpSpPr>
            <p:sp>
              <p:nvSpPr>
                <p:cNvPr id="12" name="六边形 35"/>
                <p:cNvSpPr/>
                <p:nvPr/>
              </p:nvSpPr>
              <p:spPr>
                <a:xfrm rot="19215806">
                  <a:off x="3059832" y="1341549"/>
                  <a:ext cx="1499349" cy="1292542"/>
                </a:xfrm>
                <a:prstGeom prst="hexagon">
                  <a:avLst/>
                </a:prstGeom>
                <a:solidFill>
                  <a:srgbClr val="00B0F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13" name="六边形 36"/>
                <p:cNvSpPr/>
                <p:nvPr/>
              </p:nvSpPr>
              <p:spPr>
                <a:xfrm rot="1438177">
                  <a:off x="3173156" y="1462562"/>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24" name="TextBox 23"/>
              <p:cNvSpPr txBox="1"/>
              <p:nvPr/>
            </p:nvSpPr>
            <p:spPr>
              <a:xfrm>
                <a:off x="468341" y="3934377"/>
                <a:ext cx="1832076" cy="522191"/>
              </a:xfrm>
              <a:prstGeom prst="rect">
                <a:avLst/>
              </a:prstGeom>
              <a:noFill/>
            </p:spPr>
            <p:txBody>
              <a:bodyPr>
                <a:spAutoFit/>
              </a:bodyPr>
              <a:lstStyle/>
              <a:p>
                <a:pPr algn="ctr">
                  <a:defRPr/>
                </a:pPr>
                <a:r>
                  <a:rPr lang="zh-CN" altLang="en-US" sz="2800" b="1">
                    <a:solidFill>
                      <a:srgbClr val="00B0F0"/>
                    </a:solidFill>
                    <a:effectLst>
                      <a:outerShdw blurRad="38100" dist="38100" dir="2700000" algn="tl">
                        <a:srgbClr val="C0C0C0"/>
                      </a:outerShdw>
                    </a:effectLst>
                    <a:latin typeface="Adidas Unity"/>
                    <a:ea typeface="微软雅黑" pitchFamily="34" charset="-122"/>
                  </a:rPr>
                  <a:t>检索</a:t>
                </a:r>
              </a:p>
            </p:txBody>
          </p:sp>
          <p:sp>
            <p:nvSpPr>
              <p:cNvPr id="32" name="燕尾形 55"/>
              <p:cNvSpPr/>
              <p:nvPr/>
            </p:nvSpPr>
            <p:spPr>
              <a:xfrm rot="17711838">
                <a:off x="1761477" y="2692342"/>
                <a:ext cx="369819" cy="390547"/>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5" name="燕尾形 55"/>
              <p:cNvSpPr/>
              <p:nvPr/>
            </p:nvSpPr>
            <p:spPr>
              <a:xfrm rot="6891772">
                <a:off x="1617006" y="2979627"/>
                <a:ext cx="369818" cy="390547"/>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50183" name="Group 48"/>
            <p:cNvGrpSpPr>
              <a:grpSpLocks/>
            </p:cNvGrpSpPr>
            <p:nvPr/>
          </p:nvGrpSpPr>
          <p:grpSpPr bwMode="auto">
            <a:xfrm>
              <a:off x="1715478" y="1183662"/>
              <a:ext cx="3382537" cy="2063691"/>
              <a:chOff x="1715478" y="1183662"/>
              <a:chExt cx="3382537" cy="2063691"/>
            </a:xfrm>
          </p:grpSpPr>
          <p:sp>
            <p:nvSpPr>
              <p:cNvPr id="9" name="矩形 1"/>
              <p:cNvSpPr/>
              <p:nvPr/>
            </p:nvSpPr>
            <p:spPr>
              <a:xfrm rot="2357970">
                <a:off x="1743175" y="1890058"/>
                <a:ext cx="3354573" cy="1357060"/>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7AA62A">
                      <a:shade val="30000"/>
                      <a:satMod val="115000"/>
                    </a:srgbClr>
                  </a:gs>
                  <a:gs pos="50000">
                    <a:srgbClr val="7AA62A">
                      <a:shade val="67500"/>
                      <a:satMod val="115000"/>
                    </a:srgbClr>
                  </a:gs>
                  <a:gs pos="100000">
                    <a:srgbClr val="7AA62A">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11" name="组合 37"/>
              <p:cNvGrpSpPr/>
              <p:nvPr/>
            </p:nvGrpSpPr>
            <p:grpSpPr>
              <a:xfrm rot="20763007">
                <a:off x="1715478" y="1183662"/>
                <a:ext cx="1882083" cy="1622485"/>
                <a:chOff x="3059832" y="1341549"/>
                <a:chExt cx="1499349" cy="1292542"/>
              </a:xfrm>
              <a:effectLst>
                <a:outerShdw blurRad="50800" dist="152400" dir="5400000" algn="t" rotWithShape="0">
                  <a:prstClr val="black">
                    <a:alpha val="22000"/>
                  </a:prstClr>
                </a:outerShdw>
              </a:effectLst>
            </p:grpSpPr>
            <p:sp>
              <p:nvSpPr>
                <p:cNvPr id="15" name="六边形 38"/>
                <p:cNvSpPr/>
                <p:nvPr/>
              </p:nvSpPr>
              <p:spPr>
                <a:xfrm rot="19215806">
                  <a:off x="3059832" y="1341549"/>
                  <a:ext cx="1499349" cy="1292542"/>
                </a:xfrm>
                <a:prstGeom prst="hexagon">
                  <a:avLst/>
                </a:prstGeom>
                <a:solidFill>
                  <a:srgbClr val="7AA62A"/>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16" name="六边形 39"/>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23" name="TextBox 22"/>
              <p:cNvSpPr txBox="1"/>
              <p:nvPr/>
            </p:nvSpPr>
            <p:spPr>
              <a:xfrm>
                <a:off x="1741587" y="1715466"/>
                <a:ext cx="1830488" cy="523777"/>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9BBB59">
                        <a:lumMod val="50000"/>
                      </a:srgbClr>
                    </a:solidFill>
                    <a:latin typeface="Adidas Unity" pitchFamily="2" charset="0"/>
                    <a:cs typeface="+mn-cs"/>
                  </a:rPr>
                  <a:t>分析</a:t>
                </a:r>
                <a:endParaRPr lang="zh-CN" altLang="en-US" sz="2800" dirty="0">
                  <a:solidFill>
                    <a:srgbClr val="9BBB59">
                      <a:lumMod val="50000"/>
                    </a:srgbClr>
                  </a:solidFill>
                  <a:latin typeface="Adidas Unity" pitchFamily="2" charset="0"/>
                  <a:cs typeface="+mn-cs"/>
                </a:endParaRPr>
              </a:p>
            </p:txBody>
          </p:sp>
          <p:sp>
            <p:nvSpPr>
              <p:cNvPr id="33" name="燕尾形 56"/>
              <p:cNvSpPr/>
              <p:nvPr/>
            </p:nvSpPr>
            <p:spPr>
              <a:xfrm rot="2035508">
                <a:off x="3576839" y="2640806"/>
                <a:ext cx="403247" cy="426957"/>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6" name="燕尾形 56"/>
              <p:cNvSpPr/>
              <p:nvPr/>
            </p:nvSpPr>
            <p:spPr>
              <a:xfrm rot="12971480">
                <a:off x="3286310" y="2423359"/>
                <a:ext cx="403247" cy="426958"/>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50184" name="Group 47"/>
            <p:cNvGrpSpPr>
              <a:grpSpLocks/>
            </p:cNvGrpSpPr>
            <p:nvPr/>
          </p:nvGrpSpPr>
          <p:grpSpPr bwMode="auto">
            <a:xfrm>
              <a:off x="3659695" y="956255"/>
              <a:ext cx="2060653" cy="3434068"/>
              <a:chOff x="3659695" y="956255"/>
              <a:chExt cx="2060653" cy="3434068"/>
            </a:xfrm>
          </p:grpSpPr>
          <p:sp>
            <p:nvSpPr>
              <p:cNvPr id="8" name="矩形 1"/>
              <p:cNvSpPr/>
              <p:nvPr/>
            </p:nvSpPr>
            <p:spPr>
              <a:xfrm rot="17931665">
                <a:off x="3362920" y="1954970"/>
                <a:ext cx="3355349" cy="1358975"/>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17" name="组合 40"/>
              <p:cNvGrpSpPr/>
              <p:nvPr/>
            </p:nvGrpSpPr>
            <p:grpSpPr>
              <a:xfrm rot="20763007">
                <a:off x="3659695" y="2767838"/>
                <a:ext cx="1882083" cy="1622485"/>
                <a:chOff x="3059832" y="1341549"/>
                <a:chExt cx="1499349" cy="1292542"/>
              </a:xfrm>
              <a:effectLst>
                <a:outerShdw blurRad="50800" dist="139700" dir="5400000" algn="t" rotWithShape="0">
                  <a:prstClr val="black">
                    <a:alpha val="16000"/>
                  </a:prstClr>
                </a:outerShdw>
              </a:effectLst>
            </p:grpSpPr>
            <p:sp>
              <p:nvSpPr>
                <p:cNvPr id="18" name="六边形 41"/>
                <p:cNvSpPr/>
                <p:nvPr/>
              </p:nvSpPr>
              <p:spPr>
                <a:xfrm rot="19215806">
                  <a:off x="3059832" y="1341549"/>
                  <a:ext cx="1499349" cy="1292542"/>
                </a:xfrm>
                <a:prstGeom prst="hexagon">
                  <a:avLst/>
                </a:prstGeom>
                <a:solidFill>
                  <a:srgbClr val="F79646">
                    <a:lumMod val="75000"/>
                  </a:srgbClr>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19" name="六边形 42"/>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25" name="TextBox 24"/>
              <p:cNvSpPr txBox="1"/>
              <p:nvPr/>
            </p:nvSpPr>
            <p:spPr>
              <a:xfrm>
                <a:off x="3683206" y="3245531"/>
                <a:ext cx="1832076" cy="523777"/>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F79646">
                        <a:lumMod val="75000"/>
                      </a:srgbClr>
                    </a:solidFill>
                    <a:latin typeface="Adidas Unity" pitchFamily="2" charset="0"/>
                    <a:cs typeface="+mn-cs"/>
                  </a:rPr>
                  <a:t>管理</a:t>
                </a:r>
                <a:endParaRPr lang="zh-CN" altLang="en-US" sz="2800" dirty="0">
                  <a:solidFill>
                    <a:srgbClr val="F79646">
                      <a:lumMod val="75000"/>
                    </a:srgbClr>
                  </a:solidFill>
                  <a:latin typeface="Adidas Unity" pitchFamily="2" charset="0"/>
                  <a:cs typeface="+mn-cs"/>
                </a:endParaRPr>
              </a:p>
            </p:txBody>
          </p:sp>
          <p:sp>
            <p:nvSpPr>
              <p:cNvPr id="34" name="燕尾形 57"/>
              <p:cNvSpPr/>
              <p:nvPr/>
            </p:nvSpPr>
            <p:spPr>
              <a:xfrm rot="17639965">
                <a:off x="4929510" y="1972545"/>
                <a:ext cx="384103" cy="403247"/>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7" name="燕尾形 56"/>
              <p:cNvSpPr/>
              <p:nvPr/>
            </p:nvSpPr>
            <p:spPr>
              <a:xfrm rot="7064877">
                <a:off x="4725507" y="2341567"/>
                <a:ext cx="403150" cy="427061"/>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50185" name="Group 46"/>
            <p:cNvGrpSpPr>
              <a:grpSpLocks/>
            </p:cNvGrpSpPr>
            <p:nvPr/>
          </p:nvGrpSpPr>
          <p:grpSpPr bwMode="auto">
            <a:xfrm>
              <a:off x="5027846" y="607598"/>
              <a:ext cx="2970615" cy="2305071"/>
              <a:chOff x="5027846" y="607598"/>
              <a:chExt cx="2970615" cy="2305071"/>
            </a:xfrm>
          </p:grpSpPr>
          <p:sp>
            <p:nvSpPr>
              <p:cNvPr id="7" name="矩形 1"/>
              <p:cNvSpPr/>
              <p:nvPr/>
            </p:nvSpPr>
            <p:spPr>
              <a:xfrm rot="1810715">
                <a:off x="5924881" y="1553572"/>
                <a:ext cx="2073390" cy="1358647"/>
              </a:xfrm>
              <a:custGeom>
                <a:avLst/>
                <a:gdLst/>
                <a:ahLst/>
                <a:cxnLst/>
                <a:rect l="l" t="t" r="r" b="b"/>
                <a:pathLst>
                  <a:path w="1723733" h="1358021">
                    <a:moveTo>
                      <a:pt x="504679" y="0"/>
                    </a:moveTo>
                    <a:lnTo>
                      <a:pt x="1723733" y="119735"/>
                    </a:lnTo>
                    <a:lnTo>
                      <a:pt x="1634419" y="1202956"/>
                    </a:lnTo>
                    <a:lnTo>
                      <a:pt x="0" y="1358021"/>
                    </a:lnTo>
                    <a:close/>
                  </a:path>
                </a:pathLst>
              </a:custGeom>
              <a:gradFill flip="none" rotWithShape="1">
                <a:gsLst>
                  <a:gs pos="0">
                    <a:srgbClr val="D19705">
                      <a:shade val="30000"/>
                      <a:satMod val="115000"/>
                    </a:srgbClr>
                  </a:gs>
                  <a:gs pos="50000">
                    <a:srgbClr val="D19705">
                      <a:shade val="67500"/>
                      <a:satMod val="115000"/>
                    </a:srgbClr>
                  </a:gs>
                  <a:gs pos="100000">
                    <a:srgbClr val="D19705">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27" name="组合 43"/>
              <p:cNvGrpSpPr/>
              <p:nvPr/>
            </p:nvGrpSpPr>
            <p:grpSpPr>
              <a:xfrm rot="20763007">
                <a:off x="5027846" y="607598"/>
                <a:ext cx="1882083" cy="1622485"/>
                <a:chOff x="3059832" y="1341549"/>
                <a:chExt cx="1499349" cy="1292542"/>
              </a:xfrm>
              <a:effectLst>
                <a:outerShdw blurRad="50800" dist="139700" dir="5400000" algn="t" rotWithShape="0">
                  <a:prstClr val="black">
                    <a:alpha val="20000"/>
                  </a:prstClr>
                </a:outerShdw>
              </a:effectLst>
            </p:grpSpPr>
            <p:sp>
              <p:nvSpPr>
                <p:cNvPr id="21" name="六边形 44"/>
                <p:cNvSpPr/>
                <p:nvPr/>
              </p:nvSpPr>
              <p:spPr>
                <a:xfrm rot="19215806">
                  <a:off x="3059832" y="1341549"/>
                  <a:ext cx="1499349" cy="1292542"/>
                </a:xfrm>
                <a:prstGeom prst="hexagon">
                  <a:avLst/>
                </a:prstGeom>
                <a:solidFill>
                  <a:srgbClr val="D19705"/>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22" name="六边形 45"/>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26" name="TextBox 25"/>
              <p:cNvSpPr txBox="1"/>
              <p:nvPr/>
            </p:nvSpPr>
            <p:spPr>
              <a:xfrm>
                <a:off x="5067583" y="1121852"/>
                <a:ext cx="1832077" cy="523777"/>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D19705"/>
                    </a:solidFill>
                    <a:latin typeface="Adidas Unity" pitchFamily="2" charset="0"/>
                    <a:cs typeface="+mn-cs"/>
                  </a:rPr>
                  <a:t>写作</a:t>
                </a:r>
                <a:endParaRPr lang="zh-CN" altLang="en-US" sz="2800" dirty="0">
                  <a:solidFill>
                    <a:srgbClr val="D19705"/>
                  </a:solidFill>
                  <a:latin typeface="Adidas Unity" pitchFamily="2" charset="0"/>
                  <a:cs typeface="+mn-cs"/>
                </a:endParaRPr>
              </a:p>
            </p:txBody>
          </p:sp>
          <p:sp>
            <p:nvSpPr>
              <p:cNvPr id="42" name="燕尾形 57"/>
              <p:cNvSpPr/>
              <p:nvPr/>
            </p:nvSpPr>
            <p:spPr>
              <a:xfrm rot="1785309">
                <a:off x="6879022" y="2056716"/>
                <a:ext cx="384196" cy="403150"/>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3" name="燕尾形 56"/>
              <p:cNvSpPr/>
              <p:nvPr/>
            </p:nvSpPr>
            <p:spPr>
              <a:xfrm rot="12853664">
                <a:off x="6529752" y="1848791"/>
                <a:ext cx="403247" cy="426958"/>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50186" name="Group 45"/>
            <p:cNvGrpSpPr>
              <a:grpSpLocks/>
            </p:cNvGrpSpPr>
            <p:nvPr/>
          </p:nvGrpSpPr>
          <p:grpSpPr bwMode="auto">
            <a:xfrm>
              <a:off x="7092280" y="1643849"/>
              <a:ext cx="2358634" cy="1940168"/>
              <a:chOff x="7092280" y="1643849"/>
              <a:chExt cx="2358634" cy="1940168"/>
            </a:xfrm>
          </p:grpSpPr>
          <p:sp>
            <p:nvSpPr>
              <p:cNvPr id="44" name="矩形 1"/>
              <p:cNvSpPr/>
              <p:nvPr/>
            </p:nvSpPr>
            <p:spPr>
              <a:xfrm rot="9627564">
                <a:off x="7404512" y="1644043"/>
                <a:ext cx="2046402" cy="1358647"/>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39" name="六边形 38"/>
              <p:cNvSpPr/>
              <p:nvPr/>
            </p:nvSpPr>
            <p:spPr>
              <a:xfrm rot="18378813">
                <a:off x="7094102" y="1831733"/>
                <a:ext cx="1882083" cy="1622485"/>
              </a:xfrm>
              <a:prstGeom prst="hexagon">
                <a:avLst/>
              </a:prstGeom>
              <a:solidFill>
                <a:srgbClr val="C0000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0" name="六边形 39"/>
              <p:cNvSpPr/>
              <p:nvPr/>
            </p:nvSpPr>
            <p:spPr>
              <a:xfrm rot="601184">
                <a:off x="7266393" y="1966245"/>
                <a:ext cx="1516146" cy="1306269"/>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1" name="TextBox 40"/>
              <p:cNvSpPr txBox="1"/>
              <p:nvPr/>
            </p:nvSpPr>
            <p:spPr>
              <a:xfrm>
                <a:off x="7091758" y="2348761"/>
                <a:ext cx="1832077" cy="523777"/>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C00000"/>
                    </a:solidFill>
                    <a:latin typeface="Adidas Unity" pitchFamily="2" charset="0"/>
                    <a:cs typeface="+mn-cs"/>
                  </a:rPr>
                  <a:t>投稿</a:t>
                </a:r>
                <a:endParaRPr lang="zh-CN" altLang="en-US" sz="2800" dirty="0">
                  <a:solidFill>
                    <a:srgbClr val="C00000"/>
                  </a:solidFill>
                  <a:latin typeface="Adidas Unity" pitchFamily="2" charset="0"/>
                  <a:cs typeface="+mn-cs"/>
                </a:endParaRPr>
              </a:p>
            </p:txBody>
          </p:sp>
        </p:grpSp>
      </p:grpSp>
    </p:spTree>
    <p:custDataLst>
      <p:tags r:id="rId1"/>
    </p:custDataLst>
  </p:cSld>
  <p:clrMapOvr>
    <a:masterClrMapping/>
  </p:clrMapOvr>
  <p:transition advTm="24039">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2"/>
          <p:cNvSpPr>
            <a:spLocks noGrp="1"/>
          </p:cNvSpPr>
          <p:nvPr>
            <p:ph type="sldNum" sz="quarter" idx="11"/>
          </p:nvPr>
        </p:nvSpPr>
        <p:spPr>
          <a:noFill/>
        </p:spPr>
        <p:txBody>
          <a:bodyPr/>
          <a:lstStyle/>
          <a:p>
            <a:fld id="{CC9AE929-4EEC-45F1-9A5D-61955A64332F}" type="slidenum">
              <a:rPr lang="en-US" altLang="en-US" smtClean="0">
                <a:latin typeface="Arial" pitchFamily="34" charset="0"/>
                <a:ea typeface="宋体" pitchFamily="2" charset="-122"/>
              </a:rPr>
              <a:pPr/>
              <a:t>31</a:t>
            </a:fld>
            <a:endParaRPr lang="en-US" altLang="en-US" smtClean="0">
              <a:latin typeface="Arial" pitchFamily="34" charset="0"/>
              <a:ea typeface="宋体" pitchFamily="2" charset="-122"/>
            </a:endParaRPr>
          </a:p>
        </p:txBody>
      </p:sp>
      <p:sp>
        <p:nvSpPr>
          <p:cNvPr id="51203" name="Rectangle 20"/>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75" name="矩形 1"/>
          <p:cNvSpPr/>
          <p:nvPr/>
        </p:nvSpPr>
        <p:spPr bwMode="auto">
          <a:xfrm rot="10522128">
            <a:off x="-46038" y="3089275"/>
            <a:ext cx="2046288" cy="1360488"/>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76" name="矩形 1"/>
          <p:cNvSpPr/>
          <p:nvPr/>
        </p:nvSpPr>
        <p:spPr bwMode="auto">
          <a:xfrm rot="17767481">
            <a:off x="350044" y="2067719"/>
            <a:ext cx="3224213" cy="1298575"/>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2" name="组合 34"/>
          <p:cNvGrpSpPr/>
          <p:nvPr/>
        </p:nvGrpSpPr>
        <p:grpSpPr bwMode="auto">
          <a:xfrm rot="15099336">
            <a:off x="448421" y="2998973"/>
            <a:ext cx="1882434" cy="1622395"/>
            <a:chOff x="3059832" y="1341549"/>
            <a:chExt cx="1499349" cy="1292542"/>
          </a:xfrm>
          <a:effectLst>
            <a:outerShdw blurRad="50800" dist="139700" dir="5400000" algn="t" rotWithShape="0">
              <a:prstClr val="black">
                <a:alpha val="19000"/>
              </a:prstClr>
            </a:outerShdw>
          </a:effectLst>
        </p:grpSpPr>
        <p:sp>
          <p:nvSpPr>
            <p:cNvPr id="81" name="六边形 35"/>
            <p:cNvSpPr/>
            <p:nvPr/>
          </p:nvSpPr>
          <p:spPr>
            <a:xfrm rot="19215806">
              <a:off x="3059832" y="1341549"/>
              <a:ext cx="1499349" cy="1292542"/>
            </a:xfrm>
            <a:prstGeom prst="hexagon">
              <a:avLst/>
            </a:prstGeom>
            <a:solidFill>
              <a:srgbClr val="00B0F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82" name="六边形 36"/>
            <p:cNvSpPr/>
            <p:nvPr/>
          </p:nvSpPr>
          <p:spPr>
            <a:xfrm rot="1438177">
              <a:off x="3173156" y="1462562"/>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78" name="TextBox 77"/>
          <p:cNvSpPr txBox="1"/>
          <p:nvPr/>
        </p:nvSpPr>
        <p:spPr bwMode="auto">
          <a:xfrm>
            <a:off x="468313" y="3587750"/>
            <a:ext cx="1831975" cy="522288"/>
          </a:xfrm>
          <a:prstGeom prst="rect">
            <a:avLst/>
          </a:prstGeom>
          <a:noFill/>
        </p:spPr>
        <p:txBody>
          <a:bodyPr>
            <a:spAutoFit/>
          </a:bodyPr>
          <a:lstStyle/>
          <a:p>
            <a:pPr algn="ctr">
              <a:defRPr/>
            </a:pPr>
            <a:r>
              <a:rPr lang="zh-CN" altLang="en-US" sz="2800" b="1">
                <a:solidFill>
                  <a:srgbClr val="00B0F0"/>
                </a:solidFill>
                <a:effectLst>
                  <a:outerShdw blurRad="38100" dist="38100" dir="2700000" algn="tl">
                    <a:srgbClr val="C0C0C0"/>
                  </a:outerShdw>
                </a:effectLst>
                <a:latin typeface="Adidas Unity"/>
                <a:ea typeface="微软雅黑" pitchFamily="34" charset="-122"/>
              </a:rPr>
              <a:t>检索</a:t>
            </a:r>
          </a:p>
        </p:txBody>
      </p:sp>
      <p:sp>
        <p:nvSpPr>
          <p:cNvPr id="79" name="燕尾形 55"/>
          <p:cNvSpPr/>
          <p:nvPr/>
        </p:nvSpPr>
        <p:spPr bwMode="auto">
          <a:xfrm rot="17711838">
            <a:off x="1761332" y="2345531"/>
            <a:ext cx="369888" cy="3905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0" name="燕尾形 55"/>
          <p:cNvSpPr/>
          <p:nvPr/>
        </p:nvSpPr>
        <p:spPr bwMode="auto">
          <a:xfrm rot="6891772">
            <a:off x="1616869" y="2632869"/>
            <a:ext cx="369887" cy="3905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51210" name="Group 48"/>
          <p:cNvGrpSpPr>
            <a:grpSpLocks/>
          </p:cNvGrpSpPr>
          <p:nvPr/>
        </p:nvGrpSpPr>
        <p:grpSpPr bwMode="auto">
          <a:xfrm>
            <a:off x="1716088" y="836613"/>
            <a:ext cx="3381375" cy="2063750"/>
            <a:chOff x="1715478" y="1183662"/>
            <a:chExt cx="3382537" cy="2063691"/>
          </a:xfrm>
        </p:grpSpPr>
        <p:sp>
          <p:nvSpPr>
            <p:cNvPr id="68" name="矩形 1"/>
            <p:cNvSpPr/>
            <p:nvPr/>
          </p:nvSpPr>
          <p:spPr>
            <a:xfrm rot="2357970">
              <a:off x="1742474" y="1890079"/>
              <a:ext cx="3355541" cy="1357274"/>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7AA62A">
                    <a:shade val="30000"/>
                    <a:satMod val="115000"/>
                  </a:srgbClr>
                </a:gs>
                <a:gs pos="50000">
                  <a:srgbClr val="7AA62A">
                    <a:shade val="67500"/>
                    <a:satMod val="115000"/>
                  </a:srgbClr>
                </a:gs>
                <a:gs pos="100000">
                  <a:srgbClr val="7AA62A">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4" name="组合 37"/>
            <p:cNvGrpSpPr/>
            <p:nvPr/>
          </p:nvGrpSpPr>
          <p:grpSpPr>
            <a:xfrm rot="20763007">
              <a:off x="1715478" y="1183662"/>
              <a:ext cx="1882083" cy="1622485"/>
              <a:chOff x="3059832" y="1341549"/>
              <a:chExt cx="1499349" cy="1292542"/>
            </a:xfrm>
            <a:effectLst>
              <a:outerShdw blurRad="50800" dist="152400" dir="5400000" algn="t" rotWithShape="0">
                <a:prstClr val="black">
                  <a:alpha val="22000"/>
                </a:prstClr>
              </a:outerShdw>
            </a:effectLst>
          </p:grpSpPr>
          <p:sp>
            <p:nvSpPr>
              <p:cNvPr id="73" name="六边形 38"/>
              <p:cNvSpPr/>
              <p:nvPr/>
            </p:nvSpPr>
            <p:spPr>
              <a:xfrm rot="19215806">
                <a:off x="3059832" y="1341549"/>
                <a:ext cx="1499349" cy="1292542"/>
              </a:xfrm>
              <a:prstGeom prst="hexagon">
                <a:avLst/>
              </a:prstGeom>
              <a:solidFill>
                <a:srgbClr val="7AA62A"/>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74" name="六边形 39"/>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70" name="TextBox 69"/>
            <p:cNvSpPr txBox="1"/>
            <p:nvPr/>
          </p:nvSpPr>
          <p:spPr>
            <a:xfrm>
              <a:off x="1740887" y="1715459"/>
              <a:ext cx="1831016" cy="523860"/>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9BBB59">
                      <a:lumMod val="50000"/>
                    </a:srgbClr>
                  </a:solidFill>
                  <a:latin typeface="Adidas Unity" pitchFamily="2" charset="0"/>
                  <a:cs typeface="+mn-cs"/>
                </a:rPr>
                <a:t>分析</a:t>
              </a:r>
              <a:endParaRPr lang="zh-CN" altLang="en-US" sz="2800" dirty="0">
                <a:solidFill>
                  <a:srgbClr val="9BBB59">
                    <a:lumMod val="50000"/>
                  </a:srgbClr>
                </a:solidFill>
                <a:latin typeface="Adidas Unity" pitchFamily="2" charset="0"/>
                <a:cs typeface="+mn-cs"/>
              </a:endParaRPr>
            </a:p>
          </p:txBody>
        </p:sp>
        <p:sp>
          <p:nvSpPr>
            <p:cNvPr id="71" name="燕尾形 56"/>
            <p:cNvSpPr/>
            <p:nvPr/>
          </p:nvSpPr>
          <p:spPr>
            <a:xfrm rot="2035508">
              <a:off x="3576667" y="2640945"/>
              <a:ext cx="403364" cy="4270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72" name="燕尾形 56"/>
            <p:cNvSpPr/>
            <p:nvPr/>
          </p:nvSpPr>
          <p:spPr>
            <a:xfrm rot="12971480">
              <a:off x="3286055" y="2423464"/>
              <a:ext cx="403364" cy="427026"/>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51211" name="Group 47"/>
          <p:cNvGrpSpPr>
            <a:grpSpLocks/>
          </p:cNvGrpSpPr>
          <p:nvPr/>
        </p:nvGrpSpPr>
        <p:grpSpPr bwMode="auto">
          <a:xfrm>
            <a:off x="3659188" y="609600"/>
            <a:ext cx="2060575" cy="3433763"/>
            <a:chOff x="3659695" y="956255"/>
            <a:chExt cx="2060653" cy="3434068"/>
          </a:xfrm>
        </p:grpSpPr>
        <p:sp>
          <p:nvSpPr>
            <p:cNvPr id="61" name="矩形 1"/>
            <p:cNvSpPr/>
            <p:nvPr/>
          </p:nvSpPr>
          <p:spPr>
            <a:xfrm rot="17931665">
              <a:off x="3362735" y="1954916"/>
              <a:ext cx="3356273" cy="1358951"/>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6" name="组合 40"/>
            <p:cNvGrpSpPr/>
            <p:nvPr/>
          </p:nvGrpSpPr>
          <p:grpSpPr>
            <a:xfrm rot="20763007">
              <a:off x="3659695" y="2767838"/>
              <a:ext cx="1882083" cy="1622485"/>
              <a:chOff x="3059832" y="1341549"/>
              <a:chExt cx="1499349" cy="1292542"/>
            </a:xfrm>
            <a:effectLst>
              <a:outerShdw blurRad="50800" dist="139700" dir="5400000" algn="t" rotWithShape="0">
                <a:prstClr val="black">
                  <a:alpha val="16000"/>
                </a:prstClr>
              </a:outerShdw>
            </a:effectLst>
          </p:grpSpPr>
          <p:sp>
            <p:nvSpPr>
              <p:cNvPr id="66" name="六边形 41"/>
              <p:cNvSpPr/>
              <p:nvPr/>
            </p:nvSpPr>
            <p:spPr>
              <a:xfrm rot="19215806">
                <a:off x="3059832" y="1341549"/>
                <a:ext cx="1499349" cy="1292542"/>
              </a:xfrm>
              <a:prstGeom prst="hexagon">
                <a:avLst/>
              </a:prstGeom>
              <a:solidFill>
                <a:srgbClr val="F79646">
                  <a:lumMod val="75000"/>
                </a:srgbClr>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67" name="六边形 42"/>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63" name="TextBox 62"/>
            <p:cNvSpPr txBox="1"/>
            <p:nvPr/>
          </p:nvSpPr>
          <p:spPr>
            <a:xfrm>
              <a:off x="3683508" y="3245633"/>
              <a:ext cx="1832044" cy="523922"/>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F79646">
                      <a:lumMod val="75000"/>
                    </a:srgbClr>
                  </a:solidFill>
                  <a:latin typeface="Adidas Unity" pitchFamily="2" charset="0"/>
                  <a:cs typeface="+mn-cs"/>
                </a:rPr>
                <a:t>管理</a:t>
              </a:r>
              <a:endParaRPr lang="zh-CN" altLang="en-US" sz="2800" dirty="0">
                <a:solidFill>
                  <a:srgbClr val="F79646">
                    <a:lumMod val="75000"/>
                  </a:srgbClr>
                </a:solidFill>
                <a:latin typeface="Adidas Unity" pitchFamily="2" charset="0"/>
                <a:cs typeface="+mn-cs"/>
              </a:endParaRPr>
            </a:p>
          </p:txBody>
        </p:sp>
        <p:sp>
          <p:nvSpPr>
            <p:cNvPr id="64" name="燕尾形 57"/>
            <p:cNvSpPr/>
            <p:nvPr/>
          </p:nvSpPr>
          <p:spPr>
            <a:xfrm rot="17639965">
              <a:off x="4929733" y="1972356"/>
              <a:ext cx="384209" cy="403240"/>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5" name="燕尾形 56"/>
            <p:cNvSpPr/>
            <p:nvPr/>
          </p:nvSpPr>
          <p:spPr>
            <a:xfrm rot="7064877">
              <a:off x="4725731" y="2341483"/>
              <a:ext cx="403261" cy="427053"/>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51212" name="Group 46"/>
          <p:cNvGrpSpPr>
            <a:grpSpLocks/>
          </p:cNvGrpSpPr>
          <p:nvPr/>
        </p:nvGrpSpPr>
        <p:grpSpPr bwMode="auto">
          <a:xfrm>
            <a:off x="5027613" y="260350"/>
            <a:ext cx="2970212" cy="2305050"/>
            <a:chOff x="5027846" y="607598"/>
            <a:chExt cx="2970615" cy="2305071"/>
          </a:xfrm>
        </p:grpSpPr>
        <p:sp>
          <p:nvSpPr>
            <p:cNvPr id="54" name="矩形 1"/>
            <p:cNvSpPr/>
            <p:nvPr/>
          </p:nvSpPr>
          <p:spPr>
            <a:xfrm rot="1810715">
              <a:off x="5924905" y="1553757"/>
              <a:ext cx="2073556" cy="1358912"/>
            </a:xfrm>
            <a:custGeom>
              <a:avLst/>
              <a:gdLst/>
              <a:ahLst/>
              <a:cxnLst/>
              <a:rect l="l" t="t" r="r" b="b"/>
              <a:pathLst>
                <a:path w="1723733" h="1358021">
                  <a:moveTo>
                    <a:pt x="504679" y="0"/>
                  </a:moveTo>
                  <a:lnTo>
                    <a:pt x="1723733" y="119735"/>
                  </a:lnTo>
                  <a:lnTo>
                    <a:pt x="1634419" y="1202956"/>
                  </a:lnTo>
                  <a:lnTo>
                    <a:pt x="0" y="1358021"/>
                  </a:lnTo>
                  <a:close/>
                </a:path>
              </a:pathLst>
            </a:custGeom>
            <a:gradFill flip="none" rotWithShape="1">
              <a:gsLst>
                <a:gs pos="0">
                  <a:srgbClr val="D19705">
                    <a:shade val="30000"/>
                    <a:satMod val="115000"/>
                  </a:srgbClr>
                </a:gs>
                <a:gs pos="50000">
                  <a:srgbClr val="D19705">
                    <a:shade val="67500"/>
                    <a:satMod val="115000"/>
                  </a:srgbClr>
                </a:gs>
                <a:gs pos="100000">
                  <a:srgbClr val="D19705">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8" name="组合 43"/>
            <p:cNvGrpSpPr/>
            <p:nvPr/>
          </p:nvGrpSpPr>
          <p:grpSpPr>
            <a:xfrm rot="20763007">
              <a:off x="5027846" y="607598"/>
              <a:ext cx="1882083" cy="1622485"/>
              <a:chOff x="3059832" y="1341549"/>
              <a:chExt cx="1499349" cy="1292542"/>
            </a:xfrm>
            <a:effectLst>
              <a:outerShdw blurRad="50800" dist="139700" dir="5400000" algn="t" rotWithShape="0">
                <a:prstClr val="black">
                  <a:alpha val="20000"/>
                </a:prstClr>
              </a:outerShdw>
            </a:effectLst>
          </p:grpSpPr>
          <p:sp>
            <p:nvSpPr>
              <p:cNvPr id="59" name="六边形 44"/>
              <p:cNvSpPr/>
              <p:nvPr/>
            </p:nvSpPr>
            <p:spPr>
              <a:xfrm rot="19215806">
                <a:off x="3059832" y="1341549"/>
                <a:ext cx="1499349" cy="1292542"/>
              </a:xfrm>
              <a:prstGeom prst="hexagon">
                <a:avLst/>
              </a:prstGeom>
              <a:solidFill>
                <a:srgbClr val="D19705"/>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60" name="六边形 45"/>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56" name="TextBox 55"/>
            <p:cNvSpPr txBox="1"/>
            <p:nvPr/>
          </p:nvSpPr>
          <p:spPr>
            <a:xfrm>
              <a:off x="5067538" y="1121953"/>
              <a:ext cx="1832224" cy="523880"/>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D19705"/>
                  </a:solidFill>
                  <a:latin typeface="Adidas Unity" pitchFamily="2" charset="0"/>
                  <a:cs typeface="+mn-cs"/>
                </a:rPr>
                <a:t>写作</a:t>
              </a:r>
              <a:endParaRPr lang="zh-CN" altLang="en-US" sz="2800" dirty="0">
                <a:solidFill>
                  <a:srgbClr val="D19705"/>
                </a:solidFill>
                <a:latin typeface="Adidas Unity" pitchFamily="2" charset="0"/>
                <a:cs typeface="+mn-cs"/>
              </a:endParaRPr>
            </a:p>
          </p:txBody>
        </p:sp>
        <p:sp>
          <p:nvSpPr>
            <p:cNvPr id="57" name="燕尾形 57"/>
            <p:cNvSpPr/>
            <p:nvPr/>
          </p:nvSpPr>
          <p:spPr>
            <a:xfrm rot="1785309">
              <a:off x="6879122" y="2056999"/>
              <a:ext cx="384227" cy="403229"/>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8" name="燕尾形 56"/>
            <p:cNvSpPr/>
            <p:nvPr/>
          </p:nvSpPr>
          <p:spPr>
            <a:xfrm rot="12853664">
              <a:off x="6529825" y="1849034"/>
              <a:ext cx="403280" cy="427042"/>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51213" name="Group 45"/>
          <p:cNvGrpSpPr>
            <a:grpSpLocks/>
          </p:cNvGrpSpPr>
          <p:nvPr/>
        </p:nvGrpSpPr>
        <p:grpSpPr bwMode="auto">
          <a:xfrm>
            <a:off x="7091363" y="1296988"/>
            <a:ext cx="2359025" cy="1939925"/>
            <a:chOff x="7092280" y="1643849"/>
            <a:chExt cx="2358634" cy="1940168"/>
          </a:xfrm>
        </p:grpSpPr>
        <p:sp>
          <p:nvSpPr>
            <p:cNvPr id="50" name="矩形 1"/>
            <p:cNvSpPr/>
            <p:nvPr/>
          </p:nvSpPr>
          <p:spPr>
            <a:xfrm rot="9627564">
              <a:off x="7404965" y="1643849"/>
              <a:ext cx="2045949" cy="135907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51" name="六边形 38"/>
            <p:cNvSpPr/>
            <p:nvPr/>
          </p:nvSpPr>
          <p:spPr>
            <a:xfrm rot="18378813">
              <a:off x="7094102" y="1831733"/>
              <a:ext cx="1882083" cy="1622485"/>
            </a:xfrm>
            <a:prstGeom prst="hexagon">
              <a:avLst/>
            </a:prstGeom>
            <a:solidFill>
              <a:srgbClr val="C0000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52" name="六边形 39"/>
            <p:cNvSpPr/>
            <p:nvPr/>
          </p:nvSpPr>
          <p:spPr>
            <a:xfrm rot="601184">
              <a:off x="7266876" y="1966151"/>
              <a:ext cx="1515811" cy="1306677"/>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53" name="TextBox 52"/>
            <p:cNvSpPr txBox="1"/>
            <p:nvPr/>
          </p:nvSpPr>
          <p:spPr>
            <a:xfrm>
              <a:off x="7092280" y="2348787"/>
              <a:ext cx="1831671" cy="523941"/>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C00000"/>
                  </a:solidFill>
                  <a:latin typeface="Adidas Unity" pitchFamily="2" charset="0"/>
                  <a:cs typeface="+mn-cs"/>
                </a:rPr>
                <a:t>投稿</a:t>
              </a:r>
              <a:endParaRPr lang="zh-CN" altLang="en-US" sz="2800" dirty="0">
                <a:solidFill>
                  <a:srgbClr val="C00000"/>
                </a:solidFill>
                <a:latin typeface="Adidas Unity" pitchFamily="2" charset="0"/>
                <a:cs typeface="+mn-cs"/>
              </a:endParaRPr>
            </a:p>
          </p:txBody>
        </p:sp>
      </p:grpSp>
      <p:sp>
        <p:nvSpPr>
          <p:cNvPr id="83" name="Rectangle 82"/>
          <p:cNvSpPr/>
          <p:nvPr/>
        </p:nvSpPr>
        <p:spPr>
          <a:xfrm>
            <a:off x="2555776" y="4268703"/>
            <a:ext cx="5976664" cy="1846659"/>
          </a:xfrm>
          <a:prstGeom prst="rect">
            <a:avLst/>
          </a:prstGeom>
          <a:gradFill flip="none" rotWithShape="1">
            <a:gsLst>
              <a:gs pos="0">
                <a:srgbClr val="006BD6">
                  <a:shade val="30000"/>
                  <a:satMod val="115000"/>
                </a:srgbClr>
              </a:gs>
              <a:gs pos="50000">
                <a:srgbClr val="006BD6">
                  <a:shade val="67500"/>
                  <a:satMod val="115000"/>
                </a:srgbClr>
              </a:gs>
              <a:gs pos="100000">
                <a:srgbClr val="006BD6">
                  <a:shade val="100000"/>
                  <a:satMod val="115000"/>
                </a:srgbClr>
              </a:gs>
            </a:gsLst>
            <a:lin ang="5400000" scaled="1"/>
            <a:tileRect/>
          </a:gradFill>
          <a:ln/>
        </p:spPr>
        <p:style>
          <a:lnRef idx="0">
            <a:schemeClr val="accent1"/>
          </a:lnRef>
          <a:fillRef idx="3">
            <a:schemeClr val="accent1"/>
          </a:fillRef>
          <a:effectRef idx="3">
            <a:schemeClr val="accent1"/>
          </a:effectRef>
          <a:fontRef idx="minor">
            <a:schemeClr val="lt1"/>
          </a:fontRef>
        </p:style>
        <p:txBody>
          <a:bodyPr>
            <a:spAutoFit/>
          </a:bodyPr>
          <a:lstStyle/>
          <a:p>
            <a:pPr>
              <a:defRPr/>
            </a:pPr>
            <a:r>
              <a:rPr lang="zh-CN" altLang="en-US" sz="2400" b="1">
                <a:solidFill>
                  <a:srgbClr val="FFFFFF"/>
                </a:solidFill>
                <a:latin typeface="微软雅黑" pitchFamily="34" charset="-122"/>
                <a:ea typeface="微软雅黑" pitchFamily="34" charset="-122"/>
              </a:rPr>
              <a:t>检索</a:t>
            </a:r>
            <a:endParaRPr lang="en-US" altLang="zh-CN" sz="2400" b="1">
              <a:solidFill>
                <a:srgbClr val="FFFFFF"/>
              </a:solidFill>
              <a:latin typeface="微软雅黑" pitchFamily="34" charset="-122"/>
              <a:ea typeface="微软雅黑" pitchFamily="34" charset="-122"/>
            </a:endParaRPr>
          </a:p>
          <a:p>
            <a:pPr>
              <a:defRPr/>
            </a:pPr>
            <a:r>
              <a:rPr lang="en-US" altLang="zh-CN" b="1">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快速锁定高影响力论文，把握课题发展方向和趋势</a:t>
            </a:r>
            <a:endParaRPr lang="en-US" altLang="zh-CN" b="1">
              <a:solidFill>
                <a:srgbClr val="FFFFFF"/>
              </a:solidFill>
              <a:latin typeface="微软雅黑" pitchFamily="34" charset="-122"/>
              <a:ea typeface="微软雅黑" pitchFamily="34" charset="-122"/>
            </a:endParaRPr>
          </a:p>
          <a:p>
            <a:pPr>
              <a:buFont typeface="Wingdings" pitchFamily="2" charset="2"/>
              <a:buChar char="Ø"/>
              <a:defRPr/>
            </a:pPr>
            <a:r>
              <a:rPr lang="zh-CN" altLang="en-US">
                <a:solidFill>
                  <a:srgbClr val="FFFFFF"/>
                </a:solidFill>
                <a:latin typeface="微软雅黑" pitchFamily="34" charset="-122"/>
                <a:ea typeface="微软雅黑" pitchFamily="34" charset="-122"/>
              </a:rPr>
              <a:t>特定学科领域论文</a:t>
            </a:r>
          </a:p>
          <a:p>
            <a:pPr>
              <a:buFont typeface="Wingdings" pitchFamily="2" charset="2"/>
              <a:buChar char="Ø"/>
              <a:defRPr/>
            </a:pPr>
            <a:r>
              <a:rPr lang="zh-CN" altLang="en-US">
                <a:solidFill>
                  <a:srgbClr val="FFFFFF"/>
                </a:solidFill>
                <a:latin typeface="微软雅黑" pitchFamily="34" charset="-122"/>
                <a:ea typeface="微软雅黑" pitchFamily="34" charset="-122"/>
              </a:rPr>
              <a:t>常被引文献</a:t>
            </a:r>
            <a:r>
              <a:rPr lang="en-US" altLang="zh-CN">
                <a:solidFill>
                  <a:srgbClr val="FFFFFF"/>
                </a:solidFill>
                <a:latin typeface="微软雅黑" pitchFamily="34" charset="-122"/>
                <a:ea typeface="微软雅黑" pitchFamily="34" charset="-122"/>
              </a:rPr>
              <a:t>/</a:t>
            </a:r>
            <a:r>
              <a:rPr lang="zh-CN" altLang="en-US">
                <a:solidFill>
                  <a:srgbClr val="FFFFFF"/>
                </a:solidFill>
                <a:latin typeface="微软雅黑" pitchFamily="34" charset="-122"/>
                <a:ea typeface="微软雅黑" pitchFamily="34" charset="-122"/>
              </a:rPr>
              <a:t>最新的综述</a:t>
            </a:r>
            <a:endParaRPr lang="en-US" altLang="zh-CN" b="1">
              <a:solidFill>
                <a:srgbClr val="FFFFFF"/>
              </a:solidFill>
              <a:latin typeface="微软雅黑" pitchFamily="34" charset="-122"/>
              <a:ea typeface="微软雅黑" pitchFamily="34" charset="-122"/>
            </a:endParaRPr>
          </a:p>
          <a:p>
            <a:pPr>
              <a:defRPr/>
            </a:pPr>
            <a:r>
              <a:rPr lang="en-US" altLang="zh-CN" b="1">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追溯课题的脉络，回顾经典文献（参考文献、施引文献及相关记录）</a:t>
            </a:r>
            <a:endParaRPr lang="en-US" altLang="zh-CN" b="1">
              <a:solidFill>
                <a:srgbClr val="FFFFFF"/>
              </a:solidFill>
              <a:latin typeface="微软雅黑" pitchFamily="34" charset="-122"/>
              <a:ea typeface="微软雅黑" pitchFamily="34" charset="-122"/>
            </a:endParaRPr>
          </a:p>
        </p:txBody>
      </p:sp>
    </p:spTree>
    <p:custDataLst>
      <p:tags r:id="rId1"/>
    </p:custDataLst>
  </p:cSld>
  <p:clrMapOvr>
    <a:masterClrMapping/>
  </p:clrMapOvr>
  <p:transition advTm="5257">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78"/>
                                        </p:tgtEl>
                                      </p:cBhvr>
                                      <p:to x="80000" y="100000"/>
                                    </p:animScale>
                                    <p:anim by="(#ppt_w*0.10)" calcmode="lin" valueType="num">
                                      <p:cBhvr>
                                        <p:cTn id="7" dur="250" autoRev="1" fill="hold">
                                          <p:stCondLst>
                                            <p:cond delay="0"/>
                                          </p:stCondLst>
                                        </p:cTn>
                                        <p:tgtEl>
                                          <p:spTgt spid="78"/>
                                        </p:tgtEl>
                                        <p:attrNameLst>
                                          <p:attrName>ppt_x</p:attrName>
                                        </p:attrNameLst>
                                      </p:cBhvr>
                                    </p:anim>
                                    <p:anim by="(-#ppt_w*0.10)" calcmode="lin" valueType="num">
                                      <p:cBhvr>
                                        <p:cTn id="8" dur="250" autoRev="1" fill="hold">
                                          <p:stCondLst>
                                            <p:cond delay="0"/>
                                          </p:stCondLst>
                                        </p:cTn>
                                        <p:tgtEl>
                                          <p:spTgt spid="78"/>
                                        </p:tgtEl>
                                        <p:attrNameLst>
                                          <p:attrName>ppt_y</p:attrName>
                                        </p:attrNameLst>
                                      </p:cBhvr>
                                    </p:anim>
                                    <p:animRot by="-480000">
                                      <p:cBhvr>
                                        <p:cTn id="9" dur="250" autoRev="1" fill="hold">
                                          <p:stCondLst>
                                            <p:cond delay="0"/>
                                          </p:stCondLst>
                                        </p:cTn>
                                        <p:tgtEl>
                                          <p:spTgt spid="78"/>
                                        </p:tgtEl>
                                        <p:attrNameLst>
                                          <p:attrName>r</p:attrName>
                                        </p:attrNameLst>
                                      </p:cBhvr>
                                    </p:animRot>
                                  </p:childTnLst>
                                </p:cTn>
                              </p:par>
                            </p:childTnLst>
                          </p:cTn>
                        </p:par>
                        <p:par>
                          <p:cTn id="10" fill="hold">
                            <p:stCondLst>
                              <p:cond delay="550"/>
                            </p:stCondLst>
                            <p:childTnLst>
                              <p:par>
                                <p:cTn id="11" presetID="9" presetClass="entr" presetSubtype="0" fill="hold" nodeType="after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dissolve">
                                      <p:cBhvr>
                                        <p:cTn id="1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857250" y="506413"/>
            <a:ext cx="7747000" cy="836612"/>
          </a:xfrm>
        </p:spPr>
        <p:txBody>
          <a:bodyPr anchor="ctr"/>
          <a:lstStyle/>
          <a:p>
            <a:pPr eaLnBrk="1" hangingPunct="1"/>
            <a:r>
              <a:rPr lang="zh-CN" altLang="en-US" smtClean="0">
                <a:latin typeface="微软雅黑" pitchFamily="34" charset="-122"/>
                <a:ea typeface="微软雅黑" pitchFamily="34" charset="-122"/>
              </a:rPr>
              <a:t>案例一：</a:t>
            </a:r>
            <a:r>
              <a:rPr lang="en-US" altLang="zh-CN" smtClean="0">
                <a:latin typeface="微软雅黑" pitchFamily="34" charset="-122"/>
                <a:ea typeface="微软雅黑" pitchFamily="34" charset="-122"/>
              </a:rPr>
              <a:t>Genome Sequencing </a:t>
            </a:r>
            <a:r>
              <a:rPr lang="zh-CN" altLang="en-US" smtClean="0">
                <a:latin typeface="微软雅黑" pitchFamily="34" charset="-122"/>
                <a:ea typeface="微软雅黑" pitchFamily="34" charset="-122"/>
              </a:rPr>
              <a:t>基因组测序</a:t>
            </a:r>
            <a:endParaRPr lang="en-US" smtClean="0">
              <a:latin typeface="微软雅黑" pitchFamily="34" charset="-122"/>
              <a:ea typeface="微软雅黑" pitchFamily="34" charset="-122"/>
            </a:endParaRPr>
          </a:p>
        </p:txBody>
      </p:sp>
      <p:sp>
        <p:nvSpPr>
          <p:cNvPr id="52227" name="Slide Number Placeholder 3"/>
          <p:cNvSpPr>
            <a:spLocks noGrp="1"/>
          </p:cNvSpPr>
          <p:nvPr>
            <p:ph type="sldNum" sz="quarter" idx="11"/>
          </p:nvPr>
        </p:nvSpPr>
        <p:spPr>
          <a:noFill/>
        </p:spPr>
        <p:txBody>
          <a:bodyPr/>
          <a:lstStyle/>
          <a:p>
            <a:fld id="{155BF980-2E66-4EF7-B651-DA063E9BE470}" type="slidenum">
              <a:rPr lang="en-US" altLang="en-US" smtClean="0">
                <a:latin typeface="Arial" pitchFamily="34" charset="0"/>
                <a:ea typeface="宋体" pitchFamily="2" charset="-122"/>
              </a:rPr>
              <a:pPr/>
              <a:t>32</a:t>
            </a:fld>
            <a:endParaRPr lang="en-US" altLang="en-US" smtClean="0">
              <a:latin typeface="Arial" pitchFamily="34" charset="0"/>
              <a:ea typeface="宋体" pitchFamily="2" charset="-122"/>
            </a:endParaRPr>
          </a:p>
        </p:txBody>
      </p:sp>
      <p:sp>
        <p:nvSpPr>
          <p:cNvPr id="52228" name="Rectangle 4"/>
          <p:cNvSpPr>
            <a:spLocks noChangeArrowheads="1"/>
          </p:cNvSpPr>
          <p:nvPr/>
        </p:nvSpPr>
        <p:spPr bwMode="auto">
          <a:xfrm>
            <a:off x="684213" y="1484313"/>
            <a:ext cx="7488237" cy="1200150"/>
          </a:xfrm>
          <a:prstGeom prst="rect">
            <a:avLst/>
          </a:prstGeom>
          <a:noFill/>
          <a:ln w="9525">
            <a:noFill/>
            <a:miter lim="800000"/>
            <a:headEnd/>
            <a:tailEnd/>
          </a:ln>
        </p:spPr>
        <p:txBody>
          <a:bodyPr>
            <a:spAutoFit/>
          </a:bodyPr>
          <a:lstStyle/>
          <a:p>
            <a:pPr>
              <a:buClr>
                <a:schemeClr val="tx2"/>
              </a:buClr>
              <a:buFont typeface="Arial" pitchFamily="34" charset="0"/>
              <a:buChar char="•"/>
            </a:pPr>
            <a:r>
              <a:rPr lang="zh-CN" altLang="en-US" b="1">
                <a:latin typeface="微软雅黑" pitchFamily="34" charset="-122"/>
                <a:ea typeface="微软雅黑" pitchFamily="34" charset="-122"/>
              </a:rPr>
              <a:t> 全基因组测序（</a:t>
            </a:r>
            <a:r>
              <a:rPr lang="en-US" altLang="zh-CN" b="1">
                <a:latin typeface="微软雅黑" pitchFamily="34" charset="-122"/>
                <a:ea typeface="微软雅黑" pitchFamily="34" charset="-122"/>
              </a:rPr>
              <a:t>Genome Sequencing</a:t>
            </a:r>
            <a:r>
              <a:rPr lang="zh-CN" altLang="en-US" b="1">
                <a:latin typeface="微软雅黑" pitchFamily="34" charset="-122"/>
                <a:ea typeface="微软雅黑" pitchFamily="34" charset="-122"/>
              </a:rPr>
              <a:t>）</a:t>
            </a:r>
            <a:r>
              <a:rPr lang="zh-CN" altLang="en-US">
                <a:latin typeface="微软雅黑" pitchFamily="34" charset="-122"/>
                <a:ea typeface="微软雅黑" pitchFamily="34" charset="-122"/>
              </a:rPr>
              <a:t>是对未知基因组序列的物种进行个体的基因组测序。</a:t>
            </a:r>
            <a:endParaRPr lang="en-US" altLang="zh-CN">
              <a:latin typeface="微软雅黑" pitchFamily="34" charset="-122"/>
              <a:ea typeface="微软雅黑" pitchFamily="34" charset="-122"/>
            </a:endParaRPr>
          </a:p>
          <a:p>
            <a:pPr algn="just">
              <a:buClr>
                <a:schemeClr val="tx2"/>
              </a:buClr>
              <a:buFont typeface="Arial" pitchFamily="34" charset="0"/>
              <a:buChar char="•"/>
            </a:pPr>
            <a:r>
              <a:rPr lang="en-US">
                <a:latin typeface="微软雅黑" pitchFamily="34" charset="-122"/>
                <a:ea typeface="微软雅黑" pitchFamily="34" charset="-122"/>
              </a:rPr>
              <a:t> 1990</a:t>
            </a:r>
            <a:r>
              <a:rPr lang="zh-CN" altLang="en-US">
                <a:latin typeface="微软雅黑" pitchFamily="34" charset="-122"/>
                <a:ea typeface="微软雅黑" pitchFamily="34" charset="-122"/>
              </a:rPr>
              <a:t>年， 美国、英国、法国、德国、日本和中国科学家共同参与并成立</a:t>
            </a:r>
            <a:r>
              <a:rPr lang="zh-CN" altLang="en-US" b="1">
                <a:latin typeface="微软雅黑" pitchFamily="34" charset="-122"/>
                <a:ea typeface="微软雅黑" pitchFamily="34" charset="-122"/>
              </a:rPr>
              <a:t>人类基因组计划（</a:t>
            </a:r>
            <a:r>
              <a:rPr lang="en-US" altLang="zh-CN" b="1">
                <a:latin typeface="微软雅黑" pitchFamily="34" charset="-122"/>
                <a:ea typeface="微软雅黑" pitchFamily="34" charset="-122"/>
              </a:rPr>
              <a:t>Human Genome Project, HGP</a:t>
            </a:r>
            <a:r>
              <a:rPr lang="zh-CN" altLang="en-US" b="1">
                <a:latin typeface="微软雅黑" pitchFamily="34" charset="-122"/>
                <a:ea typeface="微软雅黑" pitchFamily="34" charset="-122"/>
              </a:rPr>
              <a:t>）</a:t>
            </a:r>
            <a:endParaRPr lang="en-US" altLang="zh-CN" b="1">
              <a:latin typeface="微软雅黑" pitchFamily="34" charset="-122"/>
              <a:ea typeface="微软雅黑" pitchFamily="34" charset="-122"/>
            </a:endParaRPr>
          </a:p>
        </p:txBody>
      </p:sp>
      <p:pic>
        <p:nvPicPr>
          <p:cNvPr id="35845" name="Picture 3" descr="C:\Users\U6025425\AppData\Local\Microsoft\Windows\Temporary Internet Files\Content.IE5\9DPR838Z\MM900354499[1].gif"/>
          <p:cNvPicPr>
            <a:picLocks noChangeAspect="1" noChangeArrowheads="1" noCrop="1"/>
          </p:cNvPicPr>
          <p:nvPr/>
        </p:nvPicPr>
        <p:blipFill>
          <a:blip r:embed="rId4"/>
          <a:srcRect/>
          <a:stretch>
            <a:fillRect/>
          </a:stretch>
        </p:blipFill>
        <p:spPr bwMode="auto">
          <a:xfrm>
            <a:off x="0" y="3284538"/>
            <a:ext cx="1844675" cy="1411287"/>
          </a:xfrm>
          <a:prstGeom prst="rect">
            <a:avLst/>
          </a:prstGeom>
          <a:noFill/>
          <a:ln w="9525">
            <a:noFill/>
            <a:miter lim="800000"/>
            <a:headEnd/>
            <a:tailEnd/>
          </a:ln>
        </p:spPr>
      </p:pic>
      <p:sp>
        <p:nvSpPr>
          <p:cNvPr id="35846" name="Rectangle 7"/>
          <p:cNvSpPr>
            <a:spLocks noChangeArrowheads="1"/>
          </p:cNvSpPr>
          <p:nvPr/>
        </p:nvSpPr>
        <p:spPr bwMode="auto">
          <a:xfrm>
            <a:off x="684213" y="2852738"/>
            <a:ext cx="4032250" cy="461962"/>
          </a:xfrm>
          <a:prstGeom prst="rect">
            <a:avLst/>
          </a:prstGeom>
          <a:noFill/>
          <a:ln w="9525">
            <a:noFill/>
            <a:miter lim="800000"/>
            <a:headEnd/>
            <a:tailEnd/>
          </a:ln>
        </p:spPr>
        <p:txBody>
          <a:bodyPr>
            <a:spAutoFit/>
          </a:bodyPr>
          <a:lstStyle/>
          <a:p>
            <a:r>
              <a:rPr lang="en-US" altLang="zh-CN" sz="2400" b="1">
                <a:solidFill>
                  <a:schemeClr val="tx2"/>
                </a:solidFill>
                <a:latin typeface="Arial Black" pitchFamily="34" charset="0"/>
              </a:rPr>
              <a:t>Genome Sequencing</a:t>
            </a:r>
            <a:endParaRPr lang="en-US" sz="2400">
              <a:solidFill>
                <a:schemeClr val="tx2"/>
              </a:solidFill>
              <a:latin typeface="Arial Black" pitchFamily="34" charset="0"/>
            </a:endParaRPr>
          </a:p>
        </p:txBody>
      </p:sp>
      <p:pic>
        <p:nvPicPr>
          <p:cNvPr id="35847" name="Picture 13" descr="image_thumb133.png"/>
          <p:cNvPicPr>
            <a:picLocks noChangeAspect="1"/>
          </p:cNvPicPr>
          <p:nvPr/>
        </p:nvPicPr>
        <p:blipFill>
          <a:blip r:embed="rId5"/>
          <a:srcRect/>
          <a:stretch>
            <a:fillRect/>
          </a:stretch>
        </p:blipFill>
        <p:spPr bwMode="auto">
          <a:xfrm>
            <a:off x="4932363" y="3068638"/>
            <a:ext cx="1209675" cy="1612900"/>
          </a:xfrm>
          <a:prstGeom prst="rect">
            <a:avLst/>
          </a:prstGeom>
          <a:noFill/>
          <a:ln w="9525">
            <a:noFill/>
            <a:miter lim="800000"/>
            <a:headEnd/>
            <a:tailEnd/>
          </a:ln>
        </p:spPr>
      </p:pic>
      <p:sp>
        <p:nvSpPr>
          <p:cNvPr id="15" name="Right Arrow 14"/>
          <p:cNvSpPr/>
          <p:nvPr/>
        </p:nvSpPr>
        <p:spPr bwMode="auto">
          <a:xfrm>
            <a:off x="1835696" y="3717032"/>
            <a:ext cx="720080" cy="432048"/>
          </a:xfrm>
          <a:prstGeom prst="rightArrow">
            <a:avLst/>
          </a:prstGeom>
          <a:solidFill>
            <a:schemeClr val="tx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latin typeface="Arial" charset="0"/>
              <a:cs typeface="+mn-cs"/>
            </a:endParaRPr>
          </a:p>
        </p:txBody>
      </p:sp>
      <p:sp>
        <p:nvSpPr>
          <p:cNvPr id="16" name="Right Arrow 15"/>
          <p:cNvSpPr/>
          <p:nvPr/>
        </p:nvSpPr>
        <p:spPr bwMode="auto">
          <a:xfrm>
            <a:off x="4067944" y="3717032"/>
            <a:ext cx="720080" cy="432048"/>
          </a:xfrm>
          <a:prstGeom prst="rightArrow">
            <a:avLst/>
          </a:prstGeom>
          <a:solidFill>
            <a:schemeClr val="tx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latin typeface="Arial" charset="0"/>
              <a:cs typeface="+mn-cs"/>
            </a:endParaRPr>
          </a:p>
        </p:txBody>
      </p:sp>
      <p:pic>
        <p:nvPicPr>
          <p:cNvPr id="35854" name="Picture 10" descr="C:\Users\U6025425\AppData\Local\Microsoft\Windows\Temporary Internet Files\Content.IE5\9DPR838Z\MP900439339[1].jpg"/>
          <p:cNvPicPr>
            <a:picLocks noChangeAspect="1" noChangeArrowheads="1"/>
          </p:cNvPicPr>
          <p:nvPr/>
        </p:nvPicPr>
        <p:blipFill>
          <a:blip r:embed="rId6"/>
          <a:srcRect/>
          <a:stretch>
            <a:fillRect/>
          </a:stretch>
        </p:blipFill>
        <p:spPr bwMode="auto">
          <a:xfrm>
            <a:off x="7169150" y="3357563"/>
            <a:ext cx="1785938" cy="1166812"/>
          </a:xfrm>
          <a:prstGeom prst="rect">
            <a:avLst/>
          </a:prstGeom>
          <a:noFill/>
          <a:ln w="9525">
            <a:noFill/>
            <a:miter lim="800000"/>
            <a:headEnd/>
            <a:tailEnd/>
          </a:ln>
        </p:spPr>
      </p:pic>
      <p:sp>
        <p:nvSpPr>
          <p:cNvPr id="21" name="Right Arrow 20"/>
          <p:cNvSpPr/>
          <p:nvPr/>
        </p:nvSpPr>
        <p:spPr bwMode="auto">
          <a:xfrm>
            <a:off x="6228184" y="3717032"/>
            <a:ext cx="720080" cy="432048"/>
          </a:xfrm>
          <a:prstGeom prst="rightArrow">
            <a:avLst/>
          </a:prstGeom>
          <a:solidFill>
            <a:schemeClr val="tx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latin typeface="Arial" charset="0"/>
              <a:cs typeface="+mn-cs"/>
            </a:endParaRPr>
          </a:p>
        </p:txBody>
      </p:sp>
      <p:pic>
        <p:nvPicPr>
          <p:cNvPr id="35858" name="Picture 21" descr="704px-Chapter-1-Logo.gif"/>
          <p:cNvPicPr>
            <a:picLocks noChangeAspect="1"/>
          </p:cNvPicPr>
          <p:nvPr/>
        </p:nvPicPr>
        <p:blipFill>
          <a:blip r:embed="rId7"/>
          <a:srcRect/>
          <a:stretch>
            <a:fillRect/>
          </a:stretch>
        </p:blipFill>
        <p:spPr bwMode="auto">
          <a:xfrm>
            <a:off x="2627313" y="3413125"/>
            <a:ext cx="1368425" cy="1165225"/>
          </a:xfrm>
          <a:prstGeom prst="rect">
            <a:avLst/>
          </a:prstGeom>
          <a:noFill/>
          <a:ln w="9525">
            <a:noFill/>
            <a:miter lim="800000"/>
            <a:headEnd/>
            <a:tailEnd/>
          </a:ln>
        </p:spPr>
      </p:pic>
      <p:pic>
        <p:nvPicPr>
          <p:cNvPr id="35859" name="Picture 23" descr="6380-12021120154921.jpg"/>
          <p:cNvPicPr>
            <a:picLocks noChangeAspect="1"/>
          </p:cNvPicPr>
          <p:nvPr/>
        </p:nvPicPr>
        <p:blipFill>
          <a:blip r:embed="rId8"/>
          <a:srcRect/>
          <a:stretch>
            <a:fillRect/>
          </a:stretch>
        </p:blipFill>
        <p:spPr bwMode="auto">
          <a:xfrm>
            <a:off x="395288" y="4724400"/>
            <a:ext cx="1203325" cy="1604963"/>
          </a:xfrm>
          <a:prstGeom prst="rect">
            <a:avLst/>
          </a:prstGeom>
          <a:noFill/>
          <a:ln w="9525">
            <a:noFill/>
            <a:miter lim="800000"/>
            <a:headEnd/>
            <a:tailEnd/>
          </a:ln>
        </p:spPr>
      </p:pic>
      <p:pic>
        <p:nvPicPr>
          <p:cNvPr id="35860" name="Picture 24" descr="u=788867657,1646174997&amp;fm=23&amp;gp=0.jpg"/>
          <p:cNvPicPr>
            <a:picLocks noChangeAspect="1"/>
          </p:cNvPicPr>
          <p:nvPr/>
        </p:nvPicPr>
        <p:blipFill>
          <a:blip r:embed="rId9"/>
          <a:srcRect/>
          <a:stretch>
            <a:fillRect/>
          </a:stretch>
        </p:blipFill>
        <p:spPr bwMode="auto">
          <a:xfrm>
            <a:off x="2700338" y="4941888"/>
            <a:ext cx="1314450" cy="1284287"/>
          </a:xfrm>
          <a:prstGeom prst="rect">
            <a:avLst/>
          </a:prstGeom>
          <a:noFill/>
          <a:ln w="9525">
            <a:noFill/>
            <a:miter lim="800000"/>
            <a:headEnd/>
            <a:tailEnd/>
          </a:ln>
        </p:spPr>
      </p:pic>
      <p:pic>
        <p:nvPicPr>
          <p:cNvPr id="35861" name="Picture 25" descr="u=288880883,4123260552&amp;fm=23&amp;gp=0.jpg"/>
          <p:cNvPicPr>
            <a:picLocks noChangeAspect="1"/>
          </p:cNvPicPr>
          <p:nvPr/>
        </p:nvPicPr>
        <p:blipFill>
          <a:blip r:embed="rId10"/>
          <a:srcRect/>
          <a:stretch>
            <a:fillRect/>
          </a:stretch>
        </p:blipFill>
        <p:spPr bwMode="auto">
          <a:xfrm>
            <a:off x="4859338" y="4868863"/>
            <a:ext cx="1296987" cy="1296987"/>
          </a:xfrm>
          <a:prstGeom prst="rect">
            <a:avLst/>
          </a:prstGeom>
          <a:noFill/>
          <a:ln w="9525">
            <a:noFill/>
            <a:miter lim="800000"/>
            <a:headEnd/>
            <a:tailEnd/>
          </a:ln>
        </p:spPr>
      </p:pic>
      <p:pic>
        <p:nvPicPr>
          <p:cNvPr id="35862" name="Picture 26" descr="4073A7C37E085559990D441875F2B309.jpg"/>
          <p:cNvPicPr>
            <a:picLocks noChangeAspect="1"/>
          </p:cNvPicPr>
          <p:nvPr/>
        </p:nvPicPr>
        <p:blipFill>
          <a:blip r:embed="rId11"/>
          <a:srcRect/>
          <a:stretch>
            <a:fillRect/>
          </a:stretch>
        </p:blipFill>
        <p:spPr bwMode="auto">
          <a:xfrm>
            <a:off x="7451725" y="4868863"/>
            <a:ext cx="1336675" cy="1336675"/>
          </a:xfrm>
          <a:prstGeom prst="rect">
            <a:avLst/>
          </a:prstGeom>
          <a:noFill/>
          <a:ln w="9525">
            <a:noFill/>
            <a:miter lim="800000"/>
            <a:headEnd/>
            <a:tailEnd/>
          </a:ln>
        </p:spPr>
      </p:pic>
    </p:spTree>
    <p:custDataLst>
      <p:tags r:id="rId1"/>
    </p:custDataLst>
  </p:cSld>
  <p:clrMapOvr>
    <a:masterClrMapping/>
  </p:clrMapOvr>
  <p:transition advTm="6677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500"/>
                                        <p:tgtEl>
                                          <p:spTgt spid="358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45"/>
                                        </p:tgtEl>
                                        <p:attrNameLst>
                                          <p:attrName>style.visibility</p:attrName>
                                        </p:attrNameLst>
                                      </p:cBhvr>
                                      <p:to>
                                        <p:strVal val="visible"/>
                                      </p:to>
                                    </p:set>
                                    <p:animEffect transition="in" filter="fade">
                                      <p:cBhvr>
                                        <p:cTn id="12" dur="1000"/>
                                        <p:tgtEl>
                                          <p:spTgt spid="3584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859"/>
                                        </p:tgtEl>
                                        <p:attrNameLst>
                                          <p:attrName>style.visibility</p:attrName>
                                        </p:attrNameLst>
                                      </p:cBhvr>
                                      <p:to>
                                        <p:strVal val="visible"/>
                                      </p:to>
                                    </p:set>
                                    <p:anim calcmode="lin" valueType="num">
                                      <p:cBhvr additive="base">
                                        <p:cTn id="17" dur="500" fill="hold"/>
                                        <p:tgtEl>
                                          <p:spTgt spid="35859"/>
                                        </p:tgtEl>
                                        <p:attrNameLst>
                                          <p:attrName>ppt_x</p:attrName>
                                        </p:attrNameLst>
                                      </p:cBhvr>
                                      <p:tavLst>
                                        <p:tav tm="0">
                                          <p:val>
                                            <p:strVal val="#ppt_x"/>
                                          </p:val>
                                        </p:tav>
                                        <p:tav tm="100000">
                                          <p:val>
                                            <p:strVal val="#ppt_x"/>
                                          </p:val>
                                        </p:tav>
                                      </p:tavLst>
                                    </p:anim>
                                    <p:anim calcmode="lin" valueType="num">
                                      <p:cBhvr additive="base">
                                        <p:cTn id="18" dur="500" fill="hold"/>
                                        <p:tgtEl>
                                          <p:spTgt spid="3585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lide(from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858"/>
                                        </p:tgtEl>
                                        <p:attrNameLst>
                                          <p:attrName>style.visibility</p:attrName>
                                        </p:attrNameLst>
                                      </p:cBhvr>
                                      <p:to>
                                        <p:strVal val="visible"/>
                                      </p:to>
                                    </p:set>
                                    <p:animEffect transition="in" filter="fade">
                                      <p:cBhvr>
                                        <p:cTn id="28" dur="1000"/>
                                        <p:tgtEl>
                                          <p:spTgt spid="35858"/>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35860"/>
                                        </p:tgtEl>
                                        <p:attrNameLst>
                                          <p:attrName>style.visibility</p:attrName>
                                        </p:attrNameLst>
                                      </p:cBhvr>
                                      <p:to>
                                        <p:strVal val="visible"/>
                                      </p:to>
                                    </p:set>
                                    <p:animEffect transition="in" filter="slide(fromBottom)">
                                      <p:cBhvr>
                                        <p:cTn id="33" dur="500"/>
                                        <p:tgtEl>
                                          <p:spTgt spid="35860"/>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lide(fromLeft)">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847"/>
                                        </p:tgtEl>
                                        <p:attrNameLst>
                                          <p:attrName>style.visibility</p:attrName>
                                        </p:attrNameLst>
                                      </p:cBhvr>
                                      <p:to>
                                        <p:strVal val="visible"/>
                                      </p:to>
                                    </p:set>
                                    <p:animEffect transition="in" filter="fade">
                                      <p:cBhvr>
                                        <p:cTn id="43" dur="1000"/>
                                        <p:tgtEl>
                                          <p:spTgt spid="35847"/>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35861"/>
                                        </p:tgtEl>
                                        <p:attrNameLst>
                                          <p:attrName>style.visibility</p:attrName>
                                        </p:attrNameLst>
                                      </p:cBhvr>
                                      <p:to>
                                        <p:strVal val="visible"/>
                                      </p:to>
                                    </p:set>
                                    <p:animEffect transition="in" filter="slide(fromBottom)">
                                      <p:cBhvr>
                                        <p:cTn id="48" dur="500"/>
                                        <p:tgtEl>
                                          <p:spTgt spid="35861"/>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slide(fromLeft)">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5854"/>
                                        </p:tgtEl>
                                        <p:attrNameLst>
                                          <p:attrName>style.visibility</p:attrName>
                                        </p:attrNameLst>
                                      </p:cBhvr>
                                      <p:to>
                                        <p:strVal val="visible"/>
                                      </p:to>
                                    </p:set>
                                    <p:animEffect transition="in" filter="fade">
                                      <p:cBhvr>
                                        <p:cTn id="58" dur="1000"/>
                                        <p:tgtEl>
                                          <p:spTgt spid="35854"/>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nodeType="clickEffect">
                                  <p:stCondLst>
                                    <p:cond delay="0"/>
                                  </p:stCondLst>
                                  <p:childTnLst>
                                    <p:set>
                                      <p:cBhvr>
                                        <p:cTn id="62" dur="1" fill="hold">
                                          <p:stCondLst>
                                            <p:cond delay="0"/>
                                          </p:stCondLst>
                                        </p:cTn>
                                        <p:tgtEl>
                                          <p:spTgt spid="35862"/>
                                        </p:tgtEl>
                                        <p:attrNameLst>
                                          <p:attrName>style.visibility</p:attrName>
                                        </p:attrNameLst>
                                      </p:cBhvr>
                                      <p:to>
                                        <p:strVal val="visible"/>
                                      </p:to>
                                    </p:set>
                                    <p:animEffect transition="in" filter="slide(fromBottom)">
                                      <p:cBhvr>
                                        <p:cTn id="63" dur="500"/>
                                        <p:tgtEl>
                                          <p:spTgt spid="35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0"/>
          <p:cNvSpPr>
            <a:spLocks noChangeArrowheads="1"/>
          </p:cNvSpPr>
          <p:nvPr/>
        </p:nvSpPr>
        <p:spPr bwMode="auto">
          <a:xfrm>
            <a:off x="827088" y="1196975"/>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53251" name="Slide Number Placeholder 3"/>
          <p:cNvSpPr>
            <a:spLocks noGrp="1"/>
          </p:cNvSpPr>
          <p:nvPr>
            <p:ph type="sldNum" sz="quarter" idx="11"/>
          </p:nvPr>
        </p:nvSpPr>
        <p:spPr>
          <a:noFill/>
        </p:spPr>
        <p:txBody>
          <a:bodyPr/>
          <a:lstStyle/>
          <a:p>
            <a:fld id="{61E26667-1C43-4B02-9D45-1974A85B8674}" type="slidenum">
              <a:rPr lang="en-US" altLang="en-US" smtClean="0">
                <a:latin typeface="Arial" pitchFamily="34" charset="0"/>
                <a:ea typeface="宋体" pitchFamily="2" charset="-122"/>
              </a:rPr>
              <a:pPr/>
              <a:t>33</a:t>
            </a:fld>
            <a:endParaRPr lang="en-US" altLang="en-US" smtClean="0">
              <a:latin typeface="Arial" pitchFamily="34" charset="0"/>
              <a:ea typeface="宋体" pitchFamily="2" charset="-122"/>
            </a:endParaRPr>
          </a:p>
        </p:txBody>
      </p:sp>
      <p:grpSp>
        <p:nvGrpSpPr>
          <p:cNvPr id="2" name="Group 20"/>
          <p:cNvGrpSpPr>
            <a:grpSpLocks/>
          </p:cNvGrpSpPr>
          <p:nvPr/>
        </p:nvGrpSpPr>
        <p:grpSpPr bwMode="auto">
          <a:xfrm>
            <a:off x="1982788" y="263525"/>
            <a:ext cx="6334125" cy="6334125"/>
            <a:chOff x="1982788" y="263525"/>
            <a:chExt cx="6334125" cy="6334125"/>
          </a:xfrm>
        </p:grpSpPr>
        <p:pic>
          <p:nvPicPr>
            <p:cNvPr id="53267" name="图片 18"/>
            <p:cNvPicPr>
              <a:picLocks noChangeAspect="1"/>
            </p:cNvPicPr>
            <p:nvPr/>
          </p:nvPicPr>
          <p:blipFill>
            <a:blip r:embed="rId4"/>
            <a:srcRect/>
            <a:stretch>
              <a:fillRect/>
            </a:stretch>
          </p:blipFill>
          <p:spPr bwMode="auto">
            <a:xfrm>
              <a:off x="1982788" y="263525"/>
              <a:ext cx="3236912" cy="3236913"/>
            </a:xfrm>
            <a:prstGeom prst="rect">
              <a:avLst/>
            </a:prstGeom>
            <a:noFill/>
            <a:ln w="9525">
              <a:noFill/>
              <a:miter lim="800000"/>
              <a:headEnd/>
              <a:tailEnd/>
            </a:ln>
          </p:spPr>
        </p:pic>
        <p:pic>
          <p:nvPicPr>
            <p:cNvPr id="53268" name="图片 19"/>
            <p:cNvPicPr>
              <a:picLocks noChangeAspect="1"/>
            </p:cNvPicPr>
            <p:nvPr/>
          </p:nvPicPr>
          <p:blipFill>
            <a:blip r:embed="rId5"/>
            <a:srcRect/>
            <a:stretch>
              <a:fillRect/>
            </a:stretch>
          </p:blipFill>
          <p:spPr bwMode="auto">
            <a:xfrm>
              <a:off x="5080000" y="263525"/>
              <a:ext cx="3236913" cy="3236913"/>
            </a:xfrm>
            <a:prstGeom prst="rect">
              <a:avLst/>
            </a:prstGeom>
            <a:noFill/>
            <a:ln w="9525">
              <a:noFill/>
              <a:miter lim="800000"/>
              <a:headEnd/>
              <a:tailEnd/>
            </a:ln>
          </p:spPr>
        </p:pic>
        <p:pic>
          <p:nvPicPr>
            <p:cNvPr id="53269" name="图片 20"/>
            <p:cNvPicPr>
              <a:picLocks noChangeAspect="1"/>
            </p:cNvPicPr>
            <p:nvPr/>
          </p:nvPicPr>
          <p:blipFill>
            <a:blip r:embed="rId6"/>
            <a:srcRect/>
            <a:stretch>
              <a:fillRect/>
            </a:stretch>
          </p:blipFill>
          <p:spPr bwMode="auto">
            <a:xfrm>
              <a:off x="1982788" y="3360738"/>
              <a:ext cx="3236912" cy="3236912"/>
            </a:xfrm>
            <a:prstGeom prst="rect">
              <a:avLst/>
            </a:prstGeom>
            <a:noFill/>
            <a:ln w="9525">
              <a:noFill/>
              <a:miter lim="800000"/>
              <a:headEnd/>
              <a:tailEnd/>
            </a:ln>
          </p:spPr>
        </p:pic>
        <p:pic>
          <p:nvPicPr>
            <p:cNvPr id="53270" name="图片 21"/>
            <p:cNvPicPr>
              <a:picLocks noChangeAspect="1"/>
            </p:cNvPicPr>
            <p:nvPr/>
          </p:nvPicPr>
          <p:blipFill>
            <a:blip r:embed="rId7"/>
            <a:srcRect/>
            <a:stretch>
              <a:fillRect/>
            </a:stretch>
          </p:blipFill>
          <p:spPr bwMode="auto">
            <a:xfrm>
              <a:off x="5080000" y="3360738"/>
              <a:ext cx="3236913" cy="3236912"/>
            </a:xfrm>
            <a:prstGeom prst="rect">
              <a:avLst/>
            </a:prstGeom>
            <a:noFill/>
            <a:ln w="9525">
              <a:noFill/>
              <a:miter lim="800000"/>
              <a:headEnd/>
              <a:tailEnd/>
            </a:ln>
          </p:spPr>
        </p:pic>
      </p:grpSp>
      <p:sp>
        <p:nvSpPr>
          <p:cNvPr id="53253" name="TextBox 7"/>
          <p:cNvSpPr txBox="1">
            <a:spLocks noChangeArrowheads="1"/>
          </p:cNvSpPr>
          <p:nvPr/>
        </p:nvSpPr>
        <p:spPr bwMode="auto">
          <a:xfrm rot="19601476" flipH="1">
            <a:off x="2192338" y="490538"/>
            <a:ext cx="1050925" cy="708025"/>
          </a:xfrm>
          <a:prstGeom prst="rect">
            <a:avLst/>
          </a:prstGeom>
          <a:noFill/>
          <a:ln w="9525">
            <a:noFill/>
            <a:miter lim="800000"/>
            <a:headEnd/>
            <a:tailEnd/>
          </a:ln>
        </p:spPr>
        <p:txBody>
          <a:bodyPr>
            <a:spAutoFit/>
          </a:bodyPr>
          <a:lstStyle/>
          <a:p>
            <a:pPr algn="ctr"/>
            <a:r>
              <a:rPr lang="en-US" altLang="zh-CN" sz="4000" b="1">
                <a:solidFill>
                  <a:schemeClr val="bg1"/>
                </a:solidFill>
                <a:latin typeface="Arial Rounded MT Bold" pitchFamily="34" charset="0"/>
                <a:ea typeface="微软雅黑" pitchFamily="34" charset="-122"/>
              </a:rPr>
              <a:t>01</a:t>
            </a:r>
            <a:endParaRPr lang="zh-CN" altLang="en-US" sz="4000" b="1">
              <a:solidFill>
                <a:schemeClr val="bg1"/>
              </a:solidFill>
              <a:latin typeface="Arial Rounded MT Bold" pitchFamily="34" charset="0"/>
              <a:ea typeface="微软雅黑" pitchFamily="34" charset="-122"/>
            </a:endParaRPr>
          </a:p>
        </p:txBody>
      </p:sp>
      <p:grpSp>
        <p:nvGrpSpPr>
          <p:cNvPr id="3" name="Group 21"/>
          <p:cNvGrpSpPr>
            <a:grpSpLocks/>
          </p:cNvGrpSpPr>
          <p:nvPr/>
        </p:nvGrpSpPr>
        <p:grpSpPr bwMode="auto">
          <a:xfrm>
            <a:off x="2268538" y="1157288"/>
            <a:ext cx="5835650" cy="4470400"/>
            <a:chOff x="2268538" y="1157288"/>
            <a:chExt cx="5835650" cy="4470400"/>
          </a:xfrm>
        </p:grpSpPr>
        <p:sp>
          <p:nvSpPr>
            <p:cNvPr id="53259" name="TextBox 9"/>
            <p:cNvSpPr txBox="1">
              <a:spLocks noChangeArrowheads="1"/>
            </p:cNvSpPr>
            <p:nvPr/>
          </p:nvSpPr>
          <p:spPr bwMode="auto">
            <a:xfrm>
              <a:off x="2268538" y="2143125"/>
              <a:ext cx="2752725" cy="1093788"/>
            </a:xfrm>
            <a:prstGeom prst="rect">
              <a:avLst/>
            </a:prstGeom>
            <a:noFill/>
            <a:ln w="9525">
              <a:noFill/>
              <a:miter lim="800000"/>
              <a:headEnd/>
              <a:tailEnd/>
            </a:ln>
          </p:spPr>
          <p:txBody>
            <a:bodyPr>
              <a:spAutoFit/>
            </a:bodyPr>
            <a:lstStyle/>
            <a:p>
              <a:pPr algn="just">
                <a:lnSpc>
                  <a:spcPct val="125000"/>
                </a:lnSpc>
              </a:pPr>
              <a:r>
                <a:rPr lang="zh-CN" altLang="en-US" sz="1300" b="1">
                  <a:solidFill>
                    <a:srgbClr val="C00000"/>
                  </a:solidFill>
                  <a:latin typeface="Arial Rounded MT Bold" pitchFamily="34" charset="0"/>
                  <a:ea typeface="微软雅黑" pitchFamily="34" charset="-122"/>
                </a:rPr>
                <a:t>基因诊断、基因治疗</a:t>
              </a:r>
              <a:r>
                <a:rPr lang="zh-CN" altLang="en-US" sz="1300">
                  <a:solidFill>
                    <a:srgbClr val="4F6228"/>
                  </a:solidFill>
                  <a:latin typeface="Arial Rounded MT Bold" pitchFamily="34" charset="0"/>
                  <a:ea typeface="微软雅黑" pitchFamily="34" charset="-122"/>
                </a:rPr>
                <a:t>和基于基因组知识的治疗、基于基因组信息的疾病治疗、预防、易感基因的识别、风险人群生活方式、环境因子干预。</a:t>
              </a:r>
              <a:endParaRPr lang="en-US" altLang="zh-CN" sz="1300">
                <a:solidFill>
                  <a:srgbClr val="4F6228"/>
                </a:solidFill>
                <a:latin typeface="Arial Rounded MT Bold" pitchFamily="34" charset="0"/>
                <a:ea typeface="微软雅黑" pitchFamily="34" charset="-122"/>
              </a:endParaRPr>
            </a:p>
          </p:txBody>
        </p:sp>
        <p:sp>
          <p:nvSpPr>
            <p:cNvPr id="53260" name="TextBox 10"/>
            <p:cNvSpPr txBox="1">
              <a:spLocks noChangeArrowheads="1"/>
            </p:cNvSpPr>
            <p:nvPr/>
          </p:nvSpPr>
          <p:spPr bwMode="auto">
            <a:xfrm>
              <a:off x="5351463" y="2157413"/>
              <a:ext cx="2752725" cy="706437"/>
            </a:xfrm>
            <a:prstGeom prst="rect">
              <a:avLst/>
            </a:prstGeom>
            <a:noFill/>
            <a:ln w="9525">
              <a:noFill/>
              <a:miter lim="800000"/>
              <a:headEnd/>
              <a:tailEnd/>
            </a:ln>
          </p:spPr>
          <p:txBody>
            <a:bodyPr>
              <a:spAutoFit/>
            </a:bodyPr>
            <a:lstStyle/>
            <a:p>
              <a:r>
                <a:rPr lang="zh-CN" altLang="en-US" sz="1300" b="1">
                  <a:solidFill>
                    <a:srgbClr val="C00000"/>
                  </a:solidFill>
                  <a:latin typeface="Arial Rounded MT Bold" pitchFamily="34" charset="0"/>
                  <a:ea typeface="微软雅黑" pitchFamily="34" charset="-122"/>
                </a:rPr>
                <a:t>筛选药物的靶点</a:t>
              </a:r>
              <a:r>
                <a:rPr lang="zh-CN" altLang="en-US" sz="1300">
                  <a:solidFill>
                    <a:srgbClr val="C00000"/>
                  </a:solidFill>
                  <a:latin typeface="Arial Rounded MT Bold" pitchFamily="34" charset="0"/>
                  <a:ea typeface="微软雅黑" pitchFamily="34" charset="-122"/>
                </a:rPr>
                <a:t>。</a:t>
              </a:r>
              <a:endParaRPr lang="en-US" altLang="zh-CN" sz="1300">
                <a:solidFill>
                  <a:srgbClr val="C00000"/>
                </a:solidFill>
                <a:latin typeface="Arial Rounded MT Bold" pitchFamily="34" charset="0"/>
                <a:ea typeface="微软雅黑" pitchFamily="34" charset="-122"/>
              </a:endParaRPr>
            </a:p>
            <a:p>
              <a:r>
                <a:rPr lang="zh-CN" altLang="en-US" sz="1300">
                  <a:solidFill>
                    <a:srgbClr val="4F6228"/>
                  </a:solidFill>
                  <a:latin typeface="Arial Rounded MT Bold" pitchFamily="34" charset="0"/>
                  <a:ea typeface="微软雅黑" pitchFamily="34" charset="-122"/>
                </a:rPr>
                <a:t>个体化的药物治疗：药物基因组学。</a:t>
              </a:r>
              <a:endParaRPr lang="en-US" altLang="en-US" sz="1300">
                <a:solidFill>
                  <a:srgbClr val="4F6228"/>
                </a:solidFill>
                <a:latin typeface="Arial Rounded MT Bold" pitchFamily="34" charset="0"/>
                <a:ea typeface="微软雅黑" pitchFamily="34" charset="-122"/>
              </a:endParaRPr>
            </a:p>
            <a:p>
              <a:endParaRPr lang="en-US" altLang="zh-CN" sz="1400">
                <a:solidFill>
                  <a:srgbClr val="0D0D0D"/>
                </a:solidFill>
                <a:ea typeface="微软雅黑" pitchFamily="34" charset="-122"/>
              </a:endParaRPr>
            </a:p>
          </p:txBody>
        </p:sp>
        <p:sp>
          <p:nvSpPr>
            <p:cNvPr id="53261" name="TextBox 11"/>
            <p:cNvSpPr txBox="1">
              <a:spLocks noChangeArrowheads="1"/>
            </p:cNvSpPr>
            <p:nvPr/>
          </p:nvSpPr>
          <p:spPr bwMode="auto">
            <a:xfrm flipH="1">
              <a:off x="3883025" y="1157288"/>
              <a:ext cx="1049338" cy="831850"/>
            </a:xfrm>
            <a:prstGeom prst="rect">
              <a:avLst/>
            </a:prstGeom>
            <a:noFill/>
            <a:ln w="9525">
              <a:noFill/>
              <a:miter lim="800000"/>
              <a:headEnd/>
              <a:tailEnd/>
            </a:ln>
          </p:spPr>
          <p:txBody>
            <a:bodyPr>
              <a:spAutoFit/>
            </a:bodyPr>
            <a:lstStyle/>
            <a:p>
              <a:pPr algn="ctr"/>
              <a:r>
                <a:rPr lang="zh-CN" altLang="en-US" sz="2400" b="1">
                  <a:solidFill>
                    <a:srgbClr val="4F6228"/>
                  </a:solidFill>
                  <a:latin typeface="Arial Rounded MT Bold" pitchFamily="34" charset="0"/>
                  <a:ea typeface="微软雅黑" pitchFamily="34" charset="-122"/>
                </a:rPr>
                <a:t>治疗疾病</a:t>
              </a:r>
            </a:p>
          </p:txBody>
        </p:sp>
        <p:sp>
          <p:nvSpPr>
            <p:cNvPr id="53262" name="TextBox 12"/>
            <p:cNvSpPr txBox="1">
              <a:spLocks noChangeArrowheads="1"/>
            </p:cNvSpPr>
            <p:nvPr/>
          </p:nvSpPr>
          <p:spPr bwMode="auto">
            <a:xfrm flipH="1">
              <a:off x="5435600" y="1157288"/>
              <a:ext cx="936625" cy="831850"/>
            </a:xfrm>
            <a:prstGeom prst="rect">
              <a:avLst/>
            </a:prstGeom>
            <a:noFill/>
            <a:ln w="9525">
              <a:noFill/>
              <a:miter lim="800000"/>
              <a:headEnd/>
              <a:tailEnd/>
            </a:ln>
          </p:spPr>
          <p:txBody>
            <a:bodyPr>
              <a:spAutoFit/>
            </a:bodyPr>
            <a:lstStyle/>
            <a:p>
              <a:pPr algn="ctr"/>
              <a:r>
                <a:rPr lang="zh-CN" altLang="en-US" sz="2400" b="1">
                  <a:solidFill>
                    <a:srgbClr val="4F6228"/>
                  </a:solidFill>
                  <a:latin typeface="Arial Rounded MT Bold" pitchFamily="34" charset="0"/>
                  <a:ea typeface="微软雅黑" pitchFamily="34" charset="-122"/>
                </a:rPr>
                <a:t>药物制备</a:t>
              </a:r>
            </a:p>
          </p:txBody>
        </p:sp>
        <p:sp>
          <p:nvSpPr>
            <p:cNvPr id="53263" name="TextBox 13"/>
            <p:cNvSpPr txBox="1">
              <a:spLocks noChangeArrowheads="1"/>
            </p:cNvSpPr>
            <p:nvPr/>
          </p:nvSpPr>
          <p:spPr bwMode="auto">
            <a:xfrm>
              <a:off x="2298700" y="3621088"/>
              <a:ext cx="2752725" cy="1092200"/>
            </a:xfrm>
            <a:prstGeom prst="rect">
              <a:avLst/>
            </a:prstGeom>
            <a:noFill/>
            <a:ln w="9525">
              <a:noFill/>
              <a:miter lim="800000"/>
              <a:headEnd/>
              <a:tailEnd/>
            </a:ln>
          </p:spPr>
          <p:txBody>
            <a:bodyPr>
              <a:spAutoFit/>
            </a:bodyPr>
            <a:lstStyle/>
            <a:p>
              <a:r>
                <a:rPr lang="en-US" altLang="zh-CN" sz="1300">
                  <a:solidFill>
                    <a:srgbClr val="4F6228"/>
                  </a:solidFill>
                  <a:latin typeface="Arial Rounded MT Bold" pitchFamily="34" charset="0"/>
                  <a:ea typeface="微软雅黑" pitchFamily="34" charset="-122"/>
                </a:rPr>
                <a:t>- </a:t>
              </a:r>
              <a:r>
                <a:rPr lang="zh-CN" altLang="en-US" sz="1300">
                  <a:solidFill>
                    <a:srgbClr val="4F6228"/>
                  </a:solidFill>
                  <a:latin typeface="Arial Rounded MT Bold" pitchFamily="34" charset="0"/>
                  <a:ea typeface="微软雅黑" pitchFamily="34" charset="-122"/>
                </a:rPr>
                <a:t>基因工程药物</a:t>
              </a:r>
              <a:endParaRPr lang="en-US" altLang="en-US" sz="1300">
                <a:solidFill>
                  <a:srgbClr val="4F6228"/>
                </a:solidFill>
                <a:latin typeface="Arial Rounded MT Bold" pitchFamily="34" charset="0"/>
                <a:ea typeface="微软雅黑" pitchFamily="34" charset="-122"/>
              </a:endParaRPr>
            </a:p>
            <a:p>
              <a:r>
                <a:rPr lang="en-US" altLang="zh-CN" sz="1300">
                  <a:solidFill>
                    <a:srgbClr val="4F6228"/>
                  </a:solidFill>
                  <a:latin typeface="Arial Rounded MT Bold" pitchFamily="34" charset="0"/>
                  <a:ea typeface="微软雅黑" pitchFamily="34" charset="-122"/>
                </a:rPr>
                <a:t>- </a:t>
              </a:r>
              <a:r>
                <a:rPr lang="zh-CN" altLang="en-US" sz="1300">
                  <a:solidFill>
                    <a:srgbClr val="4F6228"/>
                  </a:solidFill>
                  <a:latin typeface="Arial Rounded MT Bold" pitchFamily="34" charset="0"/>
                  <a:ea typeface="微软雅黑" pitchFamily="34" charset="-122"/>
                </a:rPr>
                <a:t>辅助诊断和研究试剂产业发展</a:t>
              </a:r>
              <a:endParaRPr lang="en-US" altLang="en-US" sz="1300">
                <a:solidFill>
                  <a:srgbClr val="4F6228"/>
                </a:solidFill>
                <a:latin typeface="Arial Rounded MT Bold" pitchFamily="34" charset="0"/>
                <a:ea typeface="微软雅黑" pitchFamily="34" charset="-122"/>
              </a:endParaRPr>
            </a:p>
            <a:p>
              <a:pPr algn="just"/>
              <a:r>
                <a:rPr lang="zh-CN" altLang="en-US" sz="1300">
                  <a:solidFill>
                    <a:srgbClr val="4F6228"/>
                  </a:solidFill>
                  <a:latin typeface="Arial Rounded MT Bold" pitchFamily="34" charset="0"/>
                  <a:ea typeface="微软雅黑" pitchFamily="34" charset="-122"/>
                </a:rPr>
                <a:t>基因和抗体试剂盒、诊断和研究用</a:t>
              </a:r>
              <a:r>
                <a:rPr lang="zh-CN" altLang="en-US" sz="1300" b="1">
                  <a:solidFill>
                    <a:srgbClr val="C00000"/>
                  </a:solidFill>
                  <a:latin typeface="Arial Rounded MT Bold" pitchFamily="34" charset="0"/>
                  <a:ea typeface="微软雅黑" pitchFamily="34" charset="-122"/>
                </a:rPr>
                <a:t>生物芯片</a:t>
              </a:r>
              <a:r>
                <a:rPr lang="zh-CN" altLang="en-US" sz="1300">
                  <a:solidFill>
                    <a:srgbClr val="4F6228"/>
                  </a:solidFill>
                  <a:latin typeface="Arial Rounded MT Bold" pitchFamily="34" charset="0"/>
                  <a:ea typeface="微软雅黑" pitchFamily="34" charset="-122"/>
                </a:rPr>
                <a:t>、疾病和筛药模型。</a:t>
              </a:r>
              <a:endParaRPr lang="en-US" altLang="en-US" sz="1300">
                <a:solidFill>
                  <a:srgbClr val="4F6228"/>
                </a:solidFill>
                <a:latin typeface="Arial Rounded MT Bold" pitchFamily="34" charset="0"/>
                <a:ea typeface="微软雅黑" pitchFamily="34" charset="-122"/>
              </a:endParaRPr>
            </a:p>
            <a:p>
              <a:r>
                <a:rPr lang="en-US" altLang="zh-CN" sz="1300">
                  <a:solidFill>
                    <a:srgbClr val="4F6228"/>
                  </a:solidFill>
                  <a:latin typeface="Arial Rounded MT Bold" pitchFamily="34" charset="0"/>
                  <a:ea typeface="微软雅黑" pitchFamily="34" charset="-122"/>
                </a:rPr>
                <a:t>- </a:t>
              </a:r>
              <a:r>
                <a:rPr lang="zh-CN" altLang="en-US" sz="1300">
                  <a:solidFill>
                    <a:srgbClr val="4F6228"/>
                  </a:solidFill>
                  <a:latin typeface="Arial Rounded MT Bold" pitchFamily="34" charset="0"/>
                  <a:ea typeface="微软雅黑" pitchFamily="34" charset="-122"/>
                </a:rPr>
                <a:t>推动</a:t>
              </a:r>
              <a:r>
                <a:rPr lang="zh-CN" altLang="en-US" sz="1300" b="1">
                  <a:solidFill>
                    <a:srgbClr val="C00000"/>
                  </a:solidFill>
                  <a:latin typeface="Arial Rounded MT Bold" pitchFamily="34" charset="0"/>
                  <a:ea typeface="微软雅黑" pitchFamily="34" charset="-122"/>
                </a:rPr>
                <a:t>细胞工程</a:t>
              </a:r>
              <a:endParaRPr lang="en-US" altLang="en-US" sz="1300" b="1">
                <a:solidFill>
                  <a:srgbClr val="C00000"/>
                </a:solidFill>
                <a:latin typeface="Arial Rounded MT Bold" pitchFamily="34" charset="0"/>
                <a:ea typeface="微软雅黑" pitchFamily="34" charset="-122"/>
              </a:endParaRPr>
            </a:p>
          </p:txBody>
        </p:sp>
        <p:sp>
          <p:nvSpPr>
            <p:cNvPr id="53264" name="TextBox 14"/>
            <p:cNvSpPr txBox="1">
              <a:spLocks noChangeArrowheads="1"/>
            </p:cNvSpPr>
            <p:nvPr/>
          </p:nvSpPr>
          <p:spPr bwMode="auto">
            <a:xfrm>
              <a:off x="5321300" y="3644900"/>
              <a:ext cx="2752725" cy="908050"/>
            </a:xfrm>
            <a:prstGeom prst="rect">
              <a:avLst/>
            </a:prstGeom>
            <a:noFill/>
            <a:ln w="9525">
              <a:noFill/>
              <a:miter lim="800000"/>
              <a:headEnd/>
              <a:tailEnd/>
            </a:ln>
          </p:spPr>
          <p:txBody>
            <a:bodyPr>
              <a:spAutoFit/>
            </a:bodyPr>
            <a:lstStyle/>
            <a:p>
              <a:r>
                <a:rPr lang="zh-CN" altLang="en-US" sz="1300">
                  <a:solidFill>
                    <a:srgbClr val="4F6228"/>
                  </a:solidFill>
                  <a:latin typeface="Arial Rounded MT Bold" pitchFamily="34" charset="0"/>
                  <a:ea typeface="微软雅黑" pitchFamily="34" charset="-122"/>
                </a:rPr>
                <a:t>生物产业与信息产业是一个国家的两大经济支柱；</a:t>
              </a:r>
              <a:endParaRPr lang="en-US" altLang="zh-CN" sz="1300">
                <a:solidFill>
                  <a:srgbClr val="4F6228"/>
                </a:solidFill>
                <a:latin typeface="Arial Rounded MT Bold" pitchFamily="34" charset="0"/>
                <a:ea typeface="微软雅黑" pitchFamily="34" charset="-122"/>
              </a:endParaRPr>
            </a:p>
            <a:p>
              <a:r>
                <a:rPr lang="zh-CN" altLang="en-US" sz="1300">
                  <a:solidFill>
                    <a:srgbClr val="4F6228"/>
                  </a:solidFill>
                  <a:latin typeface="Arial Rounded MT Bold" pitchFamily="34" charset="0"/>
                  <a:ea typeface="微软雅黑" pitchFamily="34" charset="-122"/>
                </a:rPr>
                <a:t>发现新功能基因的社会和经济效益；</a:t>
              </a:r>
              <a:r>
                <a:rPr lang="zh-CN" altLang="en-US" sz="1300" b="1">
                  <a:solidFill>
                    <a:srgbClr val="C00000"/>
                  </a:solidFill>
                  <a:latin typeface="Arial Rounded MT Bold" pitchFamily="34" charset="0"/>
                  <a:ea typeface="微软雅黑" pitchFamily="34" charset="-122"/>
                </a:rPr>
                <a:t>转基因食品；转基因药物</a:t>
              </a:r>
              <a:endParaRPr lang="en-US" altLang="zh-CN" sz="1300" b="1">
                <a:solidFill>
                  <a:srgbClr val="C00000"/>
                </a:solidFill>
                <a:latin typeface="Arial Rounded MT Bold" pitchFamily="34" charset="0"/>
                <a:ea typeface="微软雅黑" pitchFamily="34" charset="-122"/>
              </a:endParaRPr>
            </a:p>
          </p:txBody>
        </p:sp>
        <p:sp>
          <p:nvSpPr>
            <p:cNvPr id="53265" name="TextBox 15"/>
            <p:cNvSpPr txBox="1">
              <a:spLocks noChangeArrowheads="1"/>
            </p:cNvSpPr>
            <p:nvPr/>
          </p:nvSpPr>
          <p:spPr bwMode="auto">
            <a:xfrm flipH="1">
              <a:off x="4030663" y="4797425"/>
              <a:ext cx="828675" cy="830263"/>
            </a:xfrm>
            <a:prstGeom prst="rect">
              <a:avLst/>
            </a:prstGeom>
            <a:noFill/>
            <a:ln w="9525">
              <a:noFill/>
              <a:miter lim="800000"/>
              <a:headEnd/>
              <a:tailEnd/>
            </a:ln>
          </p:spPr>
          <p:txBody>
            <a:bodyPr>
              <a:spAutoFit/>
            </a:bodyPr>
            <a:lstStyle/>
            <a:p>
              <a:pPr algn="ctr"/>
              <a:r>
                <a:rPr lang="zh-CN" altLang="en-US" sz="2400" b="1">
                  <a:solidFill>
                    <a:srgbClr val="4F6228"/>
                  </a:solidFill>
                  <a:latin typeface="Arial Rounded MT Bold" pitchFamily="34" charset="0"/>
                  <a:ea typeface="微软雅黑" pitchFamily="34" charset="-122"/>
                </a:rPr>
                <a:t>生物技术</a:t>
              </a:r>
            </a:p>
          </p:txBody>
        </p:sp>
        <p:sp>
          <p:nvSpPr>
            <p:cNvPr id="53266" name="TextBox 16"/>
            <p:cNvSpPr txBox="1">
              <a:spLocks noChangeArrowheads="1"/>
            </p:cNvSpPr>
            <p:nvPr/>
          </p:nvSpPr>
          <p:spPr bwMode="auto">
            <a:xfrm flipH="1">
              <a:off x="5435600" y="4797425"/>
              <a:ext cx="833438" cy="830263"/>
            </a:xfrm>
            <a:prstGeom prst="rect">
              <a:avLst/>
            </a:prstGeom>
            <a:noFill/>
            <a:ln w="9525">
              <a:noFill/>
              <a:miter lim="800000"/>
              <a:headEnd/>
              <a:tailEnd/>
            </a:ln>
          </p:spPr>
          <p:txBody>
            <a:bodyPr>
              <a:spAutoFit/>
            </a:bodyPr>
            <a:lstStyle/>
            <a:p>
              <a:pPr algn="ctr"/>
              <a:r>
                <a:rPr lang="zh-CN" altLang="en-US" sz="2400" b="1">
                  <a:solidFill>
                    <a:srgbClr val="4F6228"/>
                  </a:solidFill>
                  <a:latin typeface="Arial Rounded MT Bold" pitchFamily="34" charset="0"/>
                  <a:ea typeface="微软雅黑" pitchFamily="34" charset="-122"/>
                </a:rPr>
                <a:t>社会经济</a:t>
              </a:r>
            </a:p>
          </p:txBody>
        </p:sp>
      </p:grpSp>
      <p:sp>
        <p:nvSpPr>
          <p:cNvPr id="53255" name="TextBox 17"/>
          <p:cNvSpPr txBox="1">
            <a:spLocks noChangeArrowheads="1"/>
          </p:cNvSpPr>
          <p:nvPr/>
        </p:nvSpPr>
        <p:spPr bwMode="auto">
          <a:xfrm rot="2057925" flipH="1">
            <a:off x="7118350" y="558800"/>
            <a:ext cx="1052513" cy="708025"/>
          </a:xfrm>
          <a:prstGeom prst="rect">
            <a:avLst/>
          </a:prstGeom>
          <a:noFill/>
          <a:ln w="9525">
            <a:noFill/>
            <a:miter lim="800000"/>
            <a:headEnd/>
            <a:tailEnd/>
          </a:ln>
        </p:spPr>
        <p:txBody>
          <a:bodyPr>
            <a:spAutoFit/>
          </a:bodyPr>
          <a:lstStyle/>
          <a:p>
            <a:pPr algn="ctr"/>
            <a:r>
              <a:rPr lang="en-US" altLang="zh-CN" sz="4000" b="1">
                <a:solidFill>
                  <a:schemeClr val="bg1"/>
                </a:solidFill>
                <a:latin typeface="Arial Rounded MT Bold" pitchFamily="34" charset="0"/>
                <a:ea typeface="微软雅黑" pitchFamily="34" charset="-122"/>
              </a:rPr>
              <a:t>02</a:t>
            </a:r>
            <a:endParaRPr lang="zh-CN" altLang="en-US" sz="4000" b="1">
              <a:solidFill>
                <a:schemeClr val="bg1"/>
              </a:solidFill>
              <a:latin typeface="Arial Rounded MT Bold" pitchFamily="34" charset="0"/>
              <a:ea typeface="微软雅黑" pitchFamily="34" charset="-122"/>
            </a:endParaRPr>
          </a:p>
        </p:txBody>
      </p:sp>
      <p:sp>
        <p:nvSpPr>
          <p:cNvPr id="53256" name="TextBox 18"/>
          <p:cNvSpPr txBox="1">
            <a:spLocks noChangeArrowheads="1"/>
          </p:cNvSpPr>
          <p:nvPr/>
        </p:nvSpPr>
        <p:spPr bwMode="auto">
          <a:xfrm rot="2083422" flipH="1">
            <a:off x="2130425" y="5589588"/>
            <a:ext cx="1050925" cy="708025"/>
          </a:xfrm>
          <a:prstGeom prst="rect">
            <a:avLst/>
          </a:prstGeom>
          <a:noFill/>
          <a:ln w="9525">
            <a:noFill/>
            <a:miter lim="800000"/>
            <a:headEnd/>
            <a:tailEnd/>
          </a:ln>
        </p:spPr>
        <p:txBody>
          <a:bodyPr>
            <a:spAutoFit/>
          </a:bodyPr>
          <a:lstStyle/>
          <a:p>
            <a:pPr algn="ctr"/>
            <a:r>
              <a:rPr lang="en-US" altLang="zh-CN" sz="4000" b="1">
                <a:solidFill>
                  <a:schemeClr val="bg1"/>
                </a:solidFill>
                <a:latin typeface="Arial Rounded MT Bold" pitchFamily="34" charset="0"/>
                <a:ea typeface="微软雅黑" pitchFamily="34" charset="-122"/>
              </a:rPr>
              <a:t>03</a:t>
            </a:r>
            <a:endParaRPr lang="zh-CN" altLang="en-US" sz="4000" b="1">
              <a:solidFill>
                <a:schemeClr val="bg1"/>
              </a:solidFill>
              <a:latin typeface="Arial Rounded MT Bold" pitchFamily="34" charset="0"/>
              <a:ea typeface="微软雅黑" pitchFamily="34" charset="-122"/>
            </a:endParaRPr>
          </a:p>
        </p:txBody>
      </p:sp>
      <p:sp>
        <p:nvSpPr>
          <p:cNvPr id="53257" name="TextBox 19"/>
          <p:cNvSpPr txBox="1">
            <a:spLocks noChangeArrowheads="1"/>
          </p:cNvSpPr>
          <p:nvPr/>
        </p:nvSpPr>
        <p:spPr bwMode="auto">
          <a:xfrm rot="19639729" flipH="1">
            <a:off x="7078663" y="5645150"/>
            <a:ext cx="1052512" cy="708025"/>
          </a:xfrm>
          <a:prstGeom prst="rect">
            <a:avLst/>
          </a:prstGeom>
          <a:noFill/>
          <a:ln w="9525">
            <a:noFill/>
            <a:miter lim="800000"/>
            <a:headEnd/>
            <a:tailEnd/>
          </a:ln>
        </p:spPr>
        <p:txBody>
          <a:bodyPr>
            <a:spAutoFit/>
          </a:bodyPr>
          <a:lstStyle/>
          <a:p>
            <a:pPr algn="ctr"/>
            <a:r>
              <a:rPr lang="en-US" altLang="zh-CN" sz="4000" b="1">
                <a:solidFill>
                  <a:schemeClr val="bg1"/>
                </a:solidFill>
                <a:latin typeface="Arial Rounded MT Bold" pitchFamily="34" charset="0"/>
                <a:ea typeface="微软雅黑" pitchFamily="34" charset="-122"/>
              </a:rPr>
              <a:t>04</a:t>
            </a:r>
            <a:endParaRPr lang="zh-CN" altLang="en-US" sz="4000" b="1">
              <a:solidFill>
                <a:schemeClr val="bg1"/>
              </a:solidFill>
              <a:latin typeface="Arial Rounded MT Bold" pitchFamily="34" charset="0"/>
              <a:ea typeface="微软雅黑" pitchFamily="34" charset="-122"/>
            </a:endParaRPr>
          </a:p>
        </p:txBody>
      </p:sp>
      <p:sp>
        <p:nvSpPr>
          <p:cNvPr id="53258" name="TextBox 22"/>
          <p:cNvSpPr txBox="1">
            <a:spLocks noChangeArrowheads="1"/>
          </p:cNvSpPr>
          <p:nvPr/>
        </p:nvSpPr>
        <p:spPr bwMode="auto">
          <a:xfrm>
            <a:off x="755650" y="476250"/>
            <a:ext cx="647700" cy="6186488"/>
          </a:xfrm>
          <a:prstGeom prst="rect">
            <a:avLst/>
          </a:prstGeom>
          <a:noFill/>
          <a:ln w="9525">
            <a:noFill/>
            <a:miter lim="800000"/>
            <a:headEnd/>
            <a:tailEnd/>
          </a:ln>
        </p:spPr>
        <p:txBody>
          <a:bodyPr>
            <a:spAutoFit/>
          </a:bodyPr>
          <a:lstStyle/>
          <a:p>
            <a:r>
              <a:rPr lang="zh-CN" altLang="en-US" sz="3600">
                <a:solidFill>
                  <a:schemeClr val="tx2"/>
                </a:solidFill>
                <a:latin typeface="微软雅黑" pitchFamily="34" charset="-122"/>
                <a:ea typeface="微软雅黑" pitchFamily="34" charset="-122"/>
              </a:rPr>
              <a:t>基因组测序的</a:t>
            </a:r>
            <a:endParaRPr lang="en-US" altLang="zh-CN" sz="3600">
              <a:solidFill>
                <a:schemeClr val="tx2"/>
              </a:solidFill>
              <a:latin typeface="微软雅黑" pitchFamily="34" charset="-122"/>
              <a:ea typeface="微软雅黑" pitchFamily="34" charset="-122"/>
            </a:endParaRPr>
          </a:p>
          <a:p>
            <a:r>
              <a:rPr lang="zh-CN" altLang="en-US" sz="3600">
                <a:solidFill>
                  <a:schemeClr val="tx2"/>
                </a:solidFill>
                <a:latin typeface="微软雅黑" pitchFamily="34" charset="-122"/>
                <a:ea typeface="微软雅黑" pitchFamily="34" charset="-122"/>
              </a:rPr>
              <a:t>应</a:t>
            </a:r>
            <a:endParaRPr lang="en-US" altLang="zh-CN" sz="3600">
              <a:solidFill>
                <a:schemeClr val="tx2"/>
              </a:solidFill>
              <a:latin typeface="微软雅黑" pitchFamily="34" charset="-122"/>
              <a:ea typeface="微软雅黑" pitchFamily="34" charset="-122"/>
            </a:endParaRPr>
          </a:p>
          <a:p>
            <a:r>
              <a:rPr lang="zh-CN" altLang="en-US" sz="3600">
                <a:solidFill>
                  <a:schemeClr val="tx2"/>
                </a:solidFill>
                <a:latin typeface="微软雅黑" pitchFamily="34" charset="-122"/>
                <a:ea typeface="微软雅黑" pitchFamily="34" charset="-122"/>
              </a:rPr>
              <a:t>用 领  域</a:t>
            </a:r>
            <a:endParaRPr lang="en-US" altLang="zh-CN" sz="3600">
              <a:solidFill>
                <a:schemeClr val="tx2"/>
              </a:solidFill>
              <a:latin typeface="微软雅黑" pitchFamily="34" charset="-122"/>
              <a:ea typeface="微软雅黑" pitchFamily="34" charset="-122"/>
            </a:endParaRPr>
          </a:p>
          <a:p>
            <a:endParaRPr lang="en-US" altLang="en-US" sz="3600" b="1">
              <a:solidFill>
                <a:schemeClr val="tx2"/>
              </a:solidFill>
            </a:endParaRPr>
          </a:p>
        </p:txBody>
      </p:sp>
    </p:spTree>
    <p:custDataLst>
      <p:tags r:id="rId1"/>
    </p:custDataLst>
  </p:cSld>
  <p:clrMapOvr>
    <a:masterClrMapping/>
  </p:clrMapOvr>
  <p:transition advTm="15288">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Content Placeholder 4" descr="检索结果.JPG"/>
          <p:cNvPicPr>
            <a:picLocks noGrp="1" noChangeAspect="1"/>
          </p:cNvPicPr>
          <p:nvPr>
            <p:ph idx="1"/>
          </p:nvPr>
        </p:nvPicPr>
        <p:blipFill>
          <a:blip r:embed="rId4"/>
          <a:srcRect/>
          <a:stretch>
            <a:fillRect/>
          </a:stretch>
        </p:blipFill>
        <p:spPr>
          <a:xfrm>
            <a:off x="0" y="0"/>
            <a:ext cx="9144000" cy="5084763"/>
          </a:xfrm>
        </p:spPr>
      </p:pic>
      <p:sp>
        <p:nvSpPr>
          <p:cNvPr id="54275" name="Slide Number Placeholder 3"/>
          <p:cNvSpPr>
            <a:spLocks noGrp="1"/>
          </p:cNvSpPr>
          <p:nvPr>
            <p:ph type="sldNum" sz="quarter" idx="11"/>
          </p:nvPr>
        </p:nvSpPr>
        <p:spPr>
          <a:noFill/>
        </p:spPr>
        <p:txBody>
          <a:bodyPr/>
          <a:lstStyle/>
          <a:p>
            <a:fld id="{4DB30A0E-B3D1-4EC5-A204-454B2F9E80CE}" type="slidenum">
              <a:rPr lang="en-US" altLang="en-US" smtClean="0">
                <a:latin typeface="Arial" pitchFamily="34" charset="0"/>
                <a:ea typeface="宋体" pitchFamily="2" charset="-122"/>
              </a:rPr>
              <a:pPr/>
              <a:t>34</a:t>
            </a:fld>
            <a:endParaRPr lang="en-US" altLang="en-US" smtClean="0">
              <a:latin typeface="Arial" pitchFamily="34" charset="0"/>
              <a:ea typeface="宋体" pitchFamily="2" charset="-122"/>
            </a:endParaRPr>
          </a:p>
        </p:txBody>
      </p:sp>
      <p:pic>
        <p:nvPicPr>
          <p:cNvPr id="54276" name="Picture 6" descr="检索结果2.JPG"/>
          <p:cNvPicPr>
            <a:picLocks noChangeAspect="1"/>
          </p:cNvPicPr>
          <p:nvPr/>
        </p:nvPicPr>
        <p:blipFill>
          <a:blip r:embed="rId5"/>
          <a:srcRect/>
          <a:stretch>
            <a:fillRect/>
          </a:stretch>
        </p:blipFill>
        <p:spPr bwMode="auto">
          <a:xfrm>
            <a:off x="-36513" y="4941888"/>
            <a:ext cx="9288463" cy="2003425"/>
          </a:xfrm>
          <a:prstGeom prst="rect">
            <a:avLst/>
          </a:prstGeom>
          <a:noFill/>
          <a:ln w="9525">
            <a:noFill/>
            <a:miter lim="800000"/>
            <a:headEnd/>
            <a:tailEnd/>
          </a:ln>
        </p:spPr>
      </p:pic>
      <p:sp>
        <p:nvSpPr>
          <p:cNvPr id="9" name="Title 1"/>
          <p:cNvSpPr txBox="1">
            <a:spLocks/>
          </p:cNvSpPr>
          <p:nvPr/>
        </p:nvSpPr>
        <p:spPr bwMode="auto">
          <a:xfrm>
            <a:off x="107950" y="2781300"/>
            <a:ext cx="8640763" cy="647700"/>
          </a:xfrm>
          <a:prstGeom prst="rect">
            <a:avLst/>
          </a:prstGeom>
          <a:solidFill>
            <a:schemeClr val="accent3">
              <a:lumMod val="95000"/>
            </a:schemeClr>
          </a:solidFill>
          <a:ln w="9525">
            <a:noFill/>
            <a:miter lim="800000"/>
            <a:headEnd/>
            <a:tailEnd/>
          </a:ln>
        </p:spPr>
        <p:txBody>
          <a:bodyPr lIns="0" tIns="0" rIns="0" bIns="0" anchor="ctr"/>
          <a:lstStyle/>
          <a:p>
            <a:pPr eaLnBrk="0" hangingPunct="0">
              <a:defRPr/>
            </a:pPr>
            <a:r>
              <a:rPr lang="zh-CN" altLang="en-US" sz="1600" b="1">
                <a:solidFill>
                  <a:schemeClr val="tx2"/>
                </a:solidFill>
                <a:latin typeface="微软雅黑" pitchFamily="34" charset="-122"/>
                <a:ea typeface="微软雅黑" pitchFamily="34" charset="-122"/>
              </a:rPr>
              <a:t> 主题：</a:t>
            </a:r>
            <a:r>
              <a:rPr lang="en-US" altLang="zh-CN" sz="1600">
                <a:latin typeface="微软雅黑" pitchFamily="34" charset="-122"/>
                <a:ea typeface="微软雅黑" pitchFamily="34" charset="-122"/>
              </a:rPr>
              <a:t> </a:t>
            </a:r>
            <a:r>
              <a:rPr lang="en-US" altLang="zh-CN" sz="1600">
                <a:solidFill>
                  <a:schemeClr val="tx2"/>
                </a:solidFill>
                <a:latin typeface="微软雅黑" pitchFamily="34" charset="-122"/>
                <a:ea typeface="微软雅黑" pitchFamily="34" charset="-122"/>
              </a:rPr>
              <a:t>(Genome Sequencing) AND (Genome)</a:t>
            </a:r>
          </a:p>
          <a:p>
            <a:pPr eaLnBrk="0" hangingPunct="0">
              <a:defRPr/>
            </a:pPr>
            <a:r>
              <a:rPr lang="zh-CN" altLang="en-US" sz="1600" b="1">
                <a:solidFill>
                  <a:schemeClr val="tx2"/>
                </a:solidFill>
                <a:latin typeface="微软雅黑" pitchFamily="34" charset="-122"/>
                <a:ea typeface="微软雅黑" pitchFamily="34" charset="-122"/>
              </a:rPr>
              <a:t> 数据库：</a:t>
            </a:r>
            <a:r>
              <a:rPr lang="en-US" altLang="zh-CN" sz="1600">
                <a:solidFill>
                  <a:schemeClr val="tx2"/>
                </a:solidFill>
                <a:latin typeface="微软雅黑" pitchFamily="34" charset="-122"/>
                <a:ea typeface="微软雅黑" pitchFamily="34" charset="-122"/>
              </a:rPr>
              <a:t>SCI-EXPANDED</a:t>
            </a:r>
            <a:endParaRPr lang="en-US" sz="1600">
              <a:solidFill>
                <a:schemeClr val="tx2"/>
              </a:solidFill>
              <a:latin typeface="微软雅黑" pitchFamily="34" charset="-122"/>
              <a:ea typeface="微软雅黑" pitchFamily="34" charset="-122"/>
            </a:endParaRPr>
          </a:p>
        </p:txBody>
      </p:sp>
      <p:sp>
        <p:nvSpPr>
          <p:cNvPr id="54278" name="Rectangle 4"/>
          <p:cNvSpPr>
            <a:spLocks noChangeArrowheads="1"/>
          </p:cNvSpPr>
          <p:nvPr/>
        </p:nvSpPr>
        <p:spPr bwMode="auto">
          <a:xfrm>
            <a:off x="395288" y="4724400"/>
            <a:ext cx="2808287" cy="217488"/>
          </a:xfrm>
          <a:prstGeom prst="rect">
            <a:avLst/>
          </a:prstGeom>
          <a:noFill/>
          <a:ln w="28575">
            <a:solidFill>
              <a:schemeClr val="tx2"/>
            </a:solidFill>
            <a:round/>
            <a:headEnd/>
            <a:tailEnd type="triangle" w="med" len="med"/>
          </a:ln>
        </p:spPr>
        <p:txBody>
          <a:bodyPr/>
          <a:lstStyle/>
          <a:p>
            <a:endParaRPr lang="zh-CN" altLang="en-US"/>
          </a:p>
        </p:txBody>
      </p:sp>
      <p:sp>
        <p:nvSpPr>
          <p:cNvPr id="7" name="Title 1"/>
          <p:cNvSpPr txBox="1">
            <a:spLocks/>
          </p:cNvSpPr>
          <p:nvPr/>
        </p:nvSpPr>
        <p:spPr bwMode="auto">
          <a:xfrm>
            <a:off x="3284538" y="300038"/>
            <a:ext cx="3087687" cy="331787"/>
          </a:xfrm>
          <a:prstGeom prst="rect">
            <a:avLst/>
          </a:prstGeom>
          <a:noFill/>
          <a:ln w="9525">
            <a:noFill/>
            <a:miter lim="800000"/>
            <a:headEnd/>
            <a:tailEnd/>
          </a:ln>
        </p:spPr>
        <p:txBody>
          <a:bodyPr lIns="0" tIns="0" rIns="0" bIns="0" anchor="b"/>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0" hangingPunct="0">
              <a:lnSpc>
                <a:spcPct val="90000"/>
              </a:lnSpc>
              <a:defRPr/>
            </a:pPr>
            <a:r>
              <a:rPr lang="en-US" altLang="zh-CN" b="1" kern="0" dirty="0">
                <a:solidFill>
                  <a:schemeClr val="bg1"/>
                </a:solidFill>
                <a:latin typeface="+mj-lt"/>
                <a:ea typeface="+mj-ea"/>
                <a:cs typeface="+mj-cs"/>
              </a:rPr>
              <a:t>Web of Science</a:t>
            </a:r>
            <a:r>
              <a:rPr lang="en-US" altLang="zh-CN" b="1" kern="0" baseline="30000" dirty="0">
                <a:solidFill>
                  <a:schemeClr val="bg1"/>
                </a:solidFill>
                <a:latin typeface="+mj-lt"/>
                <a:ea typeface="+mj-ea"/>
                <a:cs typeface="+mj-cs"/>
              </a:rPr>
              <a:t>TM</a:t>
            </a:r>
            <a:r>
              <a:rPr lang="zh-CN" altLang="en-US" b="1" kern="0" dirty="0">
                <a:solidFill>
                  <a:schemeClr val="bg1"/>
                </a:solidFill>
                <a:latin typeface="+mj-lt"/>
                <a:ea typeface="+mj-ea"/>
                <a:cs typeface="+mj-cs"/>
              </a:rPr>
              <a:t>核心合集</a:t>
            </a:r>
            <a:endParaRPr lang="en-US" b="1" kern="0" dirty="0">
              <a:solidFill>
                <a:schemeClr val="bg1"/>
              </a:solidFill>
              <a:latin typeface="+mj-lt"/>
              <a:ea typeface="+mj-ea"/>
              <a:cs typeface="+mj-cs"/>
            </a:endParaRPr>
          </a:p>
        </p:txBody>
      </p:sp>
      <p:sp>
        <p:nvSpPr>
          <p:cNvPr id="8" name="Rounded Rectangle 7"/>
          <p:cNvSpPr/>
          <p:nvPr/>
        </p:nvSpPr>
        <p:spPr>
          <a:xfrm>
            <a:off x="755650" y="908050"/>
            <a:ext cx="1981200" cy="304800"/>
          </a:xfrm>
          <a:prstGeom prst="roundRect">
            <a:avLst>
              <a:gd name="adj" fmla="val 73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ustDataLst>
      <p:tags r:id="rId1"/>
    </p:custDataLst>
  </p:cSld>
  <p:clrMapOvr>
    <a:masterClrMapping/>
  </p:clrMapOvr>
  <p:transition advTm="28314">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54278"/>
                                        </p:tgtEl>
                                        <p:attrNameLst>
                                          <p:attrName>style.visibility</p:attrName>
                                        </p:attrNameLst>
                                      </p:cBhvr>
                                      <p:to>
                                        <p:strVal val="visible"/>
                                      </p:to>
                                    </p:set>
                                    <p:anim calcmode="lin" valueType="num">
                                      <p:cBhvr>
                                        <p:cTn id="12" dur="1000" fill="hold"/>
                                        <p:tgtEl>
                                          <p:spTgt spid="54278"/>
                                        </p:tgtEl>
                                        <p:attrNameLst>
                                          <p:attrName>ppt_x</p:attrName>
                                        </p:attrNameLst>
                                      </p:cBhvr>
                                      <p:tavLst>
                                        <p:tav tm="0">
                                          <p:val>
                                            <p:strVal val="#ppt_x-.2"/>
                                          </p:val>
                                        </p:tav>
                                        <p:tav tm="100000">
                                          <p:val>
                                            <p:strVal val="#ppt_x"/>
                                          </p:val>
                                        </p:tav>
                                      </p:tavLst>
                                    </p:anim>
                                    <p:anim calcmode="lin" valueType="num">
                                      <p:cBhvr>
                                        <p:cTn id="13" dur="1000" fill="hold"/>
                                        <p:tgtEl>
                                          <p:spTgt spid="5427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4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42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6" descr="检索results.JPG"/>
          <p:cNvPicPr>
            <a:picLocks noGrp="1" noChangeAspect="1"/>
          </p:cNvPicPr>
          <p:nvPr>
            <p:ph idx="1"/>
          </p:nvPr>
        </p:nvPicPr>
        <p:blipFill>
          <a:blip r:embed="rId3"/>
          <a:srcRect/>
          <a:stretch>
            <a:fillRect/>
          </a:stretch>
        </p:blipFill>
        <p:spPr>
          <a:xfrm>
            <a:off x="0" y="908050"/>
            <a:ext cx="9175750" cy="4752975"/>
          </a:xfrm>
        </p:spPr>
      </p:pic>
      <p:sp>
        <p:nvSpPr>
          <p:cNvPr id="55299" name="Title 1"/>
          <p:cNvSpPr>
            <a:spLocks noGrp="1"/>
          </p:cNvSpPr>
          <p:nvPr>
            <p:ph type="title"/>
          </p:nvPr>
        </p:nvSpPr>
        <p:spPr>
          <a:xfrm>
            <a:off x="755650" y="260350"/>
            <a:ext cx="6648450" cy="836613"/>
          </a:xfrm>
        </p:spPr>
        <p:txBody>
          <a:bodyPr anchor="ctr"/>
          <a:lstStyle/>
          <a:p>
            <a:pPr eaLnBrk="1" hangingPunct="1"/>
            <a:r>
              <a:rPr lang="en-US" altLang="zh-CN" smtClean="0">
                <a:latin typeface="微软雅黑" pitchFamily="34" charset="-122"/>
                <a:ea typeface="微软雅黑" pitchFamily="34" charset="-122"/>
              </a:rPr>
              <a:t>Results </a:t>
            </a:r>
            <a:r>
              <a:rPr lang="zh-CN" altLang="en-US" smtClean="0">
                <a:latin typeface="微软雅黑" pitchFamily="34" charset="-122"/>
                <a:ea typeface="微软雅黑" pitchFamily="34" charset="-122"/>
              </a:rPr>
              <a:t>检索结果</a:t>
            </a:r>
            <a:endParaRPr lang="en-US" smtClean="0">
              <a:latin typeface="微软雅黑" pitchFamily="34" charset="-122"/>
              <a:ea typeface="微软雅黑" pitchFamily="34" charset="-122"/>
            </a:endParaRPr>
          </a:p>
        </p:txBody>
      </p:sp>
      <p:sp>
        <p:nvSpPr>
          <p:cNvPr id="55300" name="Slide Number Placeholder 3"/>
          <p:cNvSpPr>
            <a:spLocks noGrp="1"/>
          </p:cNvSpPr>
          <p:nvPr>
            <p:ph type="sldNum" sz="quarter" idx="11"/>
          </p:nvPr>
        </p:nvSpPr>
        <p:spPr>
          <a:noFill/>
        </p:spPr>
        <p:txBody>
          <a:bodyPr/>
          <a:lstStyle/>
          <a:p>
            <a:fld id="{C829306C-3CDC-452C-99EF-73FF221BB188}" type="slidenum">
              <a:rPr lang="en-US" altLang="en-US" smtClean="0">
                <a:latin typeface="Arial" pitchFamily="34" charset="0"/>
                <a:ea typeface="宋体" pitchFamily="2" charset="-122"/>
              </a:rPr>
              <a:pPr/>
              <a:t>35</a:t>
            </a:fld>
            <a:endParaRPr lang="en-US" altLang="en-US" smtClean="0">
              <a:latin typeface="Arial" pitchFamily="34" charset="0"/>
              <a:ea typeface="宋体" pitchFamily="2" charset="-122"/>
            </a:endParaRPr>
          </a:p>
        </p:txBody>
      </p:sp>
      <p:sp>
        <p:nvSpPr>
          <p:cNvPr id="55301" name="圆角矩形 5"/>
          <p:cNvSpPr>
            <a:spLocks noChangeArrowheads="1"/>
          </p:cNvSpPr>
          <p:nvPr/>
        </p:nvSpPr>
        <p:spPr bwMode="auto">
          <a:xfrm>
            <a:off x="107950" y="2276475"/>
            <a:ext cx="1368425" cy="360363"/>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Tree>
  </p:cSld>
  <p:clrMapOvr>
    <a:masterClrMapping/>
  </p:clrMapOvr>
  <p:transition advTm="19531">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US" smtClean="0"/>
          </a:p>
        </p:txBody>
      </p:sp>
      <p:sp>
        <p:nvSpPr>
          <p:cNvPr id="56323" name="Content Placeholder 2"/>
          <p:cNvSpPr>
            <a:spLocks noGrp="1"/>
          </p:cNvSpPr>
          <p:nvPr>
            <p:ph idx="1"/>
          </p:nvPr>
        </p:nvSpPr>
        <p:spPr/>
        <p:txBody>
          <a:bodyPr/>
          <a:lstStyle/>
          <a:p>
            <a:pPr eaLnBrk="1" hangingPunct="1"/>
            <a:endParaRPr lang="en-US" smtClean="0"/>
          </a:p>
        </p:txBody>
      </p:sp>
      <p:sp>
        <p:nvSpPr>
          <p:cNvPr id="56324" name="Slide Number Placeholder 3"/>
          <p:cNvSpPr>
            <a:spLocks noGrp="1"/>
          </p:cNvSpPr>
          <p:nvPr>
            <p:ph type="sldNum" sz="quarter" idx="11"/>
          </p:nvPr>
        </p:nvSpPr>
        <p:spPr>
          <a:noFill/>
        </p:spPr>
        <p:txBody>
          <a:bodyPr/>
          <a:lstStyle/>
          <a:p>
            <a:fld id="{9132147A-905C-4800-97D6-A42B35D090E3}" type="slidenum">
              <a:rPr lang="en-US" altLang="en-US" smtClean="0">
                <a:latin typeface="Arial" pitchFamily="34" charset="0"/>
                <a:ea typeface="宋体" pitchFamily="2" charset="-122"/>
              </a:rPr>
              <a:pPr/>
              <a:t>36</a:t>
            </a:fld>
            <a:endParaRPr lang="en-US" altLang="en-US" smtClean="0">
              <a:latin typeface="Arial" pitchFamily="34" charset="0"/>
              <a:ea typeface="宋体" pitchFamily="2" charset="-122"/>
            </a:endParaRPr>
          </a:p>
        </p:txBody>
      </p:sp>
      <p:pic>
        <p:nvPicPr>
          <p:cNvPr id="56325" name="Picture 5" descr="C:\Documents and Settings\IISC\My Documents\My Pictures\Microsoft Clip Organizer\j0399350.jpg"/>
          <p:cNvPicPr>
            <a:picLocks noChangeAspect="1" noChangeArrowheads="1"/>
          </p:cNvPicPr>
          <p:nvPr/>
        </p:nvPicPr>
        <p:blipFill>
          <a:blip r:embed="rId3"/>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ransition advTm="18969">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1"/>
          </p:nvPr>
        </p:nvSpPr>
        <p:spPr>
          <a:noFill/>
        </p:spPr>
        <p:txBody>
          <a:bodyPr/>
          <a:lstStyle/>
          <a:p>
            <a:fld id="{26E4ADCB-B1B5-4B6A-BCED-62F84E8C057A}" type="slidenum">
              <a:rPr lang="en-US" altLang="en-US" smtClean="0">
                <a:latin typeface="Arial" pitchFamily="34" charset="0"/>
                <a:ea typeface="宋体" pitchFamily="2" charset="-122"/>
              </a:rPr>
              <a:pPr/>
              <a:t>37</a:t>
            </a:fld>
            <a:endParaRPr lang="en-US" altLang="en-US" smtClean="0">
              <a:latin typeface="Arial" pitchFamily="34" charset="0"/>
              <a:ea typeface="宋体" pitchFamily="2" charset="-122"/>
            </a:endParaRPr>
          </a:p>
        </p:txBody>
      </p:sp>
      <p:sp>
        <p:nvSpPr>
          <p:cNvPr id="7" name="Rectangle 6"/>
          <p:cNvSpPr/>
          <p:nvPr/>
        </p:nvSpPr>
        <p:spPr>
          <a:xfrm>
            <a:off x="1187627" y="260648"/>
            <a:ext cx="6392135" cy="923330"/>
          </a:xfrm>
          <a:prstGeom prst="rect">
            <a:avLst/>
          </a:prstGeom>
          <a:noFill/>
        </p:spPr>
        <p:txBody>
          <a:bodyPr wrap="none">
            <a:spAutoFit/>
          </a:bodyPr>
          <a:lstStyle/>
          <a:p>
            <a:pPr algn="ctr">
              <a:defRPr/>
            </a:pPr>
            <a:r>
              <a:rPr lang="en-US" sz="5400" b="1" dirty="0">
                <a:ln w="19050">
                  <a:solidFill>
                    <a:schemeClr val="tx2"/>
                  </a:solidFill>
                  <a:prstDash val="solid"/>
                </a:ln>
                <a:solidFill>
                  <a:srgbClr val="FF9900"/>
                </a:solidFill>
                <a:effectLst>
                  <a:outerShdw blurRad="50000" dist="50800" dir="7500000" algn="tl">
                    <a:srgbClr val="000000">
                      <a:shade val="5000"/>
                      <a:alpha val="35000"/>
                    </a:srgbClr>
                  </a:outerShdw>
                </a:effectLst>
                <a:latin typeface="Arial" charset="0"/>
                <a:cs typeface="Arial" charset="0"/>
              </a:rPr>
              <a:t>STOP</a:t>
            </a:r>
            <a:r>
              <a:rPr lang="en-US" altLang="zh-CN" sz="5400" b="1" dirty="0">
                <a:ln w="19050">
                  <a:solidFill>
                    <a:schemeClr val="tx2"/>
                  </a:solidFill>
                  <a:prstDash val="solid"/>
                </a:ln>
                <a:solidFill>
                  <a:srgbClr val="FF9900"/>
                </a:solidFill>
                <a:effectLst>
                  <a:outerShdw blurRad="50000" dist="50800" dir="7500000" algn="tl">
                    <a:srgbClr val="000000">
                      <a:shade val="5000"/>
                      <a:alpha val="35000"/>
                    </a:srgbClr>
                  </a:outerShdw>
                </a:effectLst>
                <a:latin typeface="Arial" charset="0"/>
                <a:cs typeface="Arial" charset="0"/>
              </a:rPr>
              <a:t> SEARCHING</a:t>
            </a:r>
            <a:endParaRPr lang="en-US" sz="5400" b="1" dirty="0">
              <a:ln w="19050">
                <a:solidFill>
                  <a:schemeClr val="tx2"/>
                </a:solidFill>
                <a:prstDash val="solid"/>
              </a:ln>
              <a:solidFill>
                <a:srgbClr val="FF9900"/>
              </a:solidFill>
              <a:effectLst>
                <a:outerShdw blurRad="50000" dist="50800" dir="7500000" algn="tl">
                  <a:srgbClr val="000000">
                    <a:shade val="5000"/>
                    <a:alpha val="35000"/>
                  </a:srgbClr>
                </a:outerShdw>
              </a:effectLst>
              <a:latin typeface="Arial" charset="0"/>
              <a:cs typeface="Arial" charset="0"/>
            </a:endParaRPr>
          </a:p>
        </p:txBody>
      </p:sp>
      <p:sp>
        <p:nvSpPr>
          <p:cNvPr id="57348" name="Rectangle 7"/>
          <p:cNvSpPr>
            <a:spLocks noChangeArrowheads="1"/>
          </p:cNvSpPr>
          <p:nvPr/>
        </p:nvSpPr>
        <p:spPr bwMode="auto">
          <a:xfrm>
            <a:off x="827088" y="1196975"/>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9" name="Rectangle 8"/>
          <p:cNvSpPr/>
          <p:nvPr/>
        </p:nvSpPr>
        <p:spPr>
          <a:xfrm>
            <a:off x="740485" y="1628800"/>
            <a:ext cx="7430432" cy="923330"/>
          </a:xfrm>
          <a:prstGeom prst="rect">
            <a:avLst/>
          </a:prstGeom>
          <a:noFill/>
        </p:spPr>
        <p:txBody>
          <a:bodyPr wrap="none">
            <a:spAutoFit/>
          </a:bodyPr>
          <a:lstStyle/>
          <a:p>
            <a:pPr algn="ctr">
              <a:defRPr/>
            </a:pPr>
            <a:r>
              <a:rPr lang="en-US" sz="5400" b="1" dirty="0">
                <a:ln w="19050">
                  <a:solidFill>
                    <a:schemeClr val="tx2"/>
                  </a:solidFill>
                  <a:prstDash val="solid"/>
                </a:ln>
                <a:solidFill>
                  <a:srgbClr val="FF9900"/>
                </a:solidFill>
                <a:effectLst>
                  <a:outerShdw blurRad="50000" dist="50800" dir="7500000" algn="tl">
                    <a:srgbClr val="000000">
                      <a:shade val="5000"/>
                      <a:alpha val="35000"/>
                    </a:srgbClr>
                  </a:outerShdw>
                </a:effectLst>
                <a:latin typeface="Arial" charset="0"/>
                <a:cs typeface="Arial" charset="0"/>
              </a:rPr>
              <a:t>START</a:t>
            </a:r>
            <a:r>
              <a:rPr lang="en-US" altLang="zh-CN" sz="5400" b="1" dirty="0">
                <a:ln w="19050">
                  <a:solidFill>
                    <a:schemeClr val="tx2"/>
                  </a:solidFill>
                  <a:prstDash val="solid"/>
                </a:ln>
                <a:solidFill>
                  <a:srgbClr val="FF9900"/>
                </a:solidFill>
                <a:effectLst>
                  <a:outerShdw blurRad="50000" dist="50800" dir="7500000" algn="tl">
                    <a:srgbClr val="000000">
                      <a:shade val="5000"/>
                      <a:alpha val="35000"/>
                    </a:srgbClr>
                  </a:outerShdw>
                </a:effectLst>
                <a:latin typeface="Arial" charset="0"/>
                <a:cs typeface="Arial" charset="0"/>
              </a:rPr>
              <a:t> DISCOVERING</a:t>
            </a:r>
            <a:endParaRPr lang="en-US" sz="5400" b="1" dirty="0">
              <a:ln w="19050">
                <a:solidFill>
                  <a:schemeClr val="tx2"/>
                </a:solidFill>
                <a:prstDash val="solid"/>
              </a:ln>
              <a:solidFill>
                <a:srgbClr val="FF9900"/>
              </a:solidFill>
              <a:effectLst>
                <a:outerShdw blurRad="50000" dist="50800" dir="7500000" algn="tl">
                  <a:srgbClr val="000000">
                    <a:shade val="5000"/>
                    <a:alpha val="35000"/>
                  </a:srgbClr>
                </a:outerShdw>
              </a:effectLst>
              <a:latin typeface="Arial" charset="0"/>
              <a:cs typeface="Arial" charset="0"/>
            </a:endParaRPr>
          </a:p>
        </p:txBody>
      </p:sp>
      <p:pic>
        <p:nvPicPr>
          <p:cNvPr id="57350" name="Picture 9" descr="DiscoveringGodWebHeader.jpg"/>
          <p:cNvPicPr>
            <a:picLocks noChangeAspect="1"/>
          </p:cNvPicPr>
          <p:nvPr/>
        </p:nvPicPr>
        <p:blipFill>
          <a:blip r:embed="rId3"/>
          <a:srcRect/>
          <a:stretch>
            <a:fillRect/>
          </a:stretch>
        </p:blipFill>
        <p:spPr bwMode="auto">
          <a:xfrm>
            <a:off x="0" y="3716338"/>
            <a:ext cx="9144000" cy="2493962"/>
          </a:xfrm>
          <a:prstGeom prst="rect">
            <a:avLst/>
          </a:prstGeom>
          <a:noFill/>
          <a:ln w="9525">
            <a:noFill/>
            <a:miter lim="800000"/>
            <a:headEnd/>
            <a:tailEnd/>
          </a:ln>
        </p:spPr>
      </p:pic>
    </p:spTree>
  </p:cSld>
  <p:clrMapOvr>
    <a:masterClrMapping/>
  </p:clrMapOvr>
  <p:transition advTm="1287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from="(-#ppt_w/2)" to="(#ppt_x)" calcmode="lin" valueType="num">
                                      <p:cBhvr>
                                        <p:cTn id="7" dur="1200" fill="hold">
                                          <p:stCondLst>
                                            <p:cond delay="0"/>
                                          </p:stCondLst>
                                        </p:cTn>
                                        <p:tgtEl>
                                          <p:spTgt spid="7"/>
                                        </p:tgtEl>
                                        <p:attrNameLst>
                                          <p:attrName>ppt_x</p:attrName>
                                        </p:attrNameLst>
                                      </p:cBhvr>
                                    </p:anim>
                                    <p:anim from="0" to="-1.0" calcmode="lin" valueType="num">
                                      <p:cBhvr>
                                        <p:cTn id="8" dur="400" decel="50000" autoRev="1" fill="hold">
                                          <p:stCondLst>
                                            <p:cond delay="1200"/>
                                          </p:stCondLst>
                                        </p:cTn>
                                        <p:tgtEl>
                                          <p:spTgt spid="7"/>
                                        </p:tgtEl>
                                        <p:attrNameLst>
                                          <p:attrName>xshear</p:attrName>
                                        </p:attrNameLst>
                                      </p:cBhvr>
                                    </p:anim>
                                    <p:animScale>
                                      <p:cBhvr>
                                        <p:cTn id="9" dur="400" decel="100000" autoRev="1" fill="hold">
                                          <p:stCondLst>
                                            <p:cond delay="1200"/>
                                          </p:stCondLst>
                                        </p:cTn>
                                        <p:tgtEl>
                                          <p:spTgt spid="7"/>
                                        </p:tgtEl>
                                      </p:cBhvr>
                                      <p:from x="100000" y="100000"/>
                                      <p:to x="80000" y="100000"/>
                                    </p:animScale>
                                    <p:anim by="(#ppt_h/3+#ppt_w*0.1)" calcmode="lin" valueType="num">
                                      <p:cBhvr additive="sum">
                                        <p:cTn id="10" dur="400" decel="100000" autoRev="1" fill="hold">
                                          <p:stCondLst>
                                            <p:cond delay="1200"/>
                                          </p:stCondLst>
                                        </p:cTn>
                                        <p:tgtEl>
                                          <p:spTgt spid="7"/>
                                        </p:tgtEl>
                                        <p:attrNameLst>
                                          <p:attrName>ppt_x</p:attrName>
                                        </p:attrNameLst>
                                      </p:cBhvr>
                                    </p:anim>
                                  </p:childTnLst>
                                </p:cTn>
                              </p:par>
                            </p:childTnLst>
                          </p:cTn>
                        </p:par>
                        <p:par>
                          <p:cTn id="11" fill="hold">
                            <p:stCondLst>
                              <p:cond delay="2000"/>
                            </p:stCondLst>
                            <p:childTnLst>
                              <p:par>
                                <p:cTn id="12" presetID="41" presetClass="entr" presetSubtype="0" fill="hold" nodeType="after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1000" fill="hold"/>
                                        <p:tgtEl>
                                          <p:spTgt spid="9"/>
                                        </p:tgtEl>
                                        <p:attrNameLst>
                                          <p:attrName>ppt_y</p:attrName>
                                        </p:attrNameLst>
                                      </p:cBhvr>
                                      <p:tavLst>
                                        <p:tav tm="0">
                                          <p:val>
                                            <p:strVal val="#ppt_y"/>
                                          </p:val>
                                        </p:tav>
                                        <p:tav tm="100000">
                                          <p:val>
                                            <p:strVal val="#ppt_y"/>
                                          </p:val>
                                        </p:tav>
                                      </p:tavLst>
                                    </p:anim>
                                    <p:anim calcmode="lin" valueType="num">
                                      <p:cBhvr>
                                        <p:cTn id="1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Content Placeholder 6" descr="检索results.JPG"/>
          <p:cNvPicPr>
            <a:picLocks noGrp="1" noChangeAspect="1"/>
          </p:cNvPicPr>
          <p:nvPr>
            <p:ph idx="1"/>
          </p:nvPr>
        </p:nvPicPr>
        <p:blipFill>
          <a:blip r:embed="rId3"/>
          <a:srcRect/>
          <a:stretch>
            <a:fillRect/>
          </a:stretch>
        </p:blipFill>
        <p:spPr>
          <a:xfrm>
            <a:off x="0" y="692150"/>
            <a:ext cx="9175750" cy="5113338"/>
          </a:xfrm>
        </p:spPr>
      </p:pic>
      <p:sp>
        <p:nvSpPr>
          <p:cNvPr id="58371" name="Title 1"/>
          <p:cNvSpPr>
            <a:spLocks noGrp="1"/>
          </p:cNvSpPr>
          <p:nvPr>
            <p:ph type="title"/>
          </p:nvPr>
        </p:nvSpPr>
        <p:spPr>
          <a:xfrm>
            <a:off x="827088" y="0"/>
            <a:ext cx="7921625" cy="836613"/>
          </a:xfrm>
        </p:spPr>
        <p:txBody>
          <a:bodyPr anchor="ctr"/>
          <a:lstStyle/>
          <a:p>
            <a:pPr eaLnBrk="1" hangingPunct="1"/>
            <a:r>
              <a:rPr lang="zh-CN" altLang="en-US" smtClean="0">
                <a:latin typeface="微软雅黑" pitchFamily="34" charset="-122"/>
                <a:ea typeface="微软雅黑" pitchFamily="34" charset="-122"/>
              </a:rPr>
              <a:t>快速锁定高影响力的论文</a:t>
            </a:r>
            <a:r>
              <a:rPr lang="en-US" altLang="zh-CN" smtClean="0">
                <a:latin typeface="微软雅黑" pitchFamily="34" charset="-122"/>
                <a:ea typeface="微软雅黑" pitchFamily="34" charset="-122"/>
              </a:rPr>
              <a:t>——</a:t>
            </a:r>
            <a:r>
              <a:rPr lang="zh-CN" altLang="en-US" smtClean="0">
                <a:latin typeface="微软雅黑" pitchFamily="34" charset="-122"/>
                <a:ea typeface="微软雅黑" pitchFamily="34" charset="-122"/>
              </a:rPr>
              <a:t>被引频次（降序）</a:t>
            </a:r>
            <a:endParaRPr lang="en-US" smtClean="0"/>
          </a:p>
        </p:txBody>
      </p:sp>
      <p:sp>
        <p:nvSpPr>
          <p:cNvPr id="58372" name="Slide Number Placeholder 3"/>
          <p:cNvSpPr>
            <a:spLocks noGrp="1"/>
          </p:cNvSpPr>
          <p:nvPr>
            <p:ph type="sldNum" sz="quarter" idx="11"/>
          </p:nvPr>
        </p:nvSpPr>
        <p:spPr>
          <a:noFill/>
        </p:spPr>
        <p:txBody>
          <a:bodyPr/>
          <a:lstStyle/>
          <a:p>
            <a:fld id="{93B487CE-33B0-4CB5-88EC-CB5B70AE5230}" type="slidenum">
              <a:rPr lang="en-US" altLang="en-US" smtClean="0">
                <a:latin typeface="Arial" pitchFamily="34" charset="0"/>
                <a:ea typeface="宋体" pitchFamily="2" charset="-122"/>
              </a:rPr>
              <a:pPr/>
              <a:t>38</a:t>
            </a:fld>
            <a:endParaRPr lang="en-US" altLang="en-US" smtClean="0">
              <a:latin typeface="Arial" pitchFamily="34" charset="0"/>
              <a:ea typeface="宋体" pitchFamily="2" charset="-122"/>
            </a:endParaRPr>
          </a:p>
        </p:txBody>
      </p:sp>
      <p:pic>
        <p:nvPicPr>
          <p:cNvPr id="41991" name="Picture 2"/>
          <p:cNvPicPr>
            <a:picLocks noChangeAspect="1" noChangeArrowheads="1"/>
          </p:cNvPicPr>
          <p:nvPr/>
        </p:nvPicPr>
        <p:blipFill>
          <a:blip r:embed="rId4"/>
          <a:srcRect/>
          <a:stretch>
            <a:fillRect/>
          </a:stretch>
        </p:blipFill>
        <p:spPr bwMode="auto">
          <a:xfrm>
            <a:off x="2843213" y="2349500"/>
            <a:ext cx="1871662" cy="2374900"/>
          </a:xfrm>
          <a:prstGeom prst="rect">
            <a:avLst/>
          </a:prstGeom>
          <a:noFill/>
          <a:ln w="9525">
            <a:noFill/>
            <a:miter lim="800000"/>
            <a:headEnd/>
            <a:tailEnd/>
          </a:ln>
        </p:spPr>
      </p:pic>
      <p:sp>
        <p:nvSpPr>
          <p:cNvPr id="41992" name="圆角矩形 21"/>
          <p:cNvSpPr>
            <a:spLocks noChangeArrowheads="1"/>
          </p:cNvSpPr>
          <p:nvPr/>
        </p:nvSpPr>
        <p:spPr bwMode="auto">
          <a:xfrm>
            <a:off x="2916238" y="3184525"/>
            <a:ext cx="1666875" cy="3175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15" name="Down Arrow 14"/>
          <p:cNvSpPr>
            <a:spLocks noChangeArrowheads="1"/>
          </p:cNvSpPr>
          <p:nvPr/>
        </p:nvSpPr>
        <p:spPr bwMode="auto">
          <a:xfrm>
            <a:off x="7236296" y="2852936"/>
            <a:ext cx="287932" cy="3024336"/>
          </a:xfrm>
          <a:prstGeom prst="downArrow">
            <a:avLst>
              <a:gd name="adj1" fmla="val 50000"/>
              <a:gd name="adj2" fmla="val 50091"/>
            </a:avLst>
          </a:prstGeom>
          <a:gradFill>
            <a:gsLst>
              <a:gs pos="0">
                <a:srgbClr val="FFF200"/>
              </a:gs>
              <a:gs pos="45000">
                <a:srgbClr val="FF7A00"/>
              </a:gs>
              <a:gs pos="70000">
                <a:srgbClr val="FF0300"/>
              </a:gs>
              <a:gs pos="100000">
                <a:srgbClr val="4D0808"/>
              </a:gs>
            </a:gsLst>
            <a:lin ang="16200000" scaled="0"/>
          </a:gra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scene3d>
              <a:camera prst="orthographicFront"/>
              <a:lightRig rig="threePt" dir="t"/>
            </a:scene3d>
            <a:sp3d extrusionH="57150" contourW="12700">
              <a:bevelT w="38100" h="38100"/>
              <a:contourClr>
                <a:schemeClr val="tx2"/>
              </a:contourClr>
            </a:sp3d>
          </a:bodyPr>
          <a:lstStyle/>
          <a:p>
            <a:pPr>
              <a:spcBef>
                <a:spcPct val="50000"/>
              </a:spcBef>
              <a:defRPr/>
            </a:pPr>
            <a:endParaRPr lang="en-US" sz="240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5400000" scaled="1"/>
                <a:tileRect/>
              </a:gradFill>
              <a:effectLst>
                <a:outerShdw blurRad="50800" dist="50800" dir="5400000" algn="ctr" rotWithShape="0">
                  <a:srgbClr val="EE8E00">
                    <a:alpha val="63000"/>
                  </a:srgbClr>
                </a:outerShdw>
              </a:effectLst>
              <a:latin typeface="Arial" charset="0"/>
              <a:cs typeface="Arial" charset="0"/>
            </a:endParaRPr>
          </a:p>
        </p:txBody>
      </p:sp>
      <p:sp>
        <p:nvSpPr>
          <p:cNvPr id="8" name="Rectangle 4"/>
          <p:cNvSpPr>
            <a:spLocks noChangeArrowheads="1"/>
          </p:cNvSpPr>
          <p:nvPr/>
        </p:nvSpPr>
        <p:spPr bwMode="auto">
          <a:xfrm>
            <a:off x="2555875" y="3141663"/>
            <a:ext cx="4032250" cy="1008062"/>
          </a:xfrm>
          <a:prstGeom prst="rect">
            <a:avLst/>
          </a:prstGeom>
          <a:noFill/>
          <a:ln w="28575">
            <a:solidFill>
              <a:schemeClr val="tx2"/>
            </a:solidFill>
            <a:round/>
            <a:headEnd/>
            <a:tailEnd type="triangle" w="med" len="med"/>
          </a:ln>
        </p:spPr>
        <p:txBody>
          <a:bodyPr/>
          <a:lstStyle/>
          <a:p>
            <a:endParaRPr lang="zh-CN" altLang="en-US"/>
          </a:p>
        </p:txBody>
      </p:sp>
    </p:spTree>
  </p:cSld>
  <p:clrMapOvr>
    <a:masterClrMapping/>
  </p:clrMapOvr>
  <p:transition advTm="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91"/>
                                        </p:tgtEl>
                                        <p:attrNameLst>
                                          <p:attrName>style.visibility</p:attrName>
                                        </p:attrNameLst>
                                      </p:cBhvr>
                                      <p:to>
                                        <p:strVal val="visible"/>
                                      </p:to>
                                    </p:set>
                                    <p:animEffect transition="in" filter="fade">
                                      <p:cBhvr>
                                        <p:cTn id="7" dur="1000"/>
                                        <p:tgtEl>
                                          <p:spTgt spid="419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992"/>
                                        </p:tgtEl>
                                        <p:attrNameLst>
                                          <p:attrName>style.visibility</p:attrName>
                                        </p:attrNameLst>
                                      </p:cBhvr>
                                      <p:to>
                                        <p:strVal val="visible"/>
                                      </p:to>
                                    </p:set>
                                    <p:anim calcmode="lin" valueType="num">
                                      <p:cBhvr additive="base">
                                        <p:cTn id="12" dur="500" fill="hold"/>
                                        <p:tgtEl>
                                          <p:spTgt spid="41992"/>
                                        </p:tgtEl>
                                        <p:attrNameLst>
                                          <p:attrName>ppt_x</p:attrName>
                                        </p:attrNameLst>
                                      </p:cBhvr>
                                      <p:tavLst>
                                        <p:tav tm="0">
                                          <p:val>
                                            <p:strVal val="#ppt_x"/>
                                          </p:val>
                                        </p:tav>
                                        <p:tav tm="100000">
                                          <p:val>
                                            <p:strVal val="#ppt_x"/>
                                          </p:val>
                                        </p:tav>
                                      </p:tavLst>
                                    </p:anim>
                                    <p:anim calcmode="lin" valueType="num">
                                      <p:cBhvr additive="base">
                                        <p:cTn id="13" dur="500" fill="hold"/>
                                        <p:tgtEl>
                                          <p:spTgt spid="4199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41991"/>
                                        </p:tgtEl>
                                      </p:cBhvr>
                                    </p:animEffect>
                                    <p:set>
                                      <p:cBhvr>
                                        <p:cTn id="18" dur="1" fill="hold">
                                          <p:stCondLst>
                                            <p:cond delay="1999"/>
                                          </p:stCondLst>
                                        </p:cTn>
                                        <p:tgtEl>
                                          <p:spTgt spid="4199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000"/>
                                        <p:tgtEl>
                                          <p:spTgt spid="41992"/>
                                        </p:tgtEl>
                                      </p:cBhvr>
                                    </p:animEffect>
                                    <p:set>
                                      <p:cBhvr>
                                        <p:cTn id="21" dur="1" fill="hold">
                                          <p:stCondLst>
                                            <p:cond delay="1999"/>
                                          </p:stCondLst>
                                        </p:cTn>
                                        <p:tgtEl>
                                          <p:spTgt spid="4199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ppt_x</p:attrName>
                                        </p:attrNameLst>
                                      </p:cBhvr>
                                      <p:tavLst>
                                        <p:tav tm="0">
                                          <p:val>
                                            <p:strVal val="#ppt_x-.2"/>
                                          </p:val>
                                        </p:tav>
                                        <p:tav tm="100000">
                                          <p:val>
                                            <p:strVal val="#ppt_x"/>
                                          </p:val>
                                        </p:tav>
                                      </p:tavLst>
                                    </p:anim>
                                    <p:anim calcmode="lin" valueType="num">
                                      <p:cBhvr>
                                        <p:cTn id="3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p:bldP spid="41992" grpId="1"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Content Placeholder 10" descr="最高引文.JPG"/>
          <p:cNvPicPr>
            <a:picLocks noGrp="1" noChangeAspect="1"/>
          </p:cNvPicPr>
          <p:nvPr>
            <p:ph idx="1"/>
          </p:nvPr>
        </p:nvPicPr>
        <p:blipFill>
          <a:blip r:embed="rId4"/>
          <a:srcRect/>
          <a:stretch>
            <a:fillRect/>
          </a:stretch>
        </p:blipFill>
        <p:spPr>
          <a:xfrm>
            <a:off x="0" y="765175"/>
            <a:ext cx="9144000" cy="4851400"/>
          </a:xfrm>
        </p:spPr>
      </p:pic>
      <p:sp>
        <p:nvSpPr>
          <p:cNvPr id="59395" name="Title 1"/>
          <p:cNvSpPr>
            <a:spLocks noGrp="1"/>
          </p:cNvSpPr>
          <p:nvPr>
            <p:ph type="title"/>
          </p:nvPr>
        </p:nvSpPr>
        <p:spPr>
          <a:xfrm>
            <a:off x="611188" y="260350"/>
            <a:ext cx="7369175" cy="836613"/>
          </a:xfrm>
        </p:spPr>
        <p:txBody>
          <a:bodyPr anchor="t"/>
          <a:lstStyle/>
          <a:p>
            <a:pPr eaLnBrk="1" hangingPunct="1"/>
            <a:r>
              <a:rPr lang="zh-CN" altLang="en-US" smtClean="0">
                <a:latin typeface="Knowledge Light" pitchFamily="34" charset="0"/>
                <a:ea typeface="微软雅黑" pitchFamily="34" charset="-122"/>
              </a:rPr>
              <a:t>全记录页面</a:t>
            </a:r>
            <a:endParaRPr lang="en-US" smtClean="0">
              <a:latin typeface="Knowledge Light" pitchFamily="34" charset="0"/>
              <a:ea typeface="微软雅黑" pitchFamily="34" charset="-122"/>
            </a:endParaRPr>
          </a:p>
        </p:txBody>
      </p:sp>
      <p:sp>
        <p:nvSpPr>
          <p:cNvPr id="59396" name="Slide Number Placeholder 3"/>
          <p:cNvSpPr>
            <a:spLocks noGrp="1"/>
          </p:cNvSpPr>
          <p:nvPr>
            <p:ph type="sldNum" sz="quarter" idx="11"/>
          </p:nvPr>
        </p:nvSpPr>
        <p:spPr>
          <a:noFill/>
        </p:spPr>
        <p:txBody>
          <a:bodyPr/>
          <a:lstStyle/>
          <a:p>
            <a:fld id="{CC1E9C61-38F1-4809-AD61-CF1331C78AF2}" type="slidenum">
              <a:rPr lang="en-US" altLang="en-US" smtClean="0">
                <a:latin typeface="Arial" pitchFamily="34" charset="0"/>
                <a:ea typeface="宋体" pitchFamily="2" charset="-122"/>
              </a:rPr>
              <a:pPr/>
              <a:t>39</a:t>
            </a:fld>
            <a:endParaRPr lang="en-US" altLang="en-US" smtClean="0">
              <a:latin typeface="Arial" pitchFamily="34" charset="0"/>
              <a:ea typeface="宋体" pitchFamily="2" charset="-122"/>
            </a:endParaRPr>
          </a:p>
        </p:txBody>
      </p:sp>
      <p:sp>
        <p:nvSpPr>
          <p:cNvPr id="10" name="Rectangle 4"/>
          <p:cNvSpPr>
            <a:spLocks noChangeArrowheads="1"/>
          </p:cNvSpPr>
          <p:nvPr/>
        </p:nvSpPr>
        <p:spPr bwMode="auto">
          <a:xfrm>
            <a:off x="539750" y="2636838"/>
            <a:ext cx="1079500" cy="215900"/>
          </a:xfrm>
          <a:prstGeom prst="rect">
            <a:avLst/>
          </a:prstGeom>
          <a:noFill/>
          <a:ln w="28575">
            <a:solidFill>
              <a:schemeClr val="tx2"/>
            </a:solidFill>
            <a:round/>
            <a:headEnd/>
            <a:tailEnd type="triangle" w="med" len="med"/>
          </a:ln>
        </p:spPr>
        <p:txBody>
          <a:bodyPr/>
          <a:lstStyle/>
          <a:p>
            <a:endParaRPr lang="zh-CN" altLang="en-US"/>
          </a:p>
        </p:txBody>
      </p:sp>
    </p:spTree>
    <p:custDataLst>
      <p:tags r:id="rId1"/>
    </p:custDataLst>
  </p:cSld>
  <p:clrMapOvr>
    <a:masterClrMapping/>
  </p:clrMapOvr>
  <p:transition advTm="28033">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灯片编号占位符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89C93209-9986-4001-A8B0-9E224A94FEF4}" type="slidenum">
              <a:rPr lang="en-US" altLang="en-US" smtClean="0">
                <a:solidFill>
                  <a:srgbClr val="4B4B4B"/>
                </a:solidFill>
              </a:rPr>
              <a:pPr eaLnBrk="1" hangingPunct="1"/>
              <a:t>4</a:t>
            </a:fld>
            <a:endParaRPr lang="en-US" altLang="en-US" smtClean="0">
              <a:solidFill>
                <a:srgbClr val="4B4B4B"/>
              </a:solidFill>
            </a:endParaRPr>
          </a:p>
        </p:txBody>
      </p:sp>
      <p:sp>
        <p:nvSpPr>
          <p:cNvPr id="6" name="矩形 5"/>
          <p:cNvSpPr/>
          <p:nvPr/>
        </p:nvSpPr>
        <p:spPr>
          <a:xfrm>
            <a:off x="3214678" y="500042"/>
            <a:ext cx="2646878" cy="535531"/>
          </a:xfrm>
          <a:prstGeom prst="rect">
            <a:avLst/>
          </a:prstGeom>
        </p:spPr>
        <p:txBody>
          <a:bodyPr wrap="none">
            <a:spAutoFit/>
          </a:bodyPr>
          <a:lstStyle/>
          <a:p>
            <a:pPr eaLnBrk="0" hangingPunct="0">
              <a:lnSpc>
                <a:spcPct val="90000"/>
              </a:lnSpc>
              <a:defRPr/>
            </a:pPr>
            <a:r>
              <a:rPr lang="zh-CN" altLang="en-US" sz="3200" b="1" kern="0" dirty="0" smtClean="0">
                <a:solidFill>
                  <a:schemeClr val="tx2"/>
                </a:solidFill>
                <a:latin typeface="微软雅黑" pitchFamily="34" charset="-122"/>
                <a:ea typeface="微软雅黑" pitchFamily="34" charset="-122"/>
              </a:rPr>
              <a:t>活跃学科分析</a:t>
            </a:r>
            <a:endParaRPr lang="zh-CN" altLang="en-US" sz="3200" kern="0" dirty="0">
              <a:solidFill>
                <a:schemeClr val="tx2"/>
              </a:solidFill>
              <a:latin typeface="微软雅黑" pitchFamily="34" charset="-122"/>
              <a:ea typeface="微软雅黑" pitchFamily="34" charset="-122"/>
            </a:endParaRPr>
          </a:p>
        </p:txBody>
      </p:sp>
      <p:pic>
        <p:nvPicPr>
          <p:cNvPr id="348162" name="Picture 2"/>
          <p:cNvPicPr>
            <a:picLocks noChangeAspect="1" noChangeArrowheads="1"/>
          </p:cNvPicPr>
          <p:nvPr/>
        </p:nvPicPr>
        <p:blipFill>
          <a:blip r:embed="rId2"/>
          <a:srcRect/>
          <a:stretch>
            <a:fillRect/>
          </a:stretch>
        </p:blipFill>
        <p:spPr bwMode="auto">
          <a:xfrm>
            <a:off x="0" y="1214422"/>
            <a:ext cx="9144000" cy="5072098"/>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xmlns="" val="12497484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0"/>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60419" name="Title 1"/>
          <p:cNvSpPr>
            <a:spLocks noGrp="1"/>
          </p:cNvSpPr>
          <p:nvPr>
            <p:ph type="title"/>
          </p:nvPr>
        </p:nvSpPr>
        <p:spPr>
          <a:xfrm>
            <a:off x="900113" y="115888"/>
            <a:ext cx="6678612" cy="433387"/>
          </a:xfrm>
        </p:spPr>
        <p:txBody>
          <a:bodyPr anchor="t"/>
          <a:lstStyle/>
          <a:p>
            <a:pPr algn="r"/>
            <a:r>
              <a:rPr lang="en-US" smtClean="0">
                <a:latin typeface="Knowledge Light" pitchFamily="34" charset="0"/>
              </a:rPr>
              <a:t>ERIC S. LANDER</a:t>
            </a:r>
          </a:p>
        </p:txBody>
      </p:sp>
      <p:sp>
        <p:nvSpPr>
          <p:cNvPr id="60420" name="Slide Number Placeholder 3"/>
          <p:cNvSpPr>
            <a:spLocks noGrp="1"/>
          </p:cNvSpPr>
          <p:nvPr>
            <p:ph type="sldNum" sz="quarter" idx="11"/>
          </p:nvPr>
        </p:nvSpPr>
        <p:spPr>
          <a:noFill/>
        </p:spPr>
        <p:txBody>
          <a:bodyPr/>
          <a:lstStyle/>
          <a:p>
            <a:fld id="{1826FDB3-18D2-494D-BC0E-621EB0EE602E}" type="slidenum">
              <a:rPr lang="en-US" altLang="en-US" smtClean="0">
                <a:latin typeface="Arial" pitchFamily="34" charset="0"/>
                <a:ea typeface="宋体" pitchFamily="2" charset="-122"/>
              </a:rPr>
              <a:pPr/>
              <a:t>40</a:t>
            </a:fld>
            <a:endParaRPr lang="en-US" altLang="en-US" smtClean="0">
              <a:latin typeface="Arial" pitchFamily="34" charset="0"/>
              <a:ea typeface="宋体" pitchFamily="2" charset="-122"/>
            </a:endParaRPr>
          </a:p>
        </p:txBody>
      </p:sp>
      <p:pic>
        <p:nvPicPr>
          <p:cNvPr id="60421" name="Picture 5" descr="bio-lander.jpg"/>
          <p:cNvPicPr>
            <a:picLocks noChangeAspect="1"/>
          </p:cNvPicPr>
          <p:nvPr/>
        </p:nvPicPr>
        <p:blipFill>
          <a:blip r:embed="rId3"/>
          <a:srcRect/>
          <a:stretch>
            <a:fillRect/>
          </a:stretch>
        </p:blipFill>
        <p:spPr bwMode="auto">
          <a:xfrm>
            <a:off x="7667625" y="84138"/>
            <a:ext cx="1006475" cy="1257300"/>
          </a:xfrm>
          <a:prstGeom prst="rect">
            <a:avLst/>
          </a:prstGeom>
          <a:noFill/>
          <a:ln w="9525">
            <a:noFill/>
            <a:miter lim="800000"/>
            <a:headEnd/>
            <a:tailEnd/>
          </a:ln>
        </p:spPr>
      </p:pic>
      <p:pic>
        <p:nvPicPr>
          <p:cNvPr id="7" name="Picture 6" descr="eric lander-2011.JPG"/>
          <p:cNvPicPr>
            <a:picLocks noChangeAspect="1"/>
          </p:cNvPicPr>
          <p:nvPr/>
        </p:nvPicPr>
        <p:blipFill>
          <a:blip r:embed="rId4"/>
          <a:srcRect/>
          <a:stretch>
            <a:fillRect/>
          </a:stretch>
        </p:blipFill>
        <p:spPr bwMode="auto">
          <a:xfrm>
            <a:off x="179388" y="1404938"/>
            <a:ext cx="5178425" cy="4832350"/>
          </a:xfrm>
          <a:prstGeom prst="rect">
            <a:avLst/>
          </a:prstGeom>
          <a:noFill/>
          <a:ln w="9525">
            <a:noFill/>
            <a:miter lim="800000"/>
            <a:headEnd/>
            <a:tailEnd/>
          </a:ln>
        </p:spPr>
      </p:pic>
      <p:sp>
        <p:nvSpPr>
          <p:cNvPr id="8" name="Rectangle 4"/>
          <p:cNvSpPr>
            <a:spLocks noChangeArrowheads="1"/>
          </p:cNvSpPr>
          <p:nvPr/>
        </p:nvSpPr>
        <p:spPr bwMode="auto">
          <a:xfrm>
            <a:off x="395288" y="5229225"/>
            <a:ext cx="4681537" cy="431800"/>
          </a:xfrm>
          <a:prstGeom prst="rect">
            <a:avLst/>
          </a:prstGeom>
          <a:noFill/>
          <a:ln w="28575">
            <a:solidFill>
              <a:schemeClr val="tx2"/>
            </a:solidFill>
            <a:round/>
            <a:headEnd/>
            <a:tailEnd type="triangle" w="med" len="med"/>
          </a:ln>
        </p:spPr>
        <p:txBody>
          <a:bodyPr/>
          <a:lstStyle/>
          <a:p>
            <a:endParaRPr lang="zh-CN" altLang="en-US"/>
          </a:p>
        </p:txBody>
      </p:sp>
      <p:pic>
        <p:nvPicPr>
          <p:cNvPr id="5" name="Picture 4" descr="eric lander.JPG"/>
          <p:cNvPicPr>
            <a:picLocks noChangeAspect="1"/>
          </p:cNvPicPr>
          <p:nvPr/>
        </p:nvPicPr>
        <p:blipFill>
          <a:blip r:embed="rId5"/>
          <a:srcRect/>
          <a:stretch>
            <a:fillRect/>
          </a:stretch>
        </p:blipFill>
        <p:spPr bwMode="auto">
          <a:xfrm>
            <a:off x="4356100" y="1484313"/>
            <a:ext cx="4613275" cy="4465637"/>
          </a:xfrm>
          <a:prstGeom prst="rect">
            <a:avLst/>
          </a:prstGeom>
          <a:noFill/>
          <a:ln w="9525">
            <a:noFill/>
            <a:miter lim="800000"/>
            <a:headEnd/>
            <a:tailEnd/>
          </a:ln>
        </p:spPr>
      </p:pic>
      <p:sp>
        <p:nvSpPr>
          <p:cNvPr id="10" name="Rectangle 4"/>
          <p:cNvSpPr>
            <a:spLocks noChangeArrowheads="1"/>
          </p:cNvSpPr>
          <p:nvPr/>
        </p:nvSpPr>
        <p:spPr bwMode="auto">
          <a:xfrm>
            <a:off x="6588125" y="4652963"/>
            <a:ext cx="2305050" cy="1296987"/>
          </a:xfrm>
          <a:prstGeom prst="rect">
            <a:avLst/>
          </a:prstGeom>
          <a:noFill/>
          <a:ln w="28575">
            <a:solidFill>
              <a:schemeClr val="tx2"/>
            </a:solidFill>
            <a:round/>
            <a:headEnd/>
            <a:tailEnd type="triangle" w="med" len="med"/>
          </a:ln>
        </p:spPr>
        <p:txBody>
          <a:bodyPr/>
          <a:lstStyle/>
          <a:p>
            <a:endParaRPr lang="zh-CN" altLang="en-US"/>
          </a:p>
        </p:txBody>
      </p:sp>
      <p:grpSp>
        <p:nvGrpSpPr>
          <p:cNvPr id="2" name="Group 13"/>
          <p:cNvGrpSpPr>
            <a:grpSpLocks/>
          </p:cNvGrpSpPr>
          <p:nvPr/>
        </p:nvGrpSpPr>
        <p:grpSpPr bwMode="auto">
          <a:xfrm>
            <a:off x="900113" y="1916113"/>
            <a:ext cx="7026275" cy="4321175"/>
            <a:chOff x="899592" y="1916832"/>
            <a:chExt cx="7026165" cy="4320480"/>
          </a:xfrm>
        </p:grpSpPr>
        <p:pic>
          <p:nvPicPr>
            <p:cNvPr id="12" name="Picture 11" descr="2014-12-5 10-43-25.jpg"/>
            <p:cNvPicPr>
              <a:picLocks noChangeAspect="1"/>
            </p:cNvPicPr>
            <p:nvPr/>
          </p:nvPicPr>
          <p:blipFill>
            <a:blip r:embed="rId6"/>
            <a:stretch>
              <a:fillRect/>
            </a:stretch>
          </p:blipFill>
          <p:spPr>
            <a:xfrm>
              <a:off x="899592" y="1916832"/>
              <a:ext cx="3325760" cy="4320480"/>
            </a:xfrm>
            <a:prstGeom prst="rect">
              <a:avLst/>
            </a:prstGeom>
            <a:ln>
              <a:noFill/>
            </a:ln>
            <a:effectLst>
              <a:outerShdw blurRad="292100" dist="139700" dir="2700000" algn="tl" rotWithShape="0">
                <a:srgbClr val="333333">
                  <a:alpha val="65000"/>
                </a:srgbClr>
              </a:outerShdw>
            </a:effectLst>
          </p:spPr>
        </p:pic>
        <p:pic>
          <p:nvPicPr>
            <p:cNvPr id="13" name="Picture 12" descr="Lander.JPG"/>
            <p:cNvPicPr>
              <a:picLocks noChangeAspect="1"/>
            </p:cNvPicPr>
            <p:nvPr/>
          </p:nvPicPr>
          <p:blipFill>
            <a:blip r:embed="rId7"/>
            <a:stretch>
              <a:fillRect/>
            </a:stretch>
          </p:blipFill>
          <p:spPr>
            <a:xfrm>
              <a:off x="4212652" y="1916832"/>
              <a:ext cx="3713105" cy="4315718"/>
            </a:xfrm>
            <a:prstGeom prst="rect">
              <a:avLst/>
            </a:prstGeom>
            <a:ln>
              <a:noFill/>
            </a:ln>
            <a:effectLst>
              <a:outerShdw blurRad="292100" dist="139700" dir="2700000" algn="tl" rotWithShape="0">
                <a:srgbClr val="333333">
                  <a:alpha val="65000"/>
                </a:srgbClr>
              </a:outerShdw>
            </a:effectLst>
          </p:spPr>
        </p:pic>
      </p:grpSp>
      <p:sp>
        <p:nvSpPr>
          <p:cNvPr id="15" name="Rectangle 4"/>
          <p:cNvSpPr>
            <a:spLocks noChangeArrowheads="1"/>
          </p:cNvSpPr>
          <p:nvPr/>
        </p:nvSpPr>
        <p:spPr bwMode="auto">
          <a:xfrm>
            <a:off x="4284663" y="4437063"/>
            <a:ext cx="1800225" cy="863600"/>
          </a:xfrm>
          <a:prstGeom prst="rect">
            <a:avLst/>
          </a:prstGeom>
          <a:noFill/>
          <a:ln w="28575">
            <a:solidFill>
              <a:schemeClr val="tx2"/>
            </a:solidFill>
            <a:round/>
            <a:headEnd/>
            <a:tailEnd type="triangle" w="med" len="med"/>
          </a:ln>
        </p:spPr>
        <p:txBody>
          <a:bodyPr/>
          <a:lstStyle/>
          <a:p>
            <a:endParaRPr lang="zh-CN" altLang="en-US"/>
          </a:p>
        </p:txBody>
      </p:sp>
      <p:sp>
        <p:nvSpPr>
          <p:cNvPr id="60428" name="TextBox 15"/>
          <p:cNvSpPr txBox="1">
            <a:spLocks noChangeArrowheads="1"/>
          </p:cNvSpPr>
          <p:nvPr/>
        </p:nvSpPr>
        <p:spPr bwMode="auto">
          <a:xfrm>
            <a:off x="827088" y="476250"/>
            <a:ext cx="6840537" cy="831850"/>
          </a:xfrm>
          <a:prstGeom prst="rect">
            <a:avLst/>
          </a:prstGeom>
          <a:noFill/>
          <a:ln w="9525">
            <a:noFill/>
            <a:miter lim="800000"/>
            <a:headEnd/>
            <a:tailEnd/>
          </a:ln>
        </p:spPr>
        <p:txBody>
          <a:bodyPr>
            <a:spAutoFit/>
          </a:bodyPr>
          <a:lstStyle/>
          <a:p>
            <a:pPr algn="r"/>
            <a:r>
              <a:rPr lang="en-US" sz="1600">
                <a:latin typeface="Knowledge Light" pitchFamily="34" charset="0"/>
              </a:rPr>
              <a:t>Professor of Biology; Professor of Systems Biology, Harvard Medical School; </a:t>
            </a:r>
          </a:p>
          <a:p>
            <a:pPr algn="r"/>
            <a:r>
              <a:rPr lang="en-US" sz="1600">
                <a:latin typeface="Knowledge Light" pitchFamily="34" charset="0"/>
              </a:rPr>
              <a:t>Founding Director, </a:t>
            </a:r>
            <a:r>
              <a:rPr lang="en-US" sz="1600" b="1">
                <a:latin typeface="Knowledge Light" pitchFamily="34" charset="0"/>
              </a:rPr>
              <a:t>the Broad Institute of MIT and Harvard;</a:t>
            </a:r>
          </a:p>
          <a:p>
            <a:pPr algn="r"/>
            <a:r>
              <a:rPr lang="en-US" sz="1600" b="1">
                <a:latin typeface="Knowledge Light" pitchFamily="34" charset="0"/>
              </a:rPr>
              <a:t>W</a:t>
            </a:r>
            <a:r>
              <a:rPr lang="en-US" altLang="zh-CN" sz="1600" b="1">
                <a:latin typeface="Knowledge Light" pitchFamily="34" charset="0"/>
              </a:rPr>
              <a:t>orld leader </a:t>
            </a:r>
            <a:r>
              <a:rPr lang="en-US" sz="1600" b="1">
                <a:latin typeface="Knowledge Light" pitchFamily="34" charset="0"/>
              </a:rPr>
              <a:t>of the international Human Genome Project. </a:t>
            </a:r>
          </a:p>
        </p:txBody>
      </p:sp>
      <p:pic>
        <p:nvPicPr>
          <p:cNvPr id="17" name="Picture 16" descr="lander-hot papers.jpg"/>
          <p:cNvPicPr>
            <a:picLocks noChangeAspect="1"/>
          </p:cNvPicPr>
          <p:nvPr/>
        </p:nvPicPr>
        <p:blipFill>
          <a:blip r:embed="rId8"/>
          <a:srcRect/>
          <a:stretch>
            <a:fillRect/>
          </a:stretch>
        </p:blipFill>
        <p:spPr bwMode="auto">
          <a:xfrm>
            <a:off x="4211638" y="4005263"/>
            <a:ext cx="3571875" cy="1741487"/>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ppt_x</p:attrName>
                                        </p:attrNameLst>
                                      </p:cBhvr>
                                      <p:tavLst>
                                        <p:tav tm="0">
                                          <p:val>
                                            <p:strVal val="#ppt_x-.2"/>
                                          </p:val>
                                        </p:tav>
                                        <p:tav tm="100000">
                                          <p:val>
                                            <p:strVal val="#ppt_x"/>
                                          </p:val>
                                        </p:tav>
                                      </p:tavLst>
                                    </p:anim>
                                    <p:anim calcmode="lin" valueType="num">
                                      <p:cBhvr>
                                        <p:cTn id="1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2000"/>
                                        <p:tgtEl>
                                          <p:spTgt spid="5"/>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ppt_x</p:attrName>
                                        </p:attrNameLst>
                                      </p:cBhvr>
                                      <p:tavLst>
                                        <p:tav tm="0">
                                          <p:val>
                                            <p:strVal val="#ppt_x-.2"/>
                                          </p:val>
                                        </p:tav>
                                        <p:tav tm="100000">
                                          <p:val>
                                            <p:strVal val="#ppt_x"/>
                                          </p:val>
                                        </p:tav>
                                      </p:tavLst>
                                    </p:anim>
                                    <p:anim calcmode="lin" valueType="num">
                                      <p:cBhvr>
                                        <p:cTn id="2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2000"/>
                                        <p:tgtEl>
                                          <p:spTgt spid="2"/>
                                        </p:tgtEl>
                                      </p:cBhvr>
                                    </p:animEffect>
                                  </p:childTnLst>
                                </p:cTn>
                              </p:par>
                            </p:childTnLst>
                          </p:cTn>
                        </p:par>
                        <p:par>
                          <p:cTn id="28" fill="hold">
                            <p:stCondLst>
                              <p:cond delay="2000"/>
                            </p:stCondLst>
                            <p:childTnLst>
                              <p:par>
                                <p:cTn id="29" presetID="29"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ppt_x</p:attrName>
                                        </p:attrNameLst>
                                      </p:cBhvr>
                                      <p:tavLst>
                                        <p:tav tm="0">
                                          <p:val>
                                            <p:strVal val="#ppt_x-.2"/>
                                          </p:val>
                                        </p:tav>
                                        <p:tav tm="100000">
                                          <p:val>
                                            <p:strVal val="#ppt_x"/>
                                          </p:val>
                                        </p:tav>
                                      </p:tavLst>
                                    </p:anim>
                                    <p:anim calcmode="lin" valueType="num">
                                      <p:cBhvr>
                                        <p:cTn id="3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5"/>
                                        </p:tgtEl>
                                      </p:cBhvr>
                                    </p:animEffect>
                                  </p:childTnLst>
                                </p:cTn>
                              </p:par>
                            </p:childTnLst>
                          </p:cTn>
                        </p:par>
                        <p:par>
                          <p:cTn id="34" fill="hold">
                            <p:stCondLst>
                              <p:cond delay="3000"/>
                            </p:stCondLst>
                            <p:childTnLst>
                              <p:par>
                                <p:cTn id="35" presetID="53"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2000" fill="hold"/>
                                        <p:tgtEl>
                                          <p:spTgt spid="17"/>
                                        </p:tgtEl>
                                        <p:attrNameLst>
                                          <p:attrName>ppt_w</p:attrName>
                                        </p:attrNameLst>
                                      </p:cBhvr>
                                      <p:tavLst>
                                        <p:tav tm="0">
                                          <p:val>
                                            <p:fltVal val="0"/>
                                          </p:val>
                                        </p:tav>
                                        <p:tav tm="100000">
                                          <p:val>
                                            <p:strVal val="#ppt_w"/>
                                          </p:val>
                                        </p:tav>
                                      </p:tavLst>
                                    </p:anim>
                                    <p:anim calcmode="lin" valueType="num">
                                      <p:cBhvr>
                                        <p:cTn id="38" dur="2000" fill="hold"/>
                                        <p:tgtEl>
                                          <p:spTgt spid="17"/>
                                        </p:tgtEl>
                                        <p:attrNameLst>
                                          <p:attrName>ppt_h</p:attrName>
                                        </p:attrNameLst>
                                      </p:cBhvr>
                                      <p:tavLst>
                                        <p:tav tm="0">
                                          <p:val>
                                            <p:fltVal val="0"/>
                                          </p:val>
                                        </p:tav>
                                        <p:tav tm="100000">
                                          <p:val>
                                            <p:strVal val="#ppt_h"/>
                                          </p:val>
                                        </p:tav>
                                      </p:tavLst>
                                    </p:anim>
                                    <p:animEffect transition="in" filter="fade">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Content Placeholder 10" descr="最高引文.JPG"/>
          <p:cNvPicPr>
            <a:picLocks noGrp="1" noChangeAspect="1"/>
          </p:cNvPicPr>
          <p:nvPr>
            <p:ph idx="1"/>
          </p:nvPr>
        </p:nvPicPr>
        <p:blipFill>
          <a:blip r:embed="rId4"/>
          <a:srcRect/>
          <a:stretch>
            <a:fillRect/>
          </a:stretch>
        </p:blipFill>
        <p:spPr>
          <a:xfrm>
            <a:off x="0" y="765175"/>
            <a:ext cx="9144000" cy="4851400"/>
          </a:xfrm>
        </p:spPr>
      </p:pic>
      <p:sp>
        <p:nvSpPr>
          <p:cNvPr id="61443" name="Title 1"/>
          <p:cNvSpPr>
            <a:spLocks noGrp="1"/>
          </p:cNvSpPr>
          <p:nvPr>
            <p:ph type="title"/>
          </p:nvPr>
        </p:nvSpPr>
        <p:spPr>
          <a:xfrm>
            <a:off x="611188" y="260350"/>
            <a:ext cx="7369175" cy="836613"/>
          </a:xfrm>
        </p:spPr>
        <p:txBody>
          <a:bodyPr anchor="t"/>
          <a:lstStyle/>
          <a:p>
            <a:pPr eaLnBrk="1" hangingPunct="1"/>
            <a:r>
              <a:rPr lang="zh-CN" altLang="en-US" smtClean="0">
                <a:latin typeface="微软雅黑" pitchFamily="34" charset="-122"/>
                <a:ea typeface="微软雅黑" pitchFamily="34" charset="-122"/>
              </a:rPr>
              <a:t>全记录页面（施引文献）</a:t>
            </a:r>
            <a:endParaRPr lang="en-US" smtClean="0">
              <a:latin typeface="微软雅黑" pitchFamily="34" charset="-122"/>
              <a:ea typeface="微软雅黑" pitchFamily="34" charset="-122"/>
            </a:endParaRPr>
          </a:p>
        </p:txBody>
      </p:sp>
      <p:sp>
        <p:nvSpPr>
          <p:cNvPr id="61444" name="Slide Number Placeholder 3"/>
          <p:cNvSpPr>
            <a:spLocks noGrp="1"/>
          </p:cNvSpPr>
          <p:nvPr>
            <p:ph type="sldNum" sz="quarter" idx="11"/>
          </p:nvPr>
        </p:nvSpPr>
        <p:spPr>
          <a:noFill/>
        </p:spPr>
        <p:txBody>
          <a:bodyPr/>
          <a:lstStyle/>
          <a:p>
            <a:fld id="{0E6DFB82-9768-458C-9B35-0374C7BC8B24}" type="slidenum">
              <a:rPr lang="en-US" altLang="en-US" smtClean="0">
                <a:latin typeface="Arial" pitchFamily="34" charset="0"/>
                <a:ea typeface="宋体" pitchFamily="2" charset="-122"/>
              </a:rPr>
              <a:pPr/>
              <a:t>41</a:t>
            </a:fld>
            <a:endParaRPr lang="en-US" altLang="en-US" smtClean="0">
              <a:latin typeface="Arial" pitchFamily="34" charset="0"/>
              <a:ea typeface="宋体" pitchFamily="2" charset="-122"/>
            </a:endParaRPr>
          </a:p>
        </p:txBody>
      </p:sp>
      <p:sp>
        <p:nvSpPr>
          <p:cNvPr id="8" name="圆角矩形 21"/>
          <p:cNvSpPr>
            <a:spLocks noChangeArrowheads="1"/>
          </p:cNvSpPr>
          <p:nvPr/>
        </p:nvSpPr>
        <p:spPr bwMode="auto">
          <a:xfrm>
            <a:off x="7235825" y="2781300"/>
            <a:ext cx="1296988" cy="9366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9" name="Right Arrow 8"/>
          <p:cNvSpPr>
            <a:spLocks noChangeArrowheads="1"/>
          </p:cNvSpPr>
          <p:nvPr/>
        </p:nvSpPr>
        <p:spPr bwMode="auto">
          <a:xfrm>
            <a:off x="6659563" y="2852738"/>
            <a:ext cx="576262" cy="215900"/>
          </a:xfrm>
          <a:prstGeom prst="rightArrow">
            <a:avLst>
              <a:gd name="adj1" fmla="val 50000"/>
              <a:gd name="adj2" fmla="val 50046"/>
            </a:avLst>
          </a:prstGeom>
          <a:solidFill>
            <a:schemeClr val="tx2"/>
          </a:solidFill>
          <a:ln w="9525" algn="ctr">
            <a:noFill/>
            <a:round/>
            <a:headEnd/>
            <a:tailEnd/>
          </a:ln>
        </p:spPr>
        <p:txBody>
          <a:bodyPr lIns="0" tIns="0" rIns="182880" bIns="0"/>
          <a:lstStyle/>
          <a:p>
            <a:pPr>
              <a:spcBef>
                <a:spcPct val="50000"/>
              </a:spcBef>
            </a:pPr>
            <a:endParaRPr lang="en-US" sz="2400"/>
          </a:p>
        </p:txBody>
      </p:sp>
      <p:pic>
        <p:nvPicPr>
          <p:cNvPr id="12" name="Picture 11" descr="被引频次.JPG"/>
          <p:cNvPicPr>
            <a:picLocks noChangeAspect="1"/>
          </p:cNvPicPr>
          <p:nvPr/>
        </p:nvPicPr>
        <p:blipFill>
          <a:blip r:embed="rId5"/>
          <a:stretch>
            <a:fillRect/>
          </a:stretch>
        </p:blipFill>
        <p:spPr>
          <a:xfrm>
            <a:off x="7235825" y="3068638"/>
            <a:ext cx="1528763" cy="334962"/>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advTm="28033">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0" descr="施引文献.jpg"/>
          <p:cNvPicPr>
            <a:picLocks noChangeAspect="1"/>
          </p:cNvPicPr>
          <p:nvPr/>
        </p:nvPicPr>
        <p:blipFill>
          <a:blip r:embed="rId4"/>
          <a:srcRect/>
          <a:stretch>
            <a:fillRect/>
          </a:stretch>
        </p:blipFill>
        <p:spPr bwMode="auto">
          <a:xfrm>
            <a:off x="0" y="549275"/>
            <a:ext cx="9144000" cy="5040313"/>
          </a:xfrm>
          <a:prstGeom prst="rect">
            <a:avLst/>
          </a:prstGeom>
          <a:noFill/>
          <a:ln w="9525">
            <a:noFill/>
            <a:miter lim="800000"/>
            <a:headEnd/>
            <a:tailEnd/>
          </a:ln>
        </p:spPr>
      </p:pic>
      <p:sp>
        <p:nvSpPr>
          <p:cNvPr id="62467" name="Slide Number Placeholder 3"/>
          <p:cNvSpPr>
            <a:spLocks noGrp="1"/>
          </p:cNvSpPr>
          <p:nvPr>
            <p:ph type="sldNum" sz="quarter" idx="11"/>
          </p:nvPr>
        </p:nvSpPr>
        <p:spPr>
          <a:noFill/>
        </p:spPr>
        <p:txBody>
          <a:bodyPr/>
          <a:lstStyle/>
          <a:p>
            <a:fld id="{9F1B8DB7-4E72-4EE4-8435-D98F65BC3C47}" type="slidenum">
              <a:rPr lang="en-US" altLang="en-US" smtClean="0">
                <a:latin typeface="Arial" pitchFamily="34" charset="0"/>
                <a:ea typeface="宋体" pitchFamily="2" charset="-122"/>
              </a:rPr>
              <a:pPr/>
              <a:t>42</a:t>
            </a:fld>
            <a:endParaRPr lang="en-US" altLang="en-US" smtClean="0">
              <a:latin typeface="Arial" pitchFamily="34" charset="0"/>
              <a:ea typeface="宋体" pitchFamily="2" charset="-122"/>
            </a:endParaRPr>
          </a:p>
        </p:txBody>
      </p:sp>
      <p:sp>
        <p:nvSpPr>
          <p:cNvPr id="6" name="圆角矩形 21"/>
          <p:cNvSpPr>
            <a:spLocks noChangeArrowheads="1"/>
          </p:cNvSpPr>
          <p:nvPr/>
        </p:nvSpPr>
        <p:spPr bwMode="auto">
          <a:xfrm>
            <a:off x="71438" y="1916113"/>
            <a:ext cx="1547812" cy="36195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7" name="Picture 2"/>
          <p:cNvPicPr>
            <a:picLocks noChangeAspect="1" noChangeArrowheads="1"/>
          </p:cNvPicPr>
          <p:nvPr/>
        </p:nvPicPr>
        <p:blipFill>
          <a:blip r:embed="rId5"/>
          <a:srcRect/>
          <a:stretch>
            <a:fillRect/>
          </a:stretch>
        </p:blipFill>
        <p:spPr bwMode="auto">
          <a:xfrm>
            <a:off x="2916238" y="2133600"/>
            <a:ext cx="1871662" cy="2374900"/>
          </a:xfrm>
          <a:prstGeom prst="rect">
            <a:avLst/>
          </a:prstGeom>
          <a:noFill/>
          <a:ln w="9525">
            <a:noFill/>
            <a:miter lim="800000"/>
            <a:headEnd/>
            <a:tailEnd/>
          </a:ln>
        </p:spPr>
      </p:pic>
      <p:sp>
        <p:nvSpPr>
          <p:cNvPr id="8" name="圆角矩形 21"/>
          <p:cNvSpPr>
            <a:spLocks noChangeArrowheads="1"/>
          </p:cNvSpPr>
          <p:nvPr/>
        </p:nvSpPr>
        <p:spPr bwMode="auto">
          <a:xfrm>
            <a:off x="2916238" y="2997200"/>
            <a:ext cx="1666875" cy="319088"/>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9" name="Content Placeholder 8" descr="施引文献-被引频次降序.jpg"/>
          <p:cNvPicPr>
            <a:picLocks noGrp="1" noChangeAspect="1"/>
          </p:cNvPicPr>
          <p:nvPr>
            <p:ph idx="1"/>
          </p:nvPr>
        </p:nvPicPr>
        <p:blipFill>
          <a:blip r:embed="rId6"/>
          <a:srcRect/>
          <a:stretch>
            <a:fillRect/>
          </a:stretch>
        </p:blipFill>
        <p:spPr>
          <a:xfrm>
            <a:off x="-36513" y="1484313"/>
            <a:ext cx="9180513" cy="4824412"/>
          </a:xfrm>
        </p:spPr>
      </p:pic>
      <p:sp>
        <p:nvSpPr>
          <p:cNvPr id="10" name="Down Arrow 9"/>
          <p:cNvSpPr>
            <a:spLocks noChangeArrowheads="1"/>
          </p:cNvSpPr>
          <p:nvPr/>
        </p:nvSpPr>
        <p:spPr bwMode="auto">
          <a:xfrm>
            <a:off x="7236296" y="2852936"/>
            <a:ext cx="290448" cy="3024336"/>
          </a:xfrm>
          <a:prstGeom prst="downArrow">
            <a:avLst>
              <a:gd name="adj1" fmla="val 50000"/>
              <a:gd name="adj2" fmla="val 50091"/>
            </a:avLst>
          </a:prstGeom>
          <a:gradFill>
            <a:gsLst>
              <a:gs pos="0">
                <a:srgbClr val="FFF200"/>
              </a:gs>
              <a:gs pos="45000">
                <a:srgbClr val="FF7A00"/>
              </a:gs>
              <a:gs pos="70000">
                <a:srgbClr val="FF0300"/>
              </a:gs>
              <a:gs pos="100000">
                <a:srgbClr val="4D0808"/>
              </a:gs>
            </a:gsLst>
            <a:lin ang="16200000" scaled="0"/>
          </a:gra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scene3d>
              <a:camera prst="orthographicFront"/>
              <a:lightRig rig="threePt" dir="t"/>
            </a:scene3d>
            <a:sp3d extrusionH="57150" contourW="12700">
              <a:bevelT w="38100" h="38100"/>
              <a:contourClr>
                <a:schemeClr val="tx2"/>
              </a:contourClr>
            </a:sp3d>
          </a:bodyPr>
          <a:lstStyle/>
          <a:p>
            <a:pPr>
              <a:spcBef>
                <a:spcPct val="50000"/>
              </a:spcBef>
              <a:defRPr/>
            </a:pPr>
            <a:endParaRPr lang="en-US" sz="240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5400000" scaled="1"/>
                <a:tileRect/>
              </a:gradFill>
              <a:effectLst>
                <a:outerShdw blurRad="50800" dist="50800" dir="5400000" algn="ctr" rotWithShape="0">
                  <a:srgbClr val="EE8E00">
                    <a:alpha val="63000"/>
                  </a:srgbClr>
                </a:outerShdw>
              </a:effectLst>
              <a:latin typeface="Arial" charset="0"/>
              <a:cs typeface="Arial" charset="0"/>
            </a:endParaRPr>
          </a:p>
        </p:txBody>
      </p:sp>
    </p:spTree>
    <p:custDataLst>
      <p:tags r:id="rId1"/>
    </p:custDataLst>
  </p:cSld>
  <p:clrMapOvr>
    <a:masterClrMapping/>
  </p:clrMapOvr>
  <p:transition advTm="62354">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par>
                          <p:cTn id="14" fill="hold">
                            <p:stCondLst>
                              <p:cond delay="5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7575" y="982663"/>
            <a:ext cx="7369175" cy="836612"/>
          </a:xfrm>
        </p:spPr>
        <p:txBody>
          <a:bodyPr/>
          <a:lstStyle/>
          <a:p>
            <a:pPr eaLnBrk="1" hangingPunct="1"/>
            <a:endParaRPr lang="en-US" smtClean="0"/>
          </a:p>
        </p:txBody>
      </p:sp>
      <p:pic>
        <p:nvPicPr>
          <p:cNvPr id="63491" name="Content Placeholder 7" descr="最高引文.JPG"/>
          <p:cNvPicPr>
            <a:picLocks noGrp="1" noChangeAspect="1"/>
          </p:cNvPicPr>
          <p:nvPr>
            <p:ph idx="1"/>
          </p:nvPr>
        </p:nvPicPr>
        <p:blipFill>
          <a:blip r:embed="rId4"/>
          <a:srcRect/>
          <a:stretch>
            <a:fillRect/>
          </a:stretch>
        </p:blipFill>
        <p:spPr>
          <a:xfrm>
            <a:off x="0" y="1025525"/>
            <a:ext cx="9144000" cy="4851400"/>
          </a:xfrm>
        </p:spPr>
      </p:pic>
      <p:sp>
        <p:nvSpPr>
          <p:cNvPr id="63492" name="Slide Number Placeholder 3"/>
          <p:cNvSpPr>
            <a:spLocks noGrp="1"/>
          </p:cNvSpPr>
          <p:nvPr>
            <p:ph type="sldNum" sz="quarter" idx="11"/>
          </p:nvPr>
        </p:nvSpPr>
        <p:spPr>
          <a:noFill/>
        </p:spPr>
        <p:txBody>
          <a:bodyPr/>
          <a:lstStyle/>
          <a:p>
            <a:fld id="{D6392462-C716-484D-AFCF-05F0F3AD190F}" type="slidenum">
              <a:rPr lang="en-US" altLang="en-US" smtClean="0">
                <a:latin typeface="Arial" pitchFamily="34" charset="0"/>
                <a:ea typeface="宋体" pitchFamily="2" charset="-122"/>
              </a:rPr>
              <a:pPr/>
              <a:t>43</a:t>
            </a:fld>
            <a:endParaRPr lang="en-US" altLang="en-US" smtClean="0">
              <a:latin typeface="Arial" pitchFamily="34" charset="0"/>
              <a:ea typeface="宋体" pitchFamily="2" charset="-122"/>
            </a:endParaRPr>
          </a:p>
        </p:txBody>
      </p:sp>
      <p:sp>
        <p:nvSpPr>
          <p:cNvPr id="6" name="圆角矩形 21"/>
          <p:cNvSpPr>
            <a:spLocks noChangeArrowheads="1"/>
          </p:cNvSpPr>
          <p:nvPr/>
        </p:nvSpPr>
        <p:spPr bwMode="auto">
          <a:xfrm>
            <a:off x="7235825" y="3113088"/>
            <a:ext cx="1296988" cy="9366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7" name="Right Arrow 6"/>
          <p:cNvSpPr>
            <a:spLocks noChangeArrowheads="1"/>
          </p:cNvSpPr>
          <p:nvPr/>
        </p:nvSpPr>
        <p:spPr bwMode="auto">
          <a:xfrm>
            <a:off x="6516688" y="3257550"/>
            <a:ext cx="576262" cy="215900"/>
          </a:xfrm>
          <a:prstGeom prst="rightArrow">
            <a:avLst>
              <a:gd name="adj1" fmla="val 50000"/>
              <a:gd name="adj2" fmla="val 50046"/>
            </a:avLst>
          </a:prstGeom>
          <a:solidFill>
            <a:schemeClr val="tx2"/>
          </a:solidFill>
          <a:ln w="9525" algn="ctr">
            <a:noFill/>
            <a:round/>
            <a:headEnd/>
            <a:tailEnd/>
          </a:ln>
        </p:spPr>
        <p:txBody>
          <a:bodyPr lIns="0" tIns="0" rIns="182880" bIns="0"/>
          <a:lstStyle/>
          <a:p>
            <a:pPr>
              <a:spcBef>
                <a:spcPct val="50000"/>
              </a:spcBef>
            </a:pPr>
            <a:endParaRPr lang="en-US" sz="2400"/>
          </a:p>
        </p:txBody>
      </p:sp>
      <p:pic>
        <p:nvPicPr>
          <p:cNvPr id="9" name="Picture 8" descr="引用参考文献.jpg"/>
          <p:cNvPicPr>
            <a:picLocks noChangeAspect="1"/>
          </p:cNvPicPr>
          <p:nvPr/>
        </p:nvPicPr>
        <p:blipFill>
          <a:blip r:embed="rId5"/>
          <a:stretch>
            <a:fillRect/>
          </a:stretch>
        </p:blipFill>
        <p:spPr>
          <a:xfrm>
            <a:off x="6948488" y="3257550"/>
            <a:ext cx="2039937" cy="360363"/>
          </a:xfrm>
          <a:prstGeom prst="rect">
            <a:avLst/>
          </a:prstGeom>
          <a:ln>
            <a:noFill/>
          </a:ln>
          <a:effectLst>
            <a:outerShdw blurRad="292100" dist="139700" dir="2700000" algn="tl" rotWithShape="0">
              <a:srgbClr val="333333">
                <a:alpha val="65000"/>
              </a:srgbClr>
            </a:outerShdw>
          </a:effectLst>
        </p:spPr>
      </p:pic>
      <p:sp>
        <p:nvSpPr>
          <p:cNvPr id="63496" name="Title 1"/>
          <p:cNvSpPr txBox="1">
            <a:spLocks/>
          </p:cNvSpPr>
          <p:nvPr/>
        </p:nvSpPr>
        <p:spPr bwMode="auto">
          <a:xfrm>
            <a:off x="611188" y="431800"/>
            <a:ext cx="7369175" cy="836613"/>
          </a:xfrm>
          <a:prstGeom prst="rect">
            <a:avLst/>
          </a:prstGeom>
          <a:noFill/>
          <a:ln w="9525">
            <a:noFill/>
            <a:miter lim="800000"/>
            <a:headEnd/>
            <a:tailEnd/>
          </a:ln>
        </p:spPr>
        <p:txBody>
          <a:bodyPr lIns="0" tIns="0" rIns="0" bIns="0"/>
          <a:lstStyle/>
          <a:p>
            <a:pPr>
              <a:lnSpc>
                <a:spcPct val="90000"/>
              </a:lnSpc>
            </a:pPr>
            <a:r>
              <a:rPr lang="zh-CN" altLang="en-US" sz="2800">
                <a:solidFill>
                  <a:schemeClr val="tx2"/>
                </a:solidFill>
                <a:latin typeface="微软雅黑" pitchFamily="34" charset="-122"/>
                <a:ea typeface="微软雅黑" pitchFamily="34" charset="-122"/>
              </a:rPr>
              <a:t>全记录页面（参考文献）</a:t>
            </a:r>
            <a:endParaRPr lang="en-US" sz="2800">
              <a:solidFill>
                <a:schemeClr val="tx2"/>
              </a:solidFill>
              <a:latin typeface="微软雅黑" pitchFamily="34" charset="-122"/>
              <a:ea typeface="微软雅黑" pitchFamily="34" charset="-122"/>
            </a:endParaRPr>
          </a:p>
        </p:txBody>
      </p:sp>
    </p:spTree>
    <p:custDataLst>
      <p:tags r:id="rId1"/>
    </p:custDataLst>
  </p:cSld>
  <p:clrMapOvr>
    <a:masterClrMapping/>
  </p:clrMapOvr>
  <p:transition advTm="3432">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1"/>
          </p:nvPr>
        </p:nvSpPr>
        <p:spPr>
          <a:noFill/>
        </p:spPr>
        <p:txBody>
          <a:bodyPr/>
          <a:lstStyle/>
          <a:p>
            <a:fld id="{88206814-B6DC-4FE9-80CD-F332CD763CFD}" type="slidenum">
              <a:rPr lang="en-US" altLang="en-US" smtClean="0">
                <a:latin typeface="Arial" pitchFamily="34" charset="0"/>
                <a:ea typeface="宋体" pitchFamily="2" charset="-122"/>
              </a:rPr>
              <a:pPr/>
              <a:t>44</a:t>
            </a:fld>
            <a:endParaRPr lang="en-US" altLang="en-US" smtClean="0">
              <a:latin typeface="Arial" pitchFamily="34" charset="0"/>
              <a:ea typeface="宋体" pitchFamily="2" charset="-122"/>
            </a:endParaRPr>
          </a:p>
        </p:txBody>
      </p:sp>
      <p:pic>
        <p:nvPicPr>
          <p:cNvPr id="64515" name="Picture 4" descr="参考文献.jpg"/>
          <p:cNvPicPr>
            <a:picLocks noChangeAspect="1"/>
          </p:cNvPicPr>
          <p:nvPr/>
        </p:nvPicPr>
        <p:blipFill>
          <a:blip r:embed="rId4"/>
          <a:srcRect/>
          <a:stretch>
            <a:fillRect/>
          </a:stretch>
        </p:blipFill>
        <p:spPr bwMode="auto">
          <a:xfrm>
            <a:off x="0" y="620713"/>
            <a:ext cx="9144000" cy="5222875"/>
          </a:xfrm>
          <a:prstGeom prst="rect">
            <a:avLst/>
          </a:prstGeom>
          <a:noFill/>
          <a:ln w="9525">
            <a:noFill/>
            <a:miter lim="800000"/>
            <a:headEnd/>
            <a:tailEnd/>
          </a:ln>
        </p:spPr>
      </p:pic>
      <p:sp>
        <p:nvSpPr>
          <p:cNvPr id="6" name="圆角矩形 21"/>
          <p:cNvSpPr>
            <a:spLocks noChangeArrowheads="1"/>
          </p:cNvSpPr>
          <p:nvPr/>
        </p:nvSpPr>
        <p:spPr bwMode="auto">
          <a:xfrm>
            <a:off x="71438" y="1916113"/>
            <a:ext cx="1692275" cy="360362"/>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ustDataLst>
      <p:tags r:id="rId1"/>
    </p:custDataLst>
  </p:cSld>
  <p:clrMapOvr>
    <a:masterClrMapping/>
  </p:clrMapOvr>
  <p:transition advTm="62306">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1"/>
          </p:nvPr>
        </p:nvSpPr>
        <p:spPr>
          <a:noFill/>
        </p:spPr>
        <p:txBody>
          <a:bodyPr/>
          <a:lstStyle/>
          <a:p>
            <a:fld id="{EC64DA30-B129-4EC1-9991-8186C794A030}" type="slidenum">
              <a:rPr lang="en-US" altLang="en-US" smtClean="0">
                <a:latin typeface="Arial" pitchFamily="34" charset="0"/>
                <a:ea typeface="宋体" pitchFamily="2" charset="-122"/>
              </a:rPr>
              <a:pPr/>
              <a:t>45</a:t>
            </a:fld>
            <a:endParaRPr lang="en-US" altLang="en-US" smtClean="0">
              <a:latin typeface="Arial" pitchFamily="34" charset="0"/>
              <a:ea typeface="宋体" pitchFamily="2" charset="-122"/>
            </a:endParaRPr>
          </a:p>
        </p:txBody>
      </p:sp>
      <p:pic>
        <p:nvPicPr>
          <p:cNvPr id="65539" name="Content Placeholder 7" descr="最高引文.JPG"/>
          <p:cNvPicPr>
            <a:picLocks noChangeAspect="1"/>
          </p:cNvPicPr>
          <p:nvPr/>
        </p:nvPicPr>
        <p:blipFill>
          <a:blip r:embed="rId4"/>
          <a:srcRect/>
          <a:stretch>
            <a:fillRect/>
          </a:stretch>
        </p:blipFill>
        <p:spPr bwMode="auto">
          <a:xfrm>
            <a:off x="0" y="1025525"/>
            <a:ext cx="9144000" cy="4851400"/>
          </a:xfrm>
          <a:prstGeom prst="rect">
            <a:avLst/>
          </a:prstGeom>
          <a:noFill/>
          <a:ln w="9525">
            <a:noFill/>
            <a:miter lim="800000"/>
            <a:headEnd/>
            <a:tailEnd/>
          </a:ln>
        </p:spPr>
      </p:pic>
      <p:sp>
        <p:nvSpPr>
          <p:cNvPr id="6" name="圆角矩形 21"/>
          <p:cNvSpPr>
            <a:spLocks noChangeArrowheads="1"/>
          </p:cNvSpPr>
          <p:nvPr/>
        </p:nvSpPr>
        <p:spPr bwMode="auto">
          <a:xfrm>
            <a:off x="7235825" y="3113088"/>
            <a:ext cx="1296988" cy="9366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7" name="Right Arrow 6"/>
          <p:cNvSpPr>
            <a:spLocks noChangeArrowheads="1"/>
          </p:cNvSpPr>
          <p:nvPr/>
        </p:nvSpPr>
        <p:spPr bwMode="auto">
          <a:xfrm>
            <a:off x="6516688" y="3429000"/>
            <a:ext cx="576262" cy="215900"/>
          </a:xfrm>
          <a:prstGeom prst="rightArrow">
            <a:avLst>
              <a:gd name="adj1" fmla="val 50000"/>
              <a:gd name="adj2" fmla="val 50046"/>
            </a:avLst>
          </a:prstGeom>
          <a:solidFill>
            <a:schemeClr val="tx2"/>
          </a:solidFill>
          <a:ln w="9525" algn="ctr">
            <a:noFill/>
            <a:round/>
            <a:headEnd/>
            <a:tailEnd/>
          </a:ln>
        </p:spPr>
        <p:txBody>
          <a:bodyPr lIns="0" tIns="0" rIns="182880" bIns="0"/>
          <a:lstStyle/>
          <a:p>
            <a:pPr>
              <a:spcBef>
                <a:spcPct val="50000"/>
              </a:spcBef>
            </a:pPr>
            <a:endParaRPr lang="en-US" sz="2400"/>
          </a:p>
        </p:txBody>
      </p:sp>
      <p:sp>
        <p:nvSpPr>
          <p:cNvPr id="65542" name="Title 1"/>
          <p:cNvSpPr>
            <a:spLocks noGrp="1"/>
          </p:cNvSpPr>
          <p:nvPr>
            <p:ph type="title"/>
          </p:nvPr>
        </p:nvSpPr>
        <p:spPr>
          <a:xfrm>
            <a:off x="611188" y="431800"/>
            <a:ext cx="7369175" cy="836613"/>
          </a:xfrm>
        </p:spPr>
        <p:txBody>
          <a:bodyPr anchor="t"/>
          <a:lstStyle/>
          <a:p>
            <a:pPr eaLnBrk="1" hangingPunct="1"/>
            <a:r>
              <a:rPr lang="zh-CN" altLang="en-US" smtClean="0">
                <a:latin typeface="微软雅黑" pitchFamily="34" charset="-122"/>
                <a:ea typeface="微软雅黑" pitchFamily="34" charset="-122"/>
              </a:rPr>
              <a:t>全记录页面（</a:t>
            </a:r>
            <a:r>
              <a:rPr lang="en-US" altLang="zh-CN" smtClean="0">
                <a:latin typeface="微软雅黑" pitchFamily="34" charset="-122"/>
                <a:ea typeface="微软雅黑" pitchFamily="34" charset="-122"/>
              </a:rPr>
              <a:t>Related Record </a:t>
            </a:r>
            <a:r>
              <a:rPr lang="zh-CN" altLang="en-US" smtClean="0">
                <a:latin typeface="微软雅黑" pitchFamily="34" charset="-122"/>
                <a:ea typeface="微软雅黑" pitchFamily="34" charset="-122"/>
              </a:rPr>
              <a:t>相关记录）</a:t>
            </a:r>
            <a:endParaRPr lang="en-US" smtClean="0">
              <a:latin typeface="微软雅黑" pitchFamily="34" charset="-122"/>
              <a:ea typeface="微软雅黑" pitchFamily="34" charset="-122"/>
            </a:endParaRPr>
          </a:p>
        </p:txBody>
      </p:sp>
      <p:pic>
        <p:nvPicPr>
          <p:cNvPr id="9" name="Content Placeholder 8" descr="related record.jpg"/>
          <p:cNvPicPr>
            <a:picLocks noGrp="1" noChangeAspect="1"/>
          </p:cNvPicPr>
          <p:nvPr>
            <p:ph idx="1"/>
          </p:nvPr>
        </p:nvPicPr>
        <p:blipFill>
          <a:blip r:embed="rId5"/>
          <a:stretch>
            <a:fillRect/>
          </a:stretch>
        </p:blipFill>
        <p:spPr>
          <a:xfrm>
            <a:off x="7186613" y="3357563"/>
            <a:ext cx="1957387" cy="358775"/>
          </a:xfrm>
          <a:effectLst>
            <a:outerShdw blurRad="292100" dist="139700" dir="2700000" algn="tl" rotWithShape="0">
              <a:srgbClr val="333333">
                <a:alpha val="65000"/>
              </a:srgbClr>
            </a:outerShdw>
          </a:effectLst>
        </p:spPr>
      </p:pic>
    </p:spTree>
    <p:custDataLst>
      <p:tags r:id="rId1"/>
    </p:custDataLst>
  </p:cSld>
  <p:clrMapOvr>
    <a:masterClrMapping/>
  </p:clrMapOvr>
  <p:transition advTm="5694">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Content Placeholder 4" descr="相关记录查询.jpg"/>
          <p:cNvPicPr>
            <a:picLocks noGrp="1" noChangeAspect="1"/>
          </p:cNvPicPr>
          <p:nvPr>
            <p:ph idx="1"/>
          </p:nvPr>
        </p:nvPicPr>
        <p:blipFill>
          <a:blip r:embed="rId4"/>
          <a:srcRect/>
          <a:stretch>
            <a:fillRect/>
          </a:stretch>
        </p:blipFill>
        <p:spPr>
          <a:xfrm>
            <a:off x="0" y="981075"/>
            <a:ext cx="9144000" cy="4968875"/>
          </a:xfrm>
        </p:spPr>
      </p:pic>
      <p:sp>
        <p:nvSpPr>
          <p:cNvPr id="9" name="圆角矩形 21"/>
          <p:cNvSpPr>
            <a:spLocks noChangeArrowheads="1"/>
          </p:cNvSpPr>
          <p:nvPr/>
        </p:nvSpPr>
        <p:spPr bwMode="auto">
          <a:xfrm>
            <a:off x="7308850" y="2349500"/>
            <a:ext cx="1692275" cy="381635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66564" name="Slide Number Placeholder 3"/>
          <p:cNvSpPr>
            <a:spLocks noGrp="1"/>
          </p:cNvSpPr>
          <p:nvPr>
            <p:ph type="sldNum" sz="quarter" idx="11"/>
          </p:nvPr>
        </p:nvSpPr>
        <p:spPr>
          <a:noFill/>
        </p:spPr>
        <p:txBody>
          <a:bodyPr/>
          <a:lstStyle/>
          <a:p>
            <a:fld id="{1B986A66-B691-4A2A-A84D-60375DB35AC8}" type="slidenum">
              <a:rPr lang="en-US" altLang="en-US" smtClean="0">
                <a:latin typeface="Arial" pitchFamily="34" charset="0"/>
                <a:ea typeface="宋体" pitchFamily="2" charset="-122"/>
              </a:rPr>
              <a:pPr/>
              <a:t>46</a:t>
            </a:fld>
            <a:endParaRPr lang="en-US" altLang="en-US" smtClean="0">
              <a:latin typeface="Arial" pitchFamily="34" charset="0"/>
              <a:ea typeface="宋体" pitchFamily="2" charset="-122"/>
            </a:endParaRPr>
          </a:p>
        </p:txBody>
      </p:sp>
      <p:sp>
        <p:nvSpPr>
          <p:cNvPr id="6" name="圆角矩形 21"/>
          <p:cNvSpPr>
            <a:spLocks noChangeArrowheads="1"/>
          </p:cNvSpPr>
          <p:nvPr/>
        </p:nvSpPr>
        <p:spPr bwMode="auto">
          <a:xfrm>
            <a:off x="179388" y="1412875"/>
            <a:ext cx="1692275" cy="36036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8" name="圆角矩形 21"/>
          <p:cNvSpPr>
            <a:spLocks noChangeArrowheads="1"/>
          </p:cNvSpPr>
          <p:nvPr/>
        </p:nvSpPr>
        <p:spPr bwMode="auto">
          <a:xfrm>
            <a:off x="7667625" y="3068638"/>
            <a:ext cx="1296988"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7" name="Picture 6" descr="共被引参考文献.jpg"/>
          <p:cNvPicPr>
            <a:picLocks noChangeAspect="1"/>
          </p:cNvPicPr>
          <p:nvPr/>
        </p:nvPicPr>
        <p:blipFill>
          <a:blip r:embed="rId5"/>
          <a:stretch>
            <a:fillRect/>
          </a:stretch>
        </p:blipFill>
        <p:spPr>
          <a:xfrm>
            <a:off x="6948488" y="3213100"/>
            <a:ext cx="1947862" cy="3556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advTm="71183">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ox(i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1"/>
          </p:nvPr>
        </p:nvSpPr>
        <p:spPr>
          <a:noFill/>
        </p:spPr>
        <p:txBody>
          <a:bodyPr/>
          <a:lstStyle/>
          <a:p>
            <a:fld id="{1E7A9951-733C-4630-9232-F42FB3A18AE3}" type="slidenum">
              <a:rPr lang="en-US" altLang="en-US" smtClean="0">
                <a:latin typeface="Arial" pitchFamily="34" charset="0"/>
                <a:ea typeface="宋体" pitchFamily="2" charset="-122"/>
              </a:rPr>
              <a:pPr/>
              <a:t>47</a:t>
            </a:fld>
            <a:endParaRPr lang="en-US" altLang="en-US" smtClean="0">
              <a:latin typeface="Arial" pitchFamily="34" charset="0"/>
              <a:ea typeface="宋体" pitchFamily="2" charset="-122"/>
            </a:endParaRPr>
          </a:p>
        </p:txBody>
      </p:sp>
      <p:pic>
        <p:nvPicPr>
          <p:cNvPr id="67587" name="Content Placeholder 7" descr="最高引文.JPG"/>
          <p:cNvPicPr>
            <a:picLocks noChangeAspect="1"/>
          </p:cNvPicPr>
          <p:nvPr/>
        </p:nvPicPr>
        <p:blipFill>
          <a:blip r:embed="rId3"/>
          <a:srcRect/>
          <a:stretch>
            <a:fillRect/>
          </a:stretch>
        </p:blipFill>
        <p:spPr bwMode="auto">
          <a:xfrm>
            <a:off x="0" y="1025525"/>
            <a:ext cx="9144000" cy="4851400"/>
          </a:xfrm>
          <a:prstGeom prst="rect">
            <a:avLst/>
          </a:prstGeom>
          <a:noFill/>
          <a:ln w="9525">
            <a:noFill/>
            <a:miter lim="800000"/>
            <a:headEnd/>
            <a:tailEnd/>
          </a:ln>
        </p:spPr>
      </p:pic>
      <p:sp>
        <p:nvSpPr>
          <p:cNvPr id="6" name="圆角矩形 21"/>
          <p:cNvSpPr>
            <a:spLocks noChangeArrowheads="1"/>
          </p:cNvSpPr>
          <p:nvPr/>
        </p:nvSpPr>
        <p:spPr bwMode="auto">
          <a:xfrm>
            <a:off x="7235825" y="3113088"/>
            <a:ext cx="1296988" cy="9366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7" name="Right Arrow 6"/>
          <p:cNvSpPr>
            <a:spLocks noChangeArrowheads="1"/>
          </p:cNvSpPr>
          <p:nvPr/>
        </p:nvSpPr>
        <p:spPr bwMode="auto">
          <a:xfrm>
            <a:off x="6516688" y="3644900"/>
            <a:ext cx="576262" cy="215900"/>
          </a:xfrm>
          <a:prstGeom prst="rightArrow">
            <a:avLst>
              <a:gd name="adj1" fmla="val 50000"/>
              <a:gd name="adj2" fmla="val 50046"/>
            </a:avLst>
          </a:prstGeom>
          <a:solidFill>
            <a:schemeClr val="tx2"/>
          </a:solidFill>
          <a:ln w="9525" algn="ctr">
            <a:noFill/>
            <a:round/>
            <a:headEnd/>
            <a:tailEnd/>
          </a:ln>
        </p:spPr>
        <p:txBody>
          <a:bodyPr lIns="0" tIns="0" rIns="182880" bIns="0"/>
          <a:lstStyle/>
          <a:p>
            <a:pPr>
              <a:spcBef>
                <a:spcPct val="50000"/>
              </a:spcBef>
            </a:pPr>
            <a:endParaRPr lang="en-US" sz="2400"/>
          </a:p>
        </p:txBody>
      </p:sp>
      <p:pic>
        <p:nvPicPr>
          <p:cNvPr id="8" name="Content Placeholder 7" descr="查看引证关系图.jpg"/>
          <p:cNvPicPr>
            <a:picLocks noGrp="1" noChangeAspect="1"/>
          </p:cNvPicPr>
          <p:nvPr>
            <p:ph idx="1"/>
          </p:nvPr>
        </p:nvPicPr>
        <p:blipFill>
          <a:blip r:embed="rId4"/>
          <a:stretch>
            <a:fillRect/>
          </a:stretch>
        </p:blipFill>
        <p:spPr>
          <a:xfrm>
            <a:off x="7135813" y="3573463"/>
            <a:ext cx="2008187" cy="360362"/>
          </a:xfrm>
          <a:effectLst>
            <a:outerShdw blurRad="292100" dist="139700" dir="2700000" algn="tl" rotWithShape="0">
              <a:srgbClr val="333333">
                <a:alpha val="65000"/>
              </a:srgbClr>
            </a:outerShdw>
          </a:effectLst>
        </p:spPr>
      </p:pic>
      <p:pic>
        <p:nvPicPr>
          <p:cNvPr id="9" name="Picture 8" descr="引证关系图设置.jpg"/>
          <p:cNvPicPr>
            <a:picLocks noChangeAspect="1"/>
          </p:cNvPicPr>
          <p:nvPr/>
        </p:nvPicPr>
        <p:blipFill>
          <a:blip r:embed="rId5"/>
          <a:srcRect/>
          <a:stretch>
            <a:fillRect/>
          </a:stretch>
        </p:blipFill>
        <p:spPr bwMode="auto">
          <a:xfrm>
            <a:off x="0" y="1412875"/>
            <a:ext cx="9144000" cy="4464050"/>
          </a:xfrm>
          <a:prstGeom prst="rect">
            <a:avLst/>
          </a:prstGeom>
          <a:noFill/>
          <a:ln w="9525">
            <a:noFill/>
            <a:miter lim="800000"/>
            <a:headEnd/>
            <a:tailEnd/>
          </a:ln>
        </p:spPr>
      </p:pic>
      <p:sp>
        <p:nvSpPr>
          <p:cNvPr id="67592" name="Title 1"/>
          <p:cNvSpPr>
            <a:spLocks noGrp="1"/>
          </p:cNvSpPr>
          <p:nvPr>
            <p:ph type="title"/>
          </p:nvPr>
        </p:nvSpPr>
        <p:spPr/>
        <p:txBody>
          <a:bodyPr anchor="t"/>
          <a:lstStyle/>
          <a:p>
            <a:pPr eaLnBrk="1" hangingPunct="1"/>
            <a:r>
              <a:rPr lang="zh-CN" altLang="en-US" smtClean="0">
                <a:latin typeface="微软雅黑" pitchFamily="34" charset="-122"/>
                <a:ea typeface="微软雅黑" pitchFamily="34" charset="-122"/>
              </a:rPr>
              <a:t>全记录页面（引证关系图）</a:t>
            </a:r>
            <a:endParaRPr lang="en-US" smtClean="0">
              <a:latin typeface="微软雅黑" pitchFamily="34" charset="-122"/>
              <a:ea typeface="微软雅黑" pitchFamily="34" charset="-122"/>
            </a:endParaRPr>
          </a:p>
        </p:txBody>
      </p:sp>
    </p:spTree>
    <p:custDataLst>
      <p:tags r:id="rId1"/>
    </p:custDataLst>
  </p:cSld>
  <p:clrMapOvr>
    <a:masterClrMapping/>
  </p:clrMapOvr>
  <p:transition advTm="45115">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11"/>
          </p:nvPr>
        </p:nvSpPr>
        <p:spPr>
          <a:noFill/>
        </p:spPr>
        <p:txBody>
          <a:bodyPr/>
          <a:lstStyle/>
          <a:p>
            <a:fld id="{865DB7FC-A0C4-46A3-929A-C37DE5BB84CB}" type="slidenum">
              <a:rPr lang="en-US" altLang="en-US" smtClean="0">
                <a:latin typeface="Arial" pitchFamily="34" charset="0"/>
                <a:ea typeface="宋体" pitchFamily="2" charset="-122"/>
              </a:rPr>
              <a:pPr/>
              <a:t>48</a:t>
            </a:fld>
            <a:endParaRPr lang="en-US" altLang="en-US" smtClean="0">
              <a:latin typeface="Arial" pitchFamily="34" charset="0"/>
              <a:ea typeface="宋体" pitchFamily="2" charset="-122"/>
            </a:endParaRPr>
          </a:p>
        </p:txBody>
      </p:sp>
      <p:pic>
        <p:nvPicPr>
          <p:cNvPr id="68611" name="Picture 6" descr="citation map.png"/>
          <p:cNvPicPr>
            <a:picLocks noChangeAspect="1"/>
          </p:cNvPicPr>
          <p:nvPr/>
        </p:nvPicPr>
        <p:blipFill>
          <a:blip r:embed="rId4"/>
          <a:srcRect/>
          <a:stretch>
            <a:fillRect/>
          </a:stretch>
        </p:blipFill>
        <p:spPr bwMode="auto">
          <a:xfrm>
            <a:off x="0" y="1341438"/>
            <a:ext cx="9144000" cy="4103687"/>
          </a:xfrm>
          <a:prstGeom prst="rect">
            <a:avLst/>
          </a:prstGeom>
          <a:noFill/>
          <a:ln w="9525">
            <a:solidFill>
              <a:srgbClr val="FF6600"/>
            </a:solidFill>
            <a:miter lim="800000"/>
            <a:headEnd/>
            <a:tailEnd/>
          </a:ln>
        </p:spPr>
      </p:pic>
      <p:sp>
        <p:nvSpPr>
          <p:cNvPr id="4" name="Oval 3"/>
          <p:cNvSpPr>
            <a:spLocks noChangeArrowheads="1"/>
          </p:cNvSpPr>
          <p:nvPr/>
        </p:nvSpPr>
        <p:spPr bwMode="auto">
          <a:xfrm>
            <a:off x="3635375" y="1196975"/>
            <a:ext cx="1152525" cy="647700"/>
          </a:xfrm>
          <a:prstGeom prst="ellipse">
            <a:avLst/>
          </a:prstGeom>
          <a:noFill/>
          <a:ln w="28575" algn="ctr">
            <a:solidFill>
              <a:schemeClr val="tx2"/>
            </a:solidFill>
            <a:round/>
            <a:headEnd/>
            <a:tailEnd/>
          </a:ln>
        </p:spPr>
        <p:txBody>
          <a:bodyPr lIns="0" tIns="0" rIns="182880" bIns="0"/>
          <a:lstStyle/>
          <a:p>
            <a:pPr>
              <a:spcBef>
                <a:spcPct val="50000"/>
              </a:spcBef>
            </a:pPr>
            <a:endParaRPr lang="en-US" sz="2400"/>
          </a:p>
        </p:txBody>
      </p:sp>
      <p:sp>
        <p:nvSpPr>
          <p:cNvPr id="5" name="Oval 4"/>
          <p:cNvSpPr>
            <a:spLocks noChangeArrowheads="1"/>
          </p:cNvSpPr>
          <p:nvPr/>
        </p:nvSpPr>
        <p:spPr bwMode="auto">
          <a:xfrm>
            <a:off x="755650" y="1196975"/>
            <a:ext cx="7345363" cy="3240088"/>
          </a:xfrm>
          <a:prstGeom prst="ellipse">
            <a:avLst/>
          </a:prstGeom>
          <a:noFill/>
          <a:ln w="28575" algn="ctr">
            <a:solidFill>
              <a:schemeClr val="tx2"/>
            </a:solidFill>
            <a:round/>
            <a:headEnd/>
            <a:tailEnd/>
          </a:ln>
        </p:spPr>
        <p:txBody>
          <a:bodyPr lIns="0" tIns="0" rIns="182880" bIns="0"/>
          <a:lstStyle/>
          <a:p>
            <a:pPr>
              <a:spcBef>
                <a:spcPct val="50000"/>
              </a:spcBef>
            </a:pPr>
            <a:endParaRPr lang="en-US" sz="2400"/>
          </a:p>
        </p:txBody>
      </p:sp>
      <p:sp>
        <p:nvSpPr>
          <p:cNvPr id="7" name="Isosceles Triangle 6"/>
          <p:cNvSpPr>
            <a:spLocks noChangeArrowheads="1"/>
          </p:cNvSpPr>
          <p:nvPr/>
        </p:nvSpPr>
        <p:spPr bwMode="auto">
          <a:xfrm rot="-1322487">
            <a:off x="4294188" y="3270250"/>
            <a:ext cx="4156075" cy="2017713"/>
          </a:xfrm>
          <a:prstGeom prst="triangle">
            <a:avLst>
              <a:gd name="adj" fmla="val 50000"/>
            </a:avLst>
          </a:prstGeom>
          <a:noFill/>
          <a:ln w="28575" algn="ctr">
            <a:solidFill>
              <a:schemeClr val="tx2"/>
            </a:solidFill>
            <a:round/>
            <a:headEnd/>
            <a:tailEnd/>
          </a:ln>
        </p:spPr>
        <p:txBody>
          <a:bodyPr lIns="0" tIns="0" rIns="182880" bIns="0"/>
          <a:lstStyle/>
          <a:p>
            <a:pPr>
              <a:spcBef>
                <a:spcPct val="50000"/>
              </a:spcBef>
            </a:pPr>
            <a:endParaRPr lang="en-US" sz="2400"/>
          </a:p>
        </p:txBody>
      </p:sp>
      <p:sp>
        <p:nvSpPr>
          <p:cNvPr id="8" name="Isosceles Triangle 7"/>
          <p:cNvSpPr>
            <a:spLocks noChangeArrowheads="1"/>
          </p:cNvSpPr>
          <p:nvPr/>
        </p:nvSpPr>
        <p:spPr bwMode="auto">
          <a:xfrm rot="2766643">
            <a:off x="234156" y="3096419"/>
            <a:ext cx="2925763" cy="1997075"/>
          </a:xfrm>
          <a:prstGeom prst="triangle">
            <a:avLst>
              <a:gd name="adj" fmla="val 61838"/>
            </a:avLst>
          </a:prstGeom>
          <a:noFill/>
          <a:ln w="28575" algn="ctr">
            <a:solidFill>
              <a:schemeClr val="tx2"/>
            </a:solidFill>
            <a:round/>
            <a:headEnd/>
            <a:tailEnd/>
          </a:ln>
        </p:spPr>
        <p:txBody>
          <a:bodyPr lIns="0" tIns="0" rIns="182880" bIns="0"/>
          <a:lstStyle/>
          <a:p>
            <a:pPr>
              <a:spcBef>
                <a:spcPct val="50000"/>
              </a:spcBef>
            </a:pPr>
            <a:endParaRPr lang="en-US" sz="2400"/>
          </a:p>
        </p:txBody>
      </p:sp>
    </p:spTree>
    <p:custDataLst>
      <p:tags r:id="rId1"/>
    </p:custDataLst>
  </p:cSld>
  <p:clrMapOvr>
    <a:masterClrMapping/>
  </p:clrMapOvr>
  <p:transition advTm="51418">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xit" presetSubtype="16" fill="hold" grpId="1" nodeType="clickEffect">
                                  <p:stCondLst>
                                    <p:cond delay="0"/>
                                  </p:stCondLst>
                                  <p:childTnLst>
                                    <p:animEffect transition="out" filter="box(in)">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xit" presetSubtype="16" fill="hold" grpId="1" nodeType="clickEffect">
                                  <p:stCondLst>
                                    <p:cond delay="0"/>
                                  </p:stCondLst>
                                  <p:childTnLst>
                                    <p:animEffect transition="out" filter="box(in)">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7"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ppt_x"/>
                                          </p:val>
                                        </p:tav>
                                        <p:tav tm="100000">
                                          <p:val>
                                            <p:strVal val="#ppt_x"/>
                                          </p:val>
                                        </p:tav>
                                      </p:tavLst>
                                    </p:anim>
                                    <p:anim calcmode="lin" valueType="num">
                                      <p:cBhvr additive="base">
                                        <p:cTn id="3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ppt_x"/>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p:cNvSpPr>
            <a:spLocks noGrp="1"/>
          </p:cNvSpPr>
          <p:nvPr>
            <p:ph type="sldNum" sz="quarter" idx="11"/>
          </p:nvPr>
        </p:nvSpPr>
        <p:spPr>
          <a:noFill/>
        </p:spPr>
        <p:txBody>
          <a:bodyPr/>
          <a:lstStyle/>
          <a:p>
            <a:fld id="{24C8E014-799C-443A-A851-5A450CAFD431}" type="slidenum">
              <a:rPr lang="en-US" altLang="en-US" smtClean="0">
                <a:latin typeface="Arial" pitchFamily="34" charset="0"/>
                <a:ea typeface="宋体" pitchFamily="2" charset="-122"/>
              </a:rPr>
              <a:pPr/>
              <a:t>49</a:t>
            </a:fld>
            <a:endParaRPr lang="en-US" altLang="en-US" smtClean="0">
              <a:latin typeface="Arial" pitchFamily="34" charset="0"/>
              <a:ea typeface="宋体" pitchFamily="2" charset="-122"/>
            </a:endParaRPr>
          </a:p>
        </p:txBody>
      </p:sp>
      <p:grpSp>
        <p:nvGrpSpPr>
          <p:cNvPr id="69635" name="Group 56"/>
          <p:cNvGrpSpPr>
            <a:grpSpLocks/>
          </p:cNvGrpSpPr>
          <p:nvPr/>
        </p:nvGrpSpPr>
        <p:grpSpPr bwMode="auto">
          <a:xfrm>
            <a:off x="2465388" y="3355975"/>
            <a:ext cx="4452937" cy="2809875"/>
            <a:chOff x="3107635" y="3372678"/>
            <a:chExt cx="4452730" cy="2809461"/>
          </a:xfrm>
        </p:grpSpPr>
        <p:grpSp>
          <p:nvGrpSpPr>
            <p:cNvPr id="69665" name="Group 48"/>
            <p:cNvGrpSpPr>
              <a:grpSpLocks/>
            </p:cNvGrpSpPr>
            <p:nvPr/>
          </p:nvGrpSpPr>
          <p:grpSpPr bwMode="auto">
            <a:xfrm>
              <a:off x="3107635" y="3372678"/>
              <a:ext cx="4452730" cy="2809461"/>
              <a:chOff x="2345635" y="3525078"/>
              <a:chExt cx="4452730" cy="2809461"/>
            </a:xfrm>
          </p:grpSpPr>
          <p:pic>
            <p:nvPicPr>
              <p:cNvPr id="8" name="Picture 31" descr="WoSfullrec"/>
              <p:cNvPicPr>
                <a:picLocks noChangeAspect="1" noChangeArrowheads="1"/>
              </p:cNvPicPr>
              <p:nvPr/>
            </p:nvPicPr>
            <p:blipFill>
              <a:blip r:embed="rId3"/>
              <a:srcRect/>
              <a:stretch>
                <a:fillRect/>
              </a:stretch>
            </p:blipFill>
            <p:spPr bwMode="auto">
              <a:xfrm>
                <a:off x="5631607" y="5539319"/>
                <a:ext cx="695293" cy="795220"/>
              </a:xfrm>
              <a:prstGeom prst="rect">
                <a:avLst/>
              </a:prstGeom>
              <a:ln>
                <a:noFill/>
              </a:ln>
              <a:effectLst>
                <a:outerShdw blurRad="292100" dist="139700" dir="2700000" algn="tl" rotWithShape="0">
                  <a:srgbClr val="333333">
                    <a:alpha val="65000"/>
                  </a:srgbClr>
                </a:outerShdw>
              </a:effectLst>
            </p:spPr>
          </p:pic>
          <p:pic>
            <p:nvPicPr>
              <p:cNvPr id="9" name="Picture 8" descr="WoSfullrec"/>
              <p:cNvPicPr>
                <a:picLocks noChangeAspect="1" noChangeArrowheads="1"/>
              </p:cNvPicPr>
              <p:nvPr/>
            </p:nvPicPr>
            <p:blipFill>
              <a:blip r:embed="rId3"/>
              <a:srcRect/>
              <a:stretch>
                <a:fillRect/>
              </a:stretch>
            </p:blipFill>
            <p:spPr bwMode="auto">
              <a:xfrm>
                <a:off x="4831544" y="4956792"/>
                <a:ext cx="695293" cy="795221"/>
              </a:xfrm>
              <a:prstGeom prst="rect">
                <a:avLst/>
              </a:prstGeom>
              <a:ln>
                <a:noFill/>
              </a:ln>
              <a:effectLst>
                <a:outerShdw blurRad="292100" dist="139700" dir="2700000" algn="tl" rotWithShape="0">
                  <a:srgbClr val="333333">
                    <a:alpha val="65000"/>
                  </a:srgbClr>
                </a:outerShdw>
              </a:effectLst>
            </p:spPr>
          </p:pic>
          <p:pic>
            <p:nvPicPr>
              <p:cNvPr id="10" name="Picture 9" descr="WoSfullrec"/>
              <p:cNvPicPr>
                <a:picLocks noChangeAspect="1" noChangeArrowheads="1"/>
              </p:cNvPicPr>
              <p:nvPr/>
            </p:nvPicPr>
            <p:blipFill>
              <a:blip r:embed="rId3"/>
              <a:srcRect/>
              <a:stretch>
                <a:fillRect/>
              </a:stretch>
            </p:blipFill>
            <p:spPr bwMode="auto">
              <a:xfrm>
                <a:off x="5468102" y="4691719"/>
                <a:ext cx="693706" cy="795220"/>
              </a:xfrm>
              <a:prstGeom prst="rect">
                <a:avLst/>
              </a:prstGeom>
              <a:ln>
                <a:noFill/>
              </a:ln>
              <a:effectLst>
                <a:outerShdw blurRad="292100" dist="139700" dir="2700000" algn="tl" rotWithShape="0">
                  <a:srgbClr val="333333">
                    <a:alpha val="65000"/>
                  </a:srgbClr>
                </a:outerShdw>
              </a:effectLst>
            </p:spPr>
          </p:pic>
          <p:sp>
            <p:nvSpPr>
              <p:cNvPr id="11" name="Line 21"/>
              <p:cNvSpPr>
                <a:spLocks noChangeShapeType="1"/>
              </p:cNvSpPr>
              <p:nvPr/>
            </p:nvSpPr>
            <p:spPr bwMode="auto">
              <a:xfrm flipH="1" flipV="1">
                <a:off x="4201336" y="3525078"/>
                <a:ext cx="1006428" cy="1325368"/>
              </a:xfrm>
              <a:prstGeom prst="line">
                <a:avLst/>
              </a:prstGeom>
              <a:noFill/>
              <a:ln w="76200">
                <a:solidFill>
                  <a:schemeClr val="tx2"/>
                </a:solidFill>
                <a:round/>
                <a:headEnd type="triangle" w="med" len="med"/>
                <a:tailEnd type="triangle" w="med" len="med"/>
              </a:ln>
            </p:spPr>
            <p:txBody>
              <a:bodyPr/>
              <a:lstStyle/>
              <a:p>
                <a:pPr fontAlgn="auto">
                  <a:spcBef>
                    <a:spcPts val="0"/>
                  </a:spcBef>
                  <a:spcAft>
                    <a:spcPts val="0"/>
                  </a:spcAft>
                  <a:defRPr/>
                </a:pPr>
                <a:endParaRPr lang="en-US" sz="1400">
                  <a:latin typeface="+mj-lt"/>
                  <a:ea typeface="方正黑体简体"/>
                  <a:cs typeface="+mn-cs"/>
                </a:endParaRPr>
              </a:p>
            </p:txBody>
          </p:sp>
          <p:sp>
            <p:nvSpPr>
              <p:cNvPr id="69671" name="Text Box 22"/>
              <p:cNvSpPr txBox="1">
                <a:spLocks noChangeArrowheads="1"/>
              </p:cNvSpPr>
              <p:nvPr/>
            </p:nvSpPr>
            <p:spPr bwMode="auto">
              <a:xfrm>
                <a:off x="4412464" y="3948879"/>
                <a:ext cx="769901" cy="261898"/>
              </a:xfrm>
              <a:prstGeom prst="rect">
                <a:avLst/>
              </a:prstGeom>
              <a:solidFill>
                <a:schemeClr val="bg1"/>
              </a:solidFill>
              <a:ln w="28575">
                <a:solidFill>
                  <a:schemeClr val="tx2"/>
                </a:solidFill>
                <a:miter lim="800000"/>
                <a:headEnd/>
                <a:tailEnd/>
              </a:ln>
            </p:spPr>
            <p:txBody>
              <a:bodyPr lIns="0" rIns="0">
                <a:spAutoFit/>
              </a:bodyPr>
              <a:lstStyle/>
              <a:p>
                <a:pPr algn="ctr" eaLnBrk="0" hangingPunct="0">
                  <a:spcBef>
                    <a:spcPct val="50000"/>
                  </a:spcBef>
                </a:pPr>
                <a:r>
                  <a:rPr lang="zh-CN" altLang="en-US" sz="1100" b="1" i="1">
                    <a:ea typeface="方正黑体简体"/>
                    <a:cs typeface="Times New Roman" pitchFamily="18" charset="0"/>
                  </a:rPr>
                  <a:t>相关记录</a:t>
                </a:r>
                <a:endParaRPr lang="en-US" altLang="zh-CN" sz="1100" b="1" i="1">
                  <a:ea typeface="方正黑体简体"/>
                  <a:cs typeface="Times New Roman" pitchFamily="18" charset="0"/>
                </a:endParaRPr>
              </a:p>
            </p:txBody>
          </p:sp>
          <p:sp>
            <p:nvSpPr>
              <p:cNvPr id="13" name="Text Box 25"/>
              <p:cNvSpPr txBox="1">
                <a:spLocks noChangeArrowheads="1"/>
              </p:cNvSpPr>
              <p:nvPr/>
            </p:nvSpPr>
            <p:spPr bwMode="auto">
              <a:xfrm>
                <a:off x="5626844" y="4850446"/>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2004</a:t>
                </a:r>
              </a:p>
            </p:txBody>
          </p:sp>
          <p:sp>
            <p:nvSpPr>
              <p:cNvPr id="14" name="Text Box 26"/>
              <p:cNvSpPr txBox="1">
                <a:spLocks noChangeArrowheads="1"/>
              </p:cNvSpPr>
              <p:nvPr/>
            </p:nvSpPr>
            <p:spPr bwMode="auto">
              <a:xfrm>
                <a:off x="5049021" y="5464717"/>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cs typeface="+mn-cs"/>
                  </a:rPr>
                  <a:t>1999</a:t>
                </a:r>
              </a:p>
            </p:txBody>
          </p:sp>
          <p:pic>
            <p:nvPicPr>
              <p:cNvPr id="15" name="Picture 27" descr="WoSfullrec"/>
              <p:cNvPicPr>
                <a:picLocks noChangeAspect="1" noChangeArrowheads="1"/>
              </p:cNvPicPr>
              <p:nvPr/>
            </p:nvPicPr>
            <p:blipFill>
              <a:blip r:embed="rId3"/>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16" name="Text Box 28"/>
              <p:cNvSpPr txBox="1">
                <a:spLocks noChangeArrowheads="1"/>
              </p:cNvSpPr>
              <p:nvPr/>
            </p:nvSpPr>
            <p:spPr bwMode="auto">
              <a:xfrm>
                <a:off x="6263403" y="5094885"/>
                <a:ext cx="317485" cy="160313"/>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2002</a:t>
                </a:r>
              </a:p>
            </p:txBody>
          </p:sp>
          <p:sp>
            <p:nvSpPr>
              <p:cNvPr id="17" name="Line 29"/>
              <p:cNvSpPr>
                <a:spLocks noChangeShapeType="1"/>
              </p:cNvSpPr>
              <p:nvPr/>
            </p:nvSpPr>
            <p:spPr bwMode="auto">
              <a:xfrm flipH="1" flipV="1">
                <a:off x="2345635" y="5009172"/>
                <a:ext cx="1696958" cy="212694"/>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cs typeface="+mn-cs"/>
                </a:endParaRPr>
              </a:p>
            </p:txBody>
          </p:sp>
          <p:sp>
            <p:nvSpPr>
              <p:cNvPr id="18" name="Line 30"/>
              <p:cNvSpPr>
                <a:spLocks noChangeShapeType="1"/>
              </p:cNvSpPr>
              <p:nvPr/>
            </p:nvSpPr>
            <p:spPr bwMode="auto">
              <a:xfrm flipH="1" flipV="1">
                <a:off x="2558350" y="4585372"/>
                <a:ext cx="1484243" cy="636494"/>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cs typeface="+mn-cs"/>
                </a:endParaRPr>
              </a:p>
            </p:txBody>
          </p:sp>
          <p:sp>
            <p:nvSpPr>
              <p:cNvPr id="19" name="Text Box 32"/>
              <p:cNvSpPr txBox="1">
                <a:spLocks noChangeArrowheads="1"/>
              </p:cNvSpPr>
              <p:nvPr/>
            </p:nvSpPr>
            <p:spPr bwMode="auto">
              <a:xfrm>
                <a:off x="5791937" y="5942485"/>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cs typeface="+mn-cs"/>
                  </a:rPr>
                  <a:t>1994</a:t>
                </a:r>
              </a:p>
            </p:txBody>
          </p:sp>
          <p:sp>
            <p:nvSpPr>
              <p:cNvPr id="20" name="Text Box 35"/>
              <p:cNvSpPr txBox="1">
                <a:spLocks noChangeArrowheads="1"/>
              </p:cNvSpPr>
              <p:nvPr/>
            </p:nvSpPr>
            <p:spPr bwMode="auto">
              <a:xfrm>
                <a:off x="3961635" y="5110757"/>
                <a:ext cx="815937" cy="226979"/>
              </a:xfrm>
              <a:prstGeom prst="rect">
                <a:avLst/>
              </a:prstGeom>
              <a:solidFill>
                <a:schemeClr val="bg1"/>
              </a:solidFill>
              <a:ln w="28575">
                <a:solidFill>
                  <a:schemeClr val="tx2"/>
                </a:solidFill>
                <a:miter lim="800000"/>
                <a:headEnd/>
                <a:tailEnd/>
              </a:ln>
            </p:spPr>
            <p:txBody>
              <a:bodyPr>
                <a:spAutoFit/>
              </a:bodyPr>
              <a:lstStyle/>
              <a:p>
                <a:pPr algn="ctr" eaLnBrk="0" fontAlgn="auto" hangingPunct="0">
                  <a:lnSpc>
                    <a:spcPct val="80000"/>
                  </a:lnSpc>
                  <a:spcBef>
                    <a:spcPct val="50000"/>
                  </a:spcBef>
                  <a:spcAft>
                    <a:spcPts val="0"/>
                  </a:spcAft>
                  <a:defRPr/>
                </a:pPr>
                <a:r>
                  <a:rPr lang="zh-CN" altLang="en-US" sz="1100" b="1" i="1" dirty="0">
                    <a:latin typeface="+mj-lt"/>
                    <a:ea typeface="方正黑体简体"/>
                    <a:cs typeface="Times New Roman" pitchFamily="18" charset="0"/>
                  </a:rPr>
                  <a:t>引用</a:t>
                </a:r>
                <a:endParaRPr lang="en-US" altLang="zh-CN" sz="1100" b="1" i="1" dirty="0">
                  <a:latin typeface="+mj-lt"/>
                  <a:ea typeface="方正黑体简体"/>
                  <a:cs typeface="Times New Roman" pitchFamily="18" charset="0"/>
                </a:endParaRPr>
              </a:p>
            </p:txBody>
          </p:sp>
        </p:grpSp>
        <p:sp>
          <p:nvSpPr>
            <p:cNvPr id="69666" name="Rectangle 31"/>
            <p:cNvSpPr>
              <a:spLocks noChangeArrowheads="1"/>
            </p:cNvSpPr>
            <p:nvPr/>
          </p:nvSpPr>
          <p:spPr bwMode="auto">
            <a:xfrm>
              <a:off x="4495800" y="4495800"/>
              <a:ext cx="1524000" cy="338554"/>
            </a:xfrm>
            <a:prstGeom prst="rect">
              <a:avLst/>
            </a:prstGeom>
            <a:noFill/>
            <a:ln w="9525">
              <a:noFill/>
              <a:miter lim="800000"/>
              <a:headEnd/>
              <a:tailEnd/>
            </a:ln>
          </p:spPr>
          <p:txBody>
            <a:bodyPr>
              <a:spAutoFit/>
            </a:bodyPr>
            <a:lstStyle/>
            <a:p>
              <a:pPr eaLnBrk="0" hangingPunct="0">
                <a:buClr>
                  <a:schemeClr val="tx2"/>
                </a:buClr>
                <a:buFont typeface="Wingdings" pitchFamily="2" charset="2"/>
                <a:buChar char="§"/>
              </a:pPr>
              <a:r>
                <a:rPr lang="zh-CN" altLang="en-US" sz="1600">
                  <a:ea typeface="方正黑体简体"/>
                  <a:cs typeface="方正黑体简体"/>
                </a:rPr>
                <a:t> </a:t>
              </a:r>
              <a:r>
                <a:rPr lang="zh-CN" altLang="en-US" sz="1600">
                  <a:latin typeface="微软雅黑" pitchFamily="34" charset="-122"/>
                  <a:ea typeface="微软雅黑" pitchFamily="34" charset="-122"/>
                </a:rPr>
                <a:t>越查越广</a:t>
              </a:r>
            </a:p>
          </p:txBody>
        </p:sp>
      </p:grpSp>
      <p:grpSp>
        <p:nvGrpSpPr>
          <p:cNvPr id="69636" name="Group 55"/>
          <p:cNvGrpSpPr>
            <a:grpSpLocks/>
          </p:cNvGrpSpPr>
          <p:nvPr/>
        </p:nvGrpSpPr>
        <p:grpSpPr bwMode="auto">
          <a:xfrm>
            <a:off x="4614863" y="1844675"/>
            <a:ext cx="4637087" cy="1739900"/>
            <a:chOff x="5257800" y="1712543"/>
            <a:chExt cx="4638114" cy="1738682"/>
          </a:xfrm>
        </p:grpSpPr>
        <p:grpSp>
          <p:nvGrpSpPr>
            <p:cNvPr id="69653" name="Group 46"/>
            <p:cNvGrpSpPr>
              <a:grpSpLocks/>
            </p:cNvGrpSpPr>
            <p:nvPr/>
          </p:nvGrpSpPr>
          <p:grpSpPr bwMode="auto">
            <a:xfrm>
              <a:off x="5257800" y="1731579"/>
              <a:ext cx="2526271" cy="1719646"/>
              <a:chOff x="4495800" y="1827657"/>
              <a:chExt cx="2526271" cy="1719646"/>
            </a:xfrm>
          </p:grpSpPr>
          <p:pic>
            <p:nvPicPr>
              <p:cNvPr id="24" name="Picture 2" descr="WoSfullrec"/>
              <p:cNvPicPr>
                <a:picLocks noChangeAspect="1" noChangeArrowheads="1"/>
              </p:cNvPicPr>
              <p:nvPr/>
            </p:nvPicPr>
            <p:blipFill>
              <a:blip r:embed="rId3"/>
              <a:srcRect/>
              <a:stretch>
                <a:fillRect/>
              </a:stretch>
            </p:blipFill>
            <p:spPr bwMode="auto">
              <a:xfrm>
                <a:off x="5739087" y="1827658"/>
                <a:ext cx="692303" cy="796367"/>
              </a:xfrm>
              <a:prstGeom prst="rect">
                <a:avLst/>
              </a:prstGeom>
              <a:ln>
                <a:noFill/>
              </a:ln>
              <a:effectLst>
                <a:outerShdw blurRad="292100" dist="139700" dir="2700000" algn="tl" rotWithShape="0">
                  <a:srgbClr val="333333">
                    <a:alpha val="65000"/>
                  </a:srgbClr>
                </a:outerShdw>
              </a:effectLst>
            </p:spPr>
          </p:pic>
          <p:sp>
            <p:nvSpPr>
              <p:cNvPr id="25" name="Text Box 3"/>
              <p:cNvSpPr txBox="1">
                <a:spLocks noChangeArrowheads="1"/>
              </p:cNvSpPr>
              <p:nvPr/>
            </p:nvSpPr>
            <p:spPr bwMode="auto">
              <a:xfrm>
                <a:off x="5902636" y="2092585"/>
                <a:ext cx="319158" cy="16181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cs typeface="+mn-cs"/>
                  </a:rPr>
                  <a:t>2010</a:t>
                </a:r>
              </a:p>
            </p:txBody>
          </p:sp>
          <p:sp>
            <p:nvSpPr>
              <p:cNvPr id="26" name="Line 4"/>
              <p:cNvSpPr>
                <a:spLocks noChangeShapeType="1"/>
              </p:cNvSpPr>
              <p:nvPr/>
            </p:nvSpPr>
            <p:spPr bwMode="auto">
              <a:xfrm flipV="1">
                <a:off x="4495800" y="2676376"/>
                <a:ext cx="871730" cy="11104"/>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cs typeface="+mn-cs"/>
                </a:endParaRPr>
              </a:p>
            </p:txBody>
          </p:sp>
          <p:pic>
            <p:nvPicPr>
              <p:cNvPr id="27" name="Picture 7" descr="WoSfullrec"/>
              <p:cNvPicPr>
                <a:picLocks noChangeAspect="1" noChangeArrowheads="1"/>
              </p:cNvPicPr>
              <p:nvPr/>
            </p:nvPicPr>
            <p:blipFill>
              <a:blip r:embed="rId3"/>
              <a:srcRect/>
              <a:stretch>
                <a:fillRect/>
              </a:stretch>
            </p:blipFill>
            <p:spPr bwMode="auto">
              <a:xfrm>
                <a:off x="5408814" y="2306747"/>
                <a:ext cx="695479" cy="794781"/>
              </a:xfrm>
              <a:prstGeom prst="rect">
                <a:avLst/>
              </a:prstGeom>
              <a:ln>
                <a:noFill/>
              </a:ln>
              <a:effectLst>
                <a:outerShdw blurRad="292100" dist="139700" dir="2700000" algn="tl" rotWithShape="0">
                  <a:srgbClr val="333333">
                    <a:alpha val="65000"/>
                  </a:srgbClr>
                </a:outerShdw>
              </a:effectLst>
            </p:spPr>
          </p:pic>
          <p:sp>
            <p:nvSpPr>
              <p:cNvPr id="28" name="Text Box 19"/>
              <p:cNvSpPr txBox="1">
                <a:spLocks noChangeArrowheads="1"/>
              </p:cNvSpPr>
              <p:nvPr/>
            </p:nvSpPr>
            <p:spPr bwMode="auto">
              <a:xfrm>
                <a:off x="5526315" y="2836601"/>
                <a:ext cx="317570" cy="16181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cs typeface="+mn-cs"/>
                  </a:rPr>
                  <a:t>2003</a:t>
                </a:r>
              </a:p>
            </p:txBody>
          </p:sp>
          <p:sp>
            <p:nvSpPr>
              <p:cNvPr id="29" name="Text Box 20"/>
              <p:cNvSpPr txBox="1">
                <a:spLocks noChangeArrowheads="1"/>
              </p:cNvSpPr>
              <p:nvPr/>
            </p:nvSpPr>
            <p:spPr bwMode="auto">
              <a:xfrm>
                <a:off x="4597422" y="2373376"/>
                <a:ext cx="597032" cy="226854"/>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zh-CN" altLang="en-US" sz="1100" b="1" i="1" dirty="0">
                    <a:latin typeface="+mj-lt"/>
                    <a:ea typeface="方正黑体简体"/>
                    <a:cs typeface="Times New Roman" pitchFamily="18" charset="0"/>
                  </a:rPr>
                  <a:t>施引文献</a:t>
                </a:r>
                <a:endParaRPr lang="en-US" altLang="zh-CN" sz="1100" b="1" i="1" dirty="0">
                  <a:latin typeface="+mj-lt"/>
                  <a:ea typeface="方正黑体简体"/>
                  <a:cs typeface="Times New Roman" pitchFamily="18" charset="0"/>
                </a:endParaRPr>
              </a:p>
            </p:txBody>
          </p:sp>
          <p:pic>
            <p:nvPicPr>
              <p:cNvPr id="30" name="Picture 23" descr="WoSfullrec"/>
              <p:cNvPicPr>
                <a:picLocks noChangeAspect="1" noChangeArrowheads="1"/>
              </p:cNvPicPr>
              <p:nvPr/>
            </p:nvPicPr>
            <p:blipFill>
              <a:blip r:embed="rId3"/>
              <a:srcRect/>
              <a:stretch>
                <a:fillRect/>
              </a:stretch>
            </p:blipFill>
            <p:spPr bwMode="auto">
              <a:xfrm>
                <a:off x="6326592" y="2103690"/>
                <a:ext cx="695479" cy="796367"/>
              </a:xfrm>
              <a:prstGeom prst="rect">
                <a:avLst/>
              </a:prstGeom>
              <a:ln>
                <a:noFill/>
              </a:ln>
              <a:effectLst>
                <a:outerShdw blurRad="292100" dist="139700" dir="2700000" algn="tl" rotWithShape="0">
                  <a:srgbClr val="333333">
                    <a:alpha val="65000"/>
                  </a:srgbClr>
                </a:outerShdw>
              </a:effectLst>
            </p:spPr>
          </p:pic>
          <p:sp>
            <p:nvSpPr>
              <p:cNvPr id="31" name="Text Box 24"/>
              <p:cNvSpPr txBox="1">
                <a:spLocks noChangeArrowheads="1"/>
              </p:cNvSpPr>
              <p:nvPr/>
            </p:nvSpPr>
            <p:spPr bwMode="auto">
              <a:xfrm>
                <a:off x="6479026" y="2306747"/>
                <a:ext cx="317570" cy="160226"/>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2008</a:t>
                </a:r>
              </a:p>
            </p:txBody>
          </p:sp>
          <p:pic>
            <p:nvPicPr>
              <p:cNvPr id="32" name="Picture 33" descr="WoSfullrec"/>
              <p:cNvPicPr>
                <a:picLocks noChangeAspect="1" noChangeArrowheads="1"/>
              </p:cNvPicPr>
              <p:nvPr/>
            </p:nvPicPr>
            <p:blipFill>
              <a:blip r:embed="rId3"/>
              <a:srcRect/>
              <a:stretch>
                <a:fillRect/>
              </a:stretch>
            </p:blipFill>
            <p:spPr bwMode="auto">
              <a:xfrm>
                <a:off x="6039192" y="2752523"/>
                <a:ext cx="695479" cy="794780"/>
              </a:xfrm>
              <a:prstGeom prst="rect">
                <a:avLst/>
              </a:prstGeom>
              <a:ln>
                <a:noFill/>
              </a:ln>
              <a:effectLst>
                <a:outerShdw blurRad="292100" dist="139700" dir="2700000" algn="tl" rotWithShape="0">
                  <a:srgbClr val="333333">
                    <a:alpha val="65000"/>
                  </a:srgbClr>
                </a:outerShdw>
              </a:effectLst>
            </p:spPr>
          </p:pic>
          <p:sp>
            <p:nvSpPr>
              <p:cNvPr id="33" name="Text Box 34"/>
              <p:cNvSpPr txBox="1">
                <a:spLocks noChangeArrowheads="1"/>
              </p:cNvSpPr>
              <p:nvPr/>
            </p:nvSpPr>
            <p:spPr bwMode="auto">
              <a:xfrm>
                <a:off x="6163044" y="3239544"/>
                <a:ext cx="315982" cy="16181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2006</a:t>
                </a:r>
              </a:p>
            </p:txBody>
          </p:sp>
        </p:grpSp>
        <p:sp>
          <p:nvSpPr>
            <p:cNvPr id="69654" name="Rectangle 47"/>
            <p:cNvSpPr>
              <a:spLocks noChangeArrowheads="1"/>
            </p:cNvSpPr>
            <p:nvPr/>
          </p:nvSpPr>
          <p:spPr bwMode="auto">
            <a:xfrm>
              <a:off x="5323914" y="1712543"/>
              <a:ext cx="4572000" cy="338554"/>
            </a:xfrm>
            <a:prstGeom prst="rect">
              <a:avLst/>
            </a:prstGeom>
            <a:noFill/>
            <a:ln w="9525">
              <a:noFill/>
              <a:miter lim="800000"/>
              <a:headEnd/>
              <a:tailEnd/>
            </a:ln>
          </p:spPr>
          <p:txBody>
            <a:bodyPr>
              <a:spAutoFit/>
            </a:bodyPr>
            <a:lstStyle/>
            <a:p>
              <a:pPr eaLnBrk="0" hangingPunct="0">
                <a:buClr>
                  <a:schemeClr val="tx2"/>
                </a:buClr>
                <a:buFont typeface="Wingdings" pitchFamily="2" charset="2"/>
                <a:buChar char="§"/>
              </a:pPr>
              <a:r>
                <a:rPr lang="zh-CN" altLang="en-US" sz="1600">
                  <a:latin typeface="微软雅黑" pitchFamily="34" charset="-122"/>
                  <a:ea typeface="微软雅黑" pitchFamily="34" charset="-122"/>
                </a:rPr>
                <a:t> 越查越新</a:t>
              </a:r>
            </a:p>
          </p:txBody>
        </p:sp>
      </p:grpSp>
      <p:pic>
        <p:nvPicPr>
          <p:cNvPr id="34" name="Picture 18" descr="WoSfullrec"/>
          <p:cNvPicPr>
            <a:picLocks noChangeAspect="1" noChangeArrowheads="1"/>
          </p:cNvPicPr>
          <p:nvPr/>
        </p:nvPicPr>
        <p:blipFill>
          <a:blip r:embed="rId4"/>
          <a:srcRect/>
          <a:stretch>
            <a:fillRect/>
          </a:stretch>
        </p:blipFill>
        <p:spPr bwMode="auto">
          <a:xfrm>
            <a:off x="3567113" y="2190750"/>
            <a:ext cx="1019175" cy="1165225"/>
          </a:xfrm>
          <a:prstGeom prst="rect">
            <a:avLst/>
          </a:prstGeom>
          <a:ln>
            <a:noFill/>
          </a:ln>
          <a:effectLst>
            <a:outerShdw blurRad="292100" dist="139700" dir="2700000" algn="tl" rotWithShape="0">
              <a:srgbClr val="333333">
                <a:alpha val="65000"/>
              </a:srgbClr>
            </a:outerShdw>
          </a:effectLst>
        </p:spPr>
      </p:pic>
      <p:sp>
        <p:nvSpPr>
          <p:cNvPr id="35" name="Text Box 38"/>
          <p:cNvSpPr txBox="1">
            <a:spLocks noChangeArrowheads="1"/>
          </p:cNvSpPr>
          <p:nvPr/>
        </p:nvSpPr>
        <p:spPr bwMode="auto">
          <a:xfrm>
            <a:off x="3889375" y="2708275"/>
            <a:ext cx="303213" cy="161925"/>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mn-cs"/>
              </a:rPr>
              <a:t>2002</a:t>
            </a:r>
          </a:p>
        </p:txBody>
      </p:sp>
      <p:grpSp>
        <p:nvGrpSpPr>
          <p:cNvPr id="69639" name="Group 54"/>
          <p:cNvGrpSpPr>
            <a:grpSpLocks/>
          </p:cNvGrpSpPr>
          <p:nvPr/>
        </p:nvGrpSpPr>
        <p:grpSpPr bwMode="auto">
          <a:xfrm>
            <a:off x="1033463" y="2651125"/>
            <a:ext cx="2438400" cy="2560638"/>
            <a:chOff x="1676400" y="2667000"/>
            <a:chExt cx="2438400" cy="2560982"/>
          </a:xfrm>
        </p:grpSpPr>
        <p:grpSp>
          <p:nvGrpSpPr>
            <p:cNvPr id="69641" name="Group 47"/>
            <p:cNvGrpSpPr>
              <a:grpSpLocks/>
            </p:cNvGrpSpPr>
            <p:nvPr/>
          </p:nvGrpSpPr>
          <p:grpSpPr bwMode="auto">
            <a:xfrm>
              <a:off x="1676400" y="3124261"/>
              <a:ext cx="2438400" cy="2103721"/>
              <a:chOff x="914400" y="3276661"/>
              <a:chExt cx="2438400" cy="2103721"/>
            </a:xfrm>
          </p:grpSpPr>
          <p:pic>
            <p:nvPicPr>
              <p:cNvPr id="39" name="Picture 5" descr="WoSfullrec"/>
              <p:cNvPicPr>
                <a:picLocks noChangeAspect="1" noChangeArrowheads="1"/>
              </p:cNvPicPr>
              <p:nvPr/>
            </p:nvPicPr>
            <p:blipFill>
              <a:blip r:embed="rId3"/>
              <a:srcRect/>
              <a:stretch>
                <a:fillRect/>
              </a:stretch>
            </p:blipFill>
            <p:spPr bwMode="auto">
              <a:xfrm>
                <a:off x="914400" y="3748212"/>
                <a:ext cx="695325" cy="795444"/>
              </a:xfrm>
              <a:prstGeom prst="rect">
                <a:avLst/>
              </a:prstGeom>
              <a:ln>
                <a:noFill/>
              </a:ln>
              <a:effectLst>
                <a:outerShdw blurRad="292100" dist="139700" dir="2700000" algn="tl" rotWithShape="0">
                  <a:srgbClr val="333333">
                    <a:alpha val="65000"/>
                  </a:srgbClr>
                </a:outerShdw>
              </a:effectLst>
            </p:spPr>
          </p:pic>
          <p:pic>
            <p:nvPicPr>
              <p:cNvPr id="40" name="Picture 6" descr="WoSfullrec"/>
              <p:cNvPicPr>
                <a:picLocks noChangeAspect="1" noChangeArrowheads="1"/>
              </p:cNvPicPr>
              <p:nvPr/>
            </p:nvPicPr>
            <p:blipFill>
              <a:blip r:embed="rId3"/>
              <a:srcRect/>
              <a:stretch>
                <a:fillRect/>
              </a:stretch>
            </p:blipFill>
            <p:spPr bwMode="auto">
              <a:xfrm>
                <a:off x="1392237" y="3324292"/>
                <a:ext cx="693738" cy="795445"/>
              </a:xfrm>
              <a:prstGeom prst="rect">
                <a:avLst/>
              </a:prstGeom>
              <a:ln>
                <a:noFill/>
              </a:ln>
              <a:effectLst>
                <a:outerShdw blurRad="292100" dist="139700" dir="2700000" algn="tl" rotWithShape="0">
                  <a:srgbClr val="333333">
                    <a:alpha val="65000"/>
                  </a:srgbClr>
                </a:outerShdw>
              </a:effectLst>
            </p:spPr>
          </p:pic>
          <p:pic>
            <p:nvPicPr>
              <p:cNvPr id="41" name="Picture 10" descr="WoSfullrec"/>
              <p:cNvPicPr>
                <a:picLocks noChangeAspect="1" noChangeArrowheads="1"/>
              </p:cNvPicPr>
              <p:nvPr/>
            </p:nvPicPr>
            <p:blipFill>
              <a:blip r:embed="rId3"/>
              <a:srcRect/>
              <a:stretch>
                <a:fillRect/>
              </a:stretch>
            </p:blipFill>
            <p:spPr bwMode="auto">
              <a:xfrm>
                <a:off x="1709737" y="4065755"/>
                <a:ext cx="693738" cy="795444"/>
              </a:xfrm>
              <a:prstGeom prst="rect">
                <a:avLst/>
              </a:prstGeom>
              <a:ln>
                <a:noFill/>
              </a:ln>
              <a:effectLst>
                <a:outerShdw blurRad="292100" dist="139700" dir="2700000" algn="tl" rotWithShape="0">
                  <a:srgbClr val="333333">
                    <a:alpha val="65000"/>
                  </a:srgbClr>
                </a:outerShdw>
              </a:effectLst>
            </p:spPr>
          </p:pic>
          <p:sp>
            <p:nvSpPr>
              <p:cNvPr id="42" name="Line 11"/>
              <p:cNvSpPr>
                <a:spLocks noChangeShapeType="1"/>
              </p:cNvSpPr>
              <p:nvPr/>
            </p:nvSpPr>
            <p:spPr bwMode="auto">
              <a:xfrm flipH="1">
                <a:off x="2292350" y="3352871"/>
                <a:ext cx="1060450" cy="490604"/>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cs typeface="+mn-cs"/>
                </a:endParaRPr>
              </a:p>
            </p:txBody>
          </p:sp>
          <p:sp>
            <p:nvSpPr>
              <p:cNvPr id="43" name="Text Box 12"/>
              <p:cNvSpPr txBox="1">
                <a:spLocks noChangeArrowheads="1"/>
              </p:cNvSpPr>
              <p:nvPr/>
            </p:nvSpPr>
            <p:spPr bwMode="auto">
              <a:xfrm>
                <a:off x="2362200" y="3276661"/>
                <a:ext cx="838200" cy="227044"/>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zh-CN" altLang="en-US" sz="1100" b="1" i="1" dirty="0">
                    <a:latin typeface="+mj-lt"/>
                    <a:ea typeface="方正黑体简体"/>
                    <a:cs typeface="Times New Roman" pitchFamily="18" charset="0"/>
                  </a:rPr>
                  <a:t>参考文献</a:t>
                </a:r>
                <a:endParaRPr lang="en-US" altLang="zh-CN" sz="1100" b="1" i="1" dirty="0">
                  <a:latin typeface="+mj-lt"/>
                  <a:ea typeface="方正黑体简体"/>
                  <a:cs typeface="Times New Roman" pitchFamily="18" charset="0"/>
                </a:endParaRPr>
              </a:p>
            </p:txBody>
          </p:sp>
          <p:sp>
            <p:nvSpPr>
              <p:cNvPr id="44" name="Text Box 13"/>
              <p:cNvSpPr txBox="1">
                <a:spLocks noChangeArrowheads="1"/>
              </p:cNvSpPr>
              <p:nvPr/>
            </p:nvSpPr>
            <p:spPr bwMode="auto">
              <a:xfrm>
                <a:off x="1020762" y="4330903"/>
                <a:ext cx="317500" cy="161947"/>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cs typeface="+mn-cs"/>
                  </a:rPr>
                  <a:t>1993</a:t>
                </a:r>
              </a:p>
            </p:txBody>
          </p:sp>
          <p:sp>
            <p:nvSpPr>
              <p:cNvPr id="45" name="Text Box 14"/>
              <p:cNvSpPr txBox="1">
                <a:spLocks noChangeArrowheads="1"/>
              </p:cNvSpPr>
              <p:nvPr/>
            </p:nvSpPr>
            <p:spPr bwMode="auto">
              <a:xfrm>
                <a:off x="1920875" y="4405526"/>
                <a:ext cx="319087" cy="161947"/>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cs typeface="+mn-cs"/>
                  </a:rPr>
                  <a:t>1991</a:t>
                </a:r>
              </a:p>
            </p:txBody>
          </p:sp>
          <p:sp>
            <p:nvSpPr>
              <p:cNvPr id="46" name="Text Box 15"/>
              <p:cNvSpPr txBox="1">
                <a:spLocks noChangeArrowheads="1"/>
              </p:cNvSpPr>
              <p:nvPr/>
            </p:nvSpPr>
            <p:spPr bwMode="auto">
              <a:xfrm>
                <a:off x="1550987" y="3886343"/>
                <a:ext cx="317500" cy="161947"/>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cs typeface="+mn-cs"/>
                  </a:rPr>
                  <a:t>1998</a:t>
                </a:r>
              </a:p>
            </p:txBody>
          </p:sp>
          <p:pic>
            <p:nvPicPr>
              <p:cNvPr id="47" name="Picture 16" descr="WoSfullrec"/>
              <p:cNvPicPr>
                <a:picLocks noChangeAspect="1" noChangeArrowheads="1"/>
              </p:cNvPicPr>
              <p:nvPr/>
            </p:nvPicPr>
            <p:blipFill>
              <a:blip r:embed="rId3"/>
              <a:srcRect/>
              <a:stretch>
                <a:fillRect/>
              </a:stretch>
            </p:blipFill>
            <p:spPr bwMode="auto">
              <a:xfrm>
                <a:off x="1333500" y="4584937"/>
                <a:ext cx="693737" cy="795445"/>
              </a:xfrm>
              <a:prstGeom prst="rect">
                <a:avLst/>
              </a:prstGeom>
              <a:ln>
                <a:noFill/>
              </a:ln>
              <a:effectLst>
                <a:outerShdw blurRad="292100" dist="139700" dir="2700000" algn="tl" rotWithShape="0">
                  <a:srgbClr val="333333">
                    <a:alpha val="65000"/>
                  </a:srgbClr>
                </a:outerShdw>
              </a:effectLst>
            </p:spPr>
          </p:pic>
          <p:sp>
            <p:nvSpPr>
              <p:cNvPr id="48" name="Text Box 17"/>
              <p:cNvSpPr txBox="1">
                <a:spLocks noChangeArrowheads="1"/>
              </p:cNvSpPr>
              <p:nvPr/>
            </p:nvSpPr>
            <p:spPr bwMode="auto">
              <a:xfrm>
                <a:off x="1492250" y="5094594"/>
                <a:ext cx="317500" cy="161947"/>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cs typeface="+mn-cs"/>
                  </a:rPr>
                  <a:t>1980</a:t>
                </a:r>
              </a:p>
            </p:txBody>
          </p:sp>
        </p:grpSp>
        <p:sp>
          <p:nvSpPr>
            <p:cNvPr id="69642" name="Rectangle 17"/>
            <p:cNvSpPr>
              <a:spLocks noChangeArrowheads="1"/>
            </p:cNvSpPr>
            <p:nvPr/>
          </p:nvSpPr>
          <p:spPr bwMode="auto">
            <a:xfrm>
              <a:off x="2057400" y="2667000"/>
              <a:ext cx="1371600" cy="338554"/>
            </a:xfrm>
            <a:prstGeom prst="rect">
              <a:avLst/>
            </a:prstGeom>
            <a:noFill/>
            <a:ln w="9525">
              <a:noFill/>
              <a:miter lim="800000"/>
              <a:headEnd/>
              <a:tailEnd/>
            </a:ln>
          </p:spPr>
          <p:txBody>
            <a:bodyPr>
              <a:spAutoFit/>
            </a:bodyPr>
            <a:lstStyle/>
            <a:p>
              <a:pPr eaLnBrk="0" hangingPunct="0">
                <a:buClr>
                  <a:schemeClr val="tx2"/>
                </a:buClr>
                <a:buFont typeface="Wingdings" pitchFamily="2" charset="2"/>
                <a:buChar char="§"/>
              </a:pPr>
              <a:r>
                <a:rPr lang="zh-CN" altLang="en-US" sz="1600">
                  <a:latin typeface="微软雅黑" pitchFamily="34" charset="-122"/>
                  <a:ea typeface="微软雅黑" pitchFamily="34" charset="-122"/>
                </a:rPr>
                <a:t> 越查越深</a:t>
              </a:r>
            </a:p>
          </p:txBody>
        </p:sp>
      </p:grpSp>
      <p:sp>
        <p:nvSpPr>
          <p:cNvPr id="69640" name="Title 1"/>
          <p:cNvSpPr>
            <a:spLocks noGrp="1"/>
          </p:cNvSpPr>
          <p:nvPr>
            <p:ph type="title"/>
          </p:nvPr>
        </p:nvSpPr>
        <p:spPr>
          <a:xfrm>
            <a:off x="827088" y="476250"/>
            <a:ext cx="7632700" cy="836613"/>
          </a:xfrm>
        </p:spPr>
        <p:txBody>
          <a:bodyPr/>
          <a:lstStyle/>
          <a:p>
            <a:pPr eaLnBrk="1" hangingPunct="1"/>
            <a:r>
              <a:rPr lang="zh-CN" altLang="en-US" smtClean="0">
                <a:latin typeface="微软雅黑" pitchFamily="34" charset="-122"/>
                <a:ea typeface="微软雅黑" pitchFamily="34" charset="-122"/>
              </a:rPr>
              <a:t>三维度检索</a:t>
            </a:r>
            <a:r>
              <a:rPr lang="en-US" altLang="zh-CN" smtClean="0">
                <a:latin typeface="微软雅黑" pitchFamily="34" charset="-122"/>
                <a:ea typeface="微软雅黑" pitchFamily="34" charset="-122"/>
              </a:rPr>
              <a:t>——</a:t>
            </a:r>
            <a:r>
              <a:rPr lang="zh-CN" altLang="en-US" smtClean="0">
                <a:latin typeface="微软雅黑" pitchFamily="34" charset="-122"/>
                <a:ea typeface="微软雅黑" pitchFamily="34" charset="-122"/>
              </a:rPr>
              <a:t>把握课题脉络</a:t>
            </a:r>
            <a:endParaRPr lang="en-US" smtClean="0">
              <a:latin typeface="微软雅黑" pitchFamily="34" charset="-122"/>
              <a:ea typeface="微软雅黑" pitchFamily="34" charset="-122"/>
            </a:endParaRPr>
          </a:p>
        </p:txBody>
      </p:sp>
    </p:spTree>
  </p:cSld>
  <p:clrMapOvr>
    <a:masterClrMapping/>
  </p:clrMapOvr>
  <p:transition advTm="36520">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灯片编号占位符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A286998E-D78E-4C45-AE91-D1B72F9EAF82}" type="slidenum">
              <a:rPr lang="en-US" altLang="en-US" smtClean="0">
                <a:solidFill>
                  <a:srgbClr val="4B4B4B"/>
                </a:solidFill>
              </a:rPr>
              <a:pPr eaLnBrk="1" hangingPunct="1"/>
              <a:t>5</a:t>
            </a:fld>
            <a:endParaRPr lang="en-US" altLang="en-US" smtClean="0">
              <a:solidFill>
                <a:srgbClr val="4B4B4B"/>
              </a:solidFill>
            </a:endParaRPr>
          </a:p>
        </p:txBody>
      </p:sp>
      <p:sp>
        <p:nvSpPr>
          <p:cNvPr id="6" name="矩形 5"/>
          <p:cNvSpPr/>
          <p:nvPr/>
        </p:nvSpPr>
        <p:spPr>
          <a:xfrm>
            <a:off x="3214678" y="357166"/>
            <a:ext cx="3057247" cy="535531"/>
          </a:xfrm>
          <a:prstGeom prst="rect">
            <a:avLst/>
          </a:prstGeom>
        </p:spPr>
        <p:txBody>
          <a:bodyPr wrap="none">
            <a:spAutoFit/>
          </a:bodyPr>
          <a:lstStyle/>
          <a:p>
            <a:pPr eaLnBrk="0" hangingPunct="0">
              <a:lnSpc>
                <a:spcPct val="90000"/>
              </a:lnSpc>
              <a:defRPr/>
            </a:pPr>
            <a:r>
              <a:rPr lang="zh-CN" altLang="en-US" sz="3200" b="1" kern="0" dirty="0" smtClean="0">
                <a:solidFill>
                  <a:schemeClr val="tx2"/>
                </a:solidFill>
                <a:latin typeface="微软雅黑" pitchFamily="34" charset="-122"/>
                <a:ea typeface="微软雅黑" pitchFamily="34" charset="-122"/>
              </a:rPr>
              <a:t>活跃的科研人员</a:t>
            </a:r>
            <a:endParaRPr lang="zh-CN" altLang="en-US" sz="3200" b="1" kern="0" dirty="0">
              <a:solidFill>
                <a:schemeClr val="tx2"/>
              </a:solidFill>
              <a:latin typeface="微软雅黑" pitchFamily="34" charset="-122"/>
              <a:ea typeface="微软雅黑" pitchFamily="34" charset="-122"/>
            </a:endParaRPr>
          </a:p>
        </p:txBody>
      </p:sp>
      <p:pic>
        <p:nvPicPr>
          <p:cNvPr id="349186" name="Picture 2"/>
          <p:cNvPicPr>
            <a:picLocks noChangeAspect="1" noChangeArrowheads="1"/>
          </p:cNvPicPr>
          <p:nvPr/>
        </p:nvPicPr>
        <p:blipFill>
          <a:blip r:embed="rId2"/>
          <a:srcRect/>
          <a:stretch>
            <a:fillRect/>
          </a:stretch>
        </p:blipFill>
        <p:spPr bwMode="auto">
          <a:xfrm>
            <a:off x="1428728" y="1357298"/>
            <a:ext cx="6143668" cy="4834206"/>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xmlns="" val="10308299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Content Placeholder 7" descr="精炼特定领域结果.jpg"/>
          <p:cNvPicPr>
            <a:picLocks noGrp="1" noChangeAspect="1"/>
          </p:cNvPicPr>
          <p:nvPr>
            <p:ph idx="1"/>
          </p:nvPr>
        </p:nvPicPr>
        <p:blipFill>
          <a:blip r:embed="rId4"/>
          <a:srcRect/>
          <a:stretch>
            <a:fillRect/>
          </a:stretch>
        </p:blipFill>
        <p:spPr>
          <a:xfrm>
            <a:off x="0" y="981075"/>
            <a:ext cx="9150350" cy="4535488"/>
          </a:xfrm>
        </p:spPr>
      </p:pic>
      <p:sp>
        <p:nvSpPr>
          <p:cNvPr id="70659" name="Slide Number Placeholder 3"/>
          <p:cNvSpPr>
            <a:spLocks noGrp="1"/>
          </p:cNvSpPr>
          <p:nvPr>
            <p:ph type="sldNum" sz="quarter" idx="11"/>
          </p:nvPr>
        </p:nvSpPr>
        <p:spPr>
          <a:noFill/>
        </p:spPr>
        <p:txBody>
          <a:bodyPr/>
          <a:lstStyle/>
          <a:p>
            <a:fld id="{74B7741E-5D62-45A3-B230-9782EEA80BA3}" type="slidenum">
              <a:rPr lang="en-US" altLang="en-US" smtClean="0">
                <a:latin typeface="Arial" pitchFamily="34" charset="0"/>
                <a:ea typeface="宋体" pitchFamily="2" charset="-122"/>
              </a:rPr>
              <a:pPr/>
              <a:t>50</a:t>
            </a:fld>
            <a:endParaRPr lang="en-US" altLang="en-US" smtClean="0">
              <a:latin typeface="Arial" pitchFamily="34" charset="0"/>
              <a:ea typeface="宋体" pitchFamily="2" charset="-122"/>
            </a:endParaRPr>
          </a:p>
        </p:txBody>
      </p:sp>
      <p:sp>
        <p:nvSpPr>
          <p:cNvPr id="6" name="Rounded Rectangle 5"/>
          <p:cNvSpPr/>
          <p:nvPr/>
        </p:nvSpPr>
        <p:spPr bwMode="auto">
          <a:xfrm>
            <a:off x="4427984" y="260649"/>
            <a:ext cx="4032448" cy="576064"/>
          </a:xfrm>
          <a:prstGeom prst="roundRect">
            <a:avLst/>
          </a:prstGeom>
          <a:solidFill>
            <a:schemeClr val="tx2"/>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lIns="0" tIns="0" rIns="182880" bIns="0"/>
          <a:lstStyle/>
          <a:p>
            <a:pPr>
              <a:spcBef>
                <a:spcPct val="50000"/>
              </a:spcBef>
              <a:defRPr/>
            </a:pPr>
            <a:endParaRPr lang="en-US" sz="2400">
              <a:solidFill>
                <a:schemeClr val="tx1"/>
              </a:solidFill>
            </a:endParaRPr>
          </a:p>
        </p:txBody>
      </p:sp>
      <p:sp>
        <p:nvSpPr>
          <p:cNvPr id="7" name="Title 1"/>
          <p:cNvSpPr txBox="1">
            <a:spLocks/>
          </p:cNvSpPr>
          <p:nvPr/>
        </p:nvSpPr>
        <p:spPr bwMode="auto">
          <a:xfrm>
            <a:off x="4427538" y="260350"/>
            <a:ext cx="3889375" cy="576263"/>
          </a:xfrm>
          <a:prstGeom prst="rect">
            <a:avLst/>
          </a:prstGeom>
          <a:noFill/>
          <a:ln w="9525">
            <a:noFill/>
            <a:miter lim="800000"/>
            <a:headEnd/>
            <a:tailEnd/>
          </a:ln>
        </p:spPr>
        <p:txBody>
          <a:bodyPr lIns="0" tIns="0" rIns="0" bIns="0" anchor="ctr"/>
          <a:lstStyle/>
          <a:p>
            <a:pPr algn="ctr" eaLnBrk="0" hangingPunct="0">
              <a:lnSpc>
                <a:spcPct val="90000"/>
              </a:lnSpc>
            </a:pPr>
            <a:r>
              <a:rPr lang="zh-CN" altLang="en-US" sz="2600">
                <a:solidFill>
                  <a:schemeClr val="bg1"/>
                </a:solidFill>
                <a:latin typeface="微软雅黑" pitchFamily="34" charset="-122"/>
                <a:ea typeface="微软雅黑" pitchFamily="34" charset="-122"/>
              </a:rPr>
              <a:t>锁定特定学科领域论文</a:t>
            </a:r>
            <a:endParaRPr lang="en-US" sz="2600">
              <a:solidFill>
                <a:schemeClr val="bg1"/>
              </a:solidFill>
            </a:endParaRPr>
          </a:p>
        </p:txBody>
      </p:sp>
      <p:sp>
        <p:nvSpPr>
          <p:cNvPr id="9" name="圆角矩形 21"/>
          <p:cNvSpPr>
            <a:spLocks noChangeArrowheads="1"/>
          </p:cNvSpPr>
          <p:nvPr/>
        </p:nvSpPr>
        <p:spPr bwMode="auto">
          <a:xfrm>
            <a:off x="0" y="3644900"/>
            <a:ext cx="2051050" cy="36036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158722" name="Picture 2" descr="C:\Program Files (x86)\Microsoft Office\MEDIA\OFFICE12\Bullets\BD21301_.gif"/>
          <p:cNvPicPr>
            <a:picLocks noChangeAspect="1" noChangeArrowheads="1"/>
          </p:cNvPicPr>
          <p:nvPr/>
        </p:nvPicPr>
        <p:blipFill>
          <a:blip r:embed="rId5"/>
          <a:srcRect/>
          <a:stretch>
            <a:fillRect/>
          </a:stretch>
        </p:blipFill>
        <p:spPr bwMode="auto">
          <a:xfrm>
            <a:off x="2287588" y="3500438"/>
            <a:ext cx="123825" cy="123825"/>
          </a:xfrm>
          <a:prstGeom prst="rect">
            <a:avLst/>
          </a:prstGeom>
          <a:noFill/>
          <a:ln w="9525">
            <a:noFill/>
            <a:miter lim="800000"/>
            <a:headEnd/>
            <a:tailEnd/>
          </a:ln>
        </p:spPr>
      </p:pic>
    </p:spTree>
    <p:custDataLst>
      <p:tags r:id="rId1"/>
    </p:custDataLst>
  </p:cSld>
  <p:clrMapOvr>
    <a:masterClrMapping/>
  </p:clrMapOvr>
  <p:transition advTm="50264">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8722"/>
                                        </p:tgtEl>
                                        <p:attrNameLst>
                                          <p:attrName>style.visibility</p:attrName>
                                        </p:attrNameLst>
                                      </p:cBhvr>
                                      <p:to>
                                        <p:strVal val="visible"/>
                                      </p:to>
                                    </p:set>
                                    <p:anim calcmode="lin" valueType="num">
                                      <p:cBhvr additive="base">
                                        <p:cTn id="21" dur="500" fill="hold"/>
                                        <p:tgtEl>
                                          <p:spTgt spid="158722"/>
                                        </p:tgtEl>
                                        <p:attrNameLst>
                                          <p:attrName>ppt_x</p:attrName>
                                        </p:attrNameLst>
                                      </p:cBhvr>
                                      <p:tavLst>
                                        <p:tav tm="0">
                                          <p:val>
                                            <p:strVal val="#ppt_x"/>
                                          </p:val>
                                        </p:tav>
                                        <p:tav tm="100000">
                                          <p:val>
                                            <p:strVal val="#ppt_x"/>
                                          </p:val>
                                        </p:tav>
                                      </p:tavLst>
                                    </p:anim>
                                    <p:anim calcmode="lin" valueType="num">
                                      <p:cBhvr additive="base">
                                        <p:cTn id="22" dur="500" fill="hold"/>
                                        <p:tgtEl>
                                          <p:spTgt spid="158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3"/>
          <p:cNvSpPr>
            <a:spLocks noGrp="1"/>
          </p:cNvSpPr>
          <p:nvPr>
            <p:ph type="sldNum" sz="quarter" idx="11"/>
          </p:nvPr>
        </p:nvSpPr>
        <p:spPr>
          <a:noFill/>
        </p:spPr>
        <p:txBody>
          <a:bodyPr/>
          <a:lstStyle/>
          <a:p>
            <a:fld id="{6D13B4F4-F0A9-4E3E-8F3B-267452E47B11}" type="slidenum">
              <a:rPr lang="en-US" altLang="en-US" smtClean="0">
                <a:latin typeface="Arial" pitchFamily="34" charset="0"/>
                <a:ea typeface="宋体" pitchFamily="2" charset="-122"/>
              </a:rPr>
              <a:pPr/>
              <a:t>51</a:t>
            </a:fld>
            <a:endParaRPr lang="en-US" altLang="en-US" smtClean="0">
              <a:latin typeface="Arial" pitchFamily="34" charset="0"/>
              <a:ea typeface="宋体" pitchFamily="2" charset="-122"/>
            </a:endParaRPr>
          </a:p>
        </p:txBody>
      </p:sp>
      <p:sp>
        <p:nvSpPr>
          <p:cNvPr id="5" name="Rounded Rectangle 4"/>
          <p:cNvSpPr/>
          <p:nvPr/>
        </p:nvSpPr>
        <p:spPr bwMode="auto">
          <a:xfrm>
            <a:off x="4427984" y="260649"/>
            <a:ext cx="4032448" cy="576064"/>
          </a:xfrm>
          <a:prstGeom prst="roundRect">
            <a:avLst/>
          </a:prstGeom>
          <a:solidFill>
            <a:schemeClr val="tx2"/>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lIns="0" tIns="0" rIns="182880" bIns="0"/>
          <a:lstStyle/>
          <a:p>
            <a:pPr>
              <a:spcBef>
                <a:spcPct val="50000"/>
              </a:spcBef>
              <a:defRPr/>
            </a:pPr>
            <a:endParaRPr lang="en-US" sz="2400">
              <a:solidFill>
                <a:schemeClr val="tx1"/>
              </a:solidFill>
            </a:endParaRPr>
          </a:p>
        </p:txBody>
      </p:sp>
      <p:sp>
        <p:nvSpPr>
          <p:cNvPr id="71686" name="Title 1"/>
          <p:cNvSpPr txBox="1">
            <a:spLocks/>
          </p:cNvSpPr>
          <p:nvPr/>
        </p:nvSpPr>
        <p:spPr bwMode="auto">
          <a:xfrm>
            <a:off x="4427538" y="260350"/>
            <a:ext cx="3889375" cy="576263"/>
          </a:xfrm>
          <a:prstGeom prst="rect">
            <a:avLst/>
          </a:prstGeom>
          <a:noFill/>
          <a:ln w="9525">
            <a:noFill/>
            <a:miter lim="800000"/>
            <a:headEnd/>
            <a:tailEnd/>
          </a:ln>
        </p:spPr>
        <p:txBody>
          <a:bodyPr lIns="0" tIns="0" rIns="0" bIns="0" anchor="ctr"/>
          <a:lstStyle/>
          <a:p>
            <a:pPr algn="ctr" eaLnBrk="0" hangingPunct="0">
              <a:lnSpc>
                <a:spcPct val="90000"/>
              </a:lnSpc>
            </a:pPr>
            <a:r>
              <a:rPr lang="zh-CN" altLang="en-US" sz="2600">
                <a:solidFill>
                  <a:schemeClr val="bg1"/>
                </a:solidFill>
                <a:latin typeface="微软雅黑" pitchFamily="34" charset="-122"/>
                <a:ea typeface="微软雅黑" pitchFamily="34" charset="-122"/>
              </a:rPr>
              <a:t>锁定特定学科领域论文</a:t>
            </a:r>
            <a:endParaRPr lang="en-US" sz="2600">
              <a:solidFill>
                <a:schemeClr val="bg1"/>
              </a:solidFill>
            </a:endParaRPr>
          </a:p>
        </p:txBody>
      </p:sp>
      <p:pic>
        <p:nvPicPr>
          <p:cNvPr id="71687" name="Picture 6" descr="精炼-细胞生物学.jpg"/>
          <p:cNvPicPr>
            <a:picLocks noChangeAspect="1"/>
          </p:cNvPicPr>
          <p:nvPr/>
        </p:nvPicPr>
        <p:blipFill>
          <a:blip r:embed="rId2"/>
          <a:srcRect/>
          <a:stretch>
            <a:fillRect/>
          </a:stretch>
        </p:blipFill>
        <p:spPr bwMode="auto">
          <a:xfrm>
            <a:off x="0" y="981075"/>
            <a:ext cx="9144000" cy="4824413"/>
          </a:xfrm>
          <a:prstGeom prst="rect">
            <a:avLst/>
          </a:prstGeom>
          <a:noFill/>
          <a:ln w="9525">
            <a:noFill/>
            <a:miter lim="800000"/>
            <a:headEnd/>
            <a:tailEnd/>
          </a:ln>
        </p:spPr>
      </p:pic>
      <p:sp>
        <p:nvSpPr>
          <p:cNvPr id="8" name="圆角矩形 21"/>
          <p:cNvSpPr>
            <a:spLocks noChangeArrowheads="1"/>
          </p:cNvSpPr>
          <p:nvPr/>
        </p:nvSpPr>
        <p:spPr bwMode="auto">
          <a:xfrm>
            <a:off x="71438" y="4221163"/>
            <a:ext cx="1476375"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9" name="圆角矩形 21"/>
          <p:cNvSpPr>
            <a:spLocks noChangeArrowheads="1"/>
          </p:cNvSpPr>
          <p:nvPr/>
        </p:nvSpPr>
        <p:spPr bwMode="auto">
          <a:xfrm>
            <a:off x="179388" y="1412875"/>
            <a:ext cx="1476375" cy="36036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Sld>
  <p:clrMapOvr>
    <a:masterClrMapping/>
  </p:clrMapOvr>
  <p:transition advTm="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1"/>
          </p:nvPr>
        </p:nvSpPr>
        <p:spPr>
          <a:noFill/>
        </p:spPr>
        <p:txBody>
          <a:bodyPr/>
          <a:lstStyle/>
          <a:p>
            <a:fld id="{8948F8EF-B22F-45E9-891E-58F475B0B6B7}" type="slidenum">
              <a:rPr lang="en-US" altLang="en-US" smtClean="0">
                <a:latin typeface="Arial" pitchFamily="34" charset="0"/>
                <a:ea typeface="宋体" pitchFamily="2" charset="-122"/>
              </a:rPr>
              <a:pPr/>
              <a:t>52</a:t>
            </a:fld>
            <a:endParaRPr lang="en-US" altLang="en-US" smtClean="0">
              <a:latin typeface="Arial" pitchFamily="34" charset="0"/>
              <a:ea typeface="宋体" pitchFamily="2" charset="-122"/>
            </a:endParaRPr>
          </a:p>
        </p:txBody>
      </p:sp>
      <p:sp>
        <p:nvSpPr>
          <p:cNvPr id="5" name="Rounded Rectangle 4"/>
          <p:cNvSpPr/>
          <p:nvPr/>
        </p:nvSpPr>
        <p:spPr bwMode="auto">
          <a:xfrm>
            <a:off x="4427984" y="260649"/>
            <a:ext cx="4464496" cy="576064"/>
          </a:xfrm>
          <a:prstGeom prst="roundRect">
            <a:avLst/>
          </a:prstGeom>
          <a:solidFill>
            <a:schemeClr val="tx2"/>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lIns="0" tIns="0" rIns="182880" bIns="0"/>
          <a:lstStyle/>
          <a:p>
            <a:pPr>
              <a:spcBef>
                <a:spcPct val="50000"/>
              </a:spcBef>
              <a:defRPr/>
            </a:pPr>
            <a:endParaRPr lang="en-US" sz="2400">
              <a:solidFill>
                <a:schemeClr val="tx1"/>
              </a:solidFill>
            </a:endParaRPr>
          </a:p>
        </p:txBody>
      </p:sp>
      <p:sp>
        <p:nvSpPr>
          <p:cNvPr id="6" name="Title 1"/>
          <p:cNvSpPr txBox="1">
            <a:spLocks/>
          </p:cNvSpPr>
          <p:nvPr/>
        </p:nvSpPr>
        <p:spPr bwMode="auto">
          <a:xfrm>
            <a:off x="4427538" y="260350"/>
            <a:ext cx="4392612" cy="576263"/>
          </a:xfrm>
          <a:prstGeom prst="rect">
            <a:avLst/>
          </a:prstGeom>
          <a:noFill/>
          <a:ln w="9525">
            <a:noFill/>
            <a:miter lim="800000"/>
            <a:headEnd/>
            <a:tailEnd/>
          </a:ln>
        </p:spPr>
        <p:txBody>
          <a:bodyPr lIns="0" tIns="0" rIns="0" bIns="0" anchor="ctr"/>
          <a:lstStyle/>
          <a:p>
            <a:pPr algn="ctr" eaLnBrk="0" hangingPunct="0">
              <a:lnSpc>
                <a:spcPct val="90000"/>
              </a:lnSpc>
            </a:pPr>
            <a:r>
              <a:rPr lang="zh-CN" altLang="en-US" sz="2800">
                <a:solidFill>
                  <a:schemeClr val="bg1"/>
                </a:solidFill>
                <a:latin typeface="微软雅黑" pitchFamily="34" charset="-122"/>
                <a:ea typeface="微软雅黑" pitchFamily="34" charset="-122"/>
              </a:rPr>
              <a:t> </a:t>
            </a:r>
            <a:r>
              <a:rPr lang="zh-CN" altLang="en-US" sz="2600">
                <a:solidFill>
                  <a:schemeClr val="bg1"/>
                </a:solidFill>
                <a:latin typeface="微软雅黑" pitchFamily="34" charset="-122"/>
                <a:ea typeface="微软雅黑" pitchFamily="34" charset="-122"/>
              </a:rPr>
              <a:t>查看经典综述（文献类型）</a:t>
            </a:r>
            <a:endParaRPr lang="en-US" sz="2600">
              <a:solidFill>
                <a:schemeClr val="bg1"/>
              </a:solidFill>
            </a:endParaRPr>
          </a:p>
        </p:txBody>
      </p:sp>
      <p:pic>
        <p:nvPicPr>
          <p:cNvPr id="72711" name="Picture 6" descr="精炼-综述.jpg"/>
          <p:cNvPicPr>
            <a:picLocks noChangeAspect="1"/>
          </p:cNvPicPr>
          <p:nvPr/>
        </p:nvPicPr>
        <p:blipFill>
          <a:blip r:embed="rId3"/>
          <a:srcRect/>
          <a:stretch>
            <a:fillRect/>
          </a:stretch>
        </p:blipFill>
        <p:spPr bwMode="auto">
          <a:xfrm>
            <a:off x="0" y="1052513"/>
            <a:ext cx="9144000" cy="4968875"/>
          </a:xfrm>
          <a:prstGeom prst="rect">
            <a:avLst/>
          </a:prstGeom>
          <a:noFill/>
          <a:ln w="9525">
            <a:noFill/>
            <a:miter lim="800000"/>
            <a:headEnd/>
            <a:tailEnd/>
          </a:ln>
        </p:spPr>
      </p:pic>
      <p:sp>
        <p:nvSpPr>
          <p:cNvPr id="8" name="圆角矩形 21"/>
          <p:cNvSpPr>
            <a:spLocks noChangeArrowheads="1"/>
          </p:cNvSpPr>
          <p:nvPr/>
        </p:nvSpPr>
        <p:spPr bwMode="auto">
          <a:xfrm>
            <a:off x="0" y="4437063"/>
            <a:ext cx="2051050" cy="360362"/>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9" name="Picture 2" descr="C:\Program Files (x86)\Microsoft Office\MEDIA\OFFICE12\Bullets\BD21301_.gif"/>
          <p:cNvPicPr>
            <a:picLocks noChangeAspect="1" noChangeArrowheads="1"/>
          </p:cNvPicPr>
          <p:nvPr/>
        </p:nvPicPr>
        <p:blipFill>
          <a:blip r:embed="rId4"/>
          <a:srcRect/>
          <a:stretch>
            <a:fillRect/>
          </a:stretch>
        </p:blipFill>
        <p:spPr bwMode="auto">
          <a:xfrm>
            <a:off x="2287588" y="2276475"/>
            <a:ext cx="123825" cy="123825"/>
          </a:xfrm>
          <a:prstGeom prst="rect">
            <a:avLst/>
          </a:prstGeom>
          <a:noFill/>
          <a:ln w="9525">
            <a:noFill/>
            <a:miter lim="800000"/>
            <a:headEnd/>
            <a:tailEnd/>
          </a:ln>
        </p:spPr>
      </p:pic>
    </p:spTree>
  </p:cSld>
  <p:clrMapOvr>
    <a:masterClrMapping/>
  </p:clrMapOvr>
  <p:transition advTm="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0"/>
          <p:cNvSpPr>
            <a:spLocks noChangeArrowheads="1"/>
          </p:cNvSpPr>
          <p:nvPr/>
        </p:nvSpPr>
        <p:spPr bwMode="auto">
          <a:xfrm>
            <a:off x="755650" y="838200"/>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73731" name="Rectangle 20"/>
          <p:cNvSpPr>
            <a:spLocks noChangeArrowheads="1"/>
          </p:cNvSpPr>
          <p:nvPr/>
        </p:nvSpPr>
        <p:spPr bwMode="auto">
          <a:xfrm>
            <a:off x="755650" y="1268413"/>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28" name="燕尾形 55"/>
          <p:cNvSpPr/>
          <p:nvPr/>
        </p:nvSpPr>
        <p:spPr>
          <a:xfrm rot="18333855">
            <a:off x="2319338" y="2171700"/>
            <a:ext cx="371475" cy="3905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0" name="燕尾形 57"/>
          <p:cNvSpPr/>
          <p:nvPr/>
        </p:nvSpPr>
        <p:spPr>
          <a:xfrm rot="19536686">
            <a:off x="6411913" y="1343025"/>
            <a:ext cx="384175" cy="404813"/>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1" name="燕尾形 55"/>
          <p:cNvSpPr/>
          <p:nvPr/>
        </p:nvSpPr>
        <p:spPr>
          <a:xfrm rot="7689201">
            <a:off x="2062163" y="2536825"/>
            <a:ext cx="371475" cy="3905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3" name="燕尾形 56"/>
          <p:cNvSpPr/>
          <p:nvPr/>
        </p:nvSpPr>
        <p:spPr>
          <a:xfrm rot="8961598">
            <a:off x="5948363" y="1631950"/>
            <a:ext cx="403225" cy="425450"/>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5" name="Rectangle 34"/>
          <p:cNvSpPr/>
          <p:nvPr/>
        </p:nvSpPr>
        <p:spPr>
          <a:xfrm>
            <a:off x="2843808" y="4293096"/>
            <a:ext cx="5040560" cy="2308324"/>
          </a:xfrm>
          <a:prstGeom prst="rect">
            <a:avLst/>
          </a:prstGeom>
          <a:gradFill flip="none" rotWithShape="1">
            <a:gsLst>
              <a:gs pos="0">
                <a:srgbClr val="70AC2E">
                  <a:shade val="30000"/>
                  <a:satMod val="115000"/>
                </a:srgbClr>
              </a:gs>
              <a:gs pos="50000">
                <a:srgbClr val="70AC2E">
                  <a:shade val="67500"/>
                  <a:satMod val="115000"/>
                </a:srgbClr>
              </a:gs>
              <a:gs pos="100000">
                <a:srgbClr val="70AC2E">
                  <a:shade val="100000"/>
                  <a:satMod val="115000"/>
                </a:srgbClr>
              </a:gs>
            </a:gsLst>
            <a:lin ang="5400000" scaled="1"/>
            <a:tileRect/>
          </a:gradFill>
        </p:spPr>
        <p:style>
          <a:lnRef idx="0">
            <a:schemeClr val="accent1"/>
          </a:lnRef>
          <a:fillRef idx="3">
            <a:schemeClr val="accent1"/>
          </a:fillRef>
          <a:effectRef idx="3">
            <a:schemeClr val="accent1"/>
          </a:effectRef>
          <a:fontRef idx="minor">
            <a:schemeClr val="lt1"/>
          </a:fontRef>
        </p:style>
        <p:txBody>
          <a:bodyPr>
            <a:spAutoFit/>
          </a:bodyPr>
          <a:lstStyle/>
          <a:p>
            <a:pPr>
              <a:lnSpc>
                <a:spcPct val="150000"/>
              </a:lnSpc>
              <a:defRPr/>
            </a:pPr>
            <a:r>
              <a:rPr lang="zh-CN" altLang="en-US" sz="2400" b="1">
                <a:solidFill>
                  <a:srgbClr val="FFFFFF"/>
                </a:solidFill>
                <a:latin typeface="微软雅黑" pitchFamily="34" charset="-122"/>
                <a:ea typeface="微软雅黑" pitchFamily="34" charset="-122"/>
              </a:rPr>
              <a:t>分析</a:t>
            </a:r>
            <a:endParaRPr lang="en-US" altLang="zh-CN" sz="2400" b="1">
              <a:solidFill>
                <a:srgbClr val="FFFFFF"/>
              </a:solidFill>
              <a:latin typeface="微软雅黑" pitchFamily="34" charset="-122"/>
              <a:ea typeface="微软雅黑" pitchFamily="34" charset="-122"/>
            </a:endParaRPr>
          </a:p>
          <a:p>
            <a:pPr>
              <a:lnSpc>
                <a:spcPct val="150000"/>
              </a:lnSpc>
              <a:defRPr/>
            </a:pPr>
            <a:r>
              <a:rPr lang="en-US" altLang="zh-CN">
                <a:solidFill>
                  <a:srgbClr val="FFFFFF"/>
                </a:solidFill>
                <a:latin typeface="微软雅黑" pitchFamily="34" charset="-122"/>
                <a:ea typeface="微软雅黑" pitchFamily="34" charset="-122"/>
              </a:rPr>
              <a:t>-</a:t>
            </a:r>
            <a:r>
              <a:rPr lang="zh-CN" altLang="en-US" b="1">
                <a:solidFill>
                  <a:srgbClr val="FFFFFF"/>
                </a:solidFill>
                <a:latin typeface="微软雅黑" pitchFamily="34" charset="-122"/>
                <a:ea typeface="微软雅黑" pitchFamily="34" charset="-122"/>
              </a:rPr>
              <a:t>全方位的分析已有文献发现有用信息</a:t>
            </a:r>
            <a:endParaRPr lang="en-US" altLang="zh-CN" b="1">
              <a:solidFill>
                <a:srgbClr val="FFFFFF"/>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a:solidFill>
                  <a:srgbClr val="FFFFFF"/>
                </a:solidFill>
                <a:latin typeface="微软雅黑" pitchFamily="34" charset="-122"/>
                <a:ea typeface="微软雅黑" pitchFamily="34" charset="-122"/>
              </a:rPr>
              <a:t>分析某研究课题的总体发展趋势。</a:t>
            </a:r>
            <a:endParaRPr lang="en-US" altLang="zh-CN">
              <a:solidFill>
                <a:srgbClr val="FFFFFF"/>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a:solidFill>
                  <a:srgbClr val="FFFFFF"/>
                </a:solidFill>
                <a:latin typeface="微软雅黑" pitchFamily="34" charset="-122"/>
                <a:ea typeface="微软雅黑" pitchFamily="34" charset="-122"/>
              </a:rPr>
              <a:t> 找到该研究课题中潜在的合作者和合作机构。</a:t>
            </a:r>
            <a:endParaRPr lang="en-US" altLang="zh-CN">
              <a:solidFill>
                <a:srgbClr val="FFFFFF"/>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a:solidFill>
                  <a:srgbClr val="FFFFFF"/>
                </a:solidFill>
                <a:latin typeface="微软雅黑" pitchFamily="34" charset="-122"/>
                <a:ea typeface="微软雅黑" pitchFamily="34" charset="-122"/>
              </a:rPr>
              <a:t> 对该课题领域的国家信息分析</a:t>
            </a:r>
            <a:r>
              <a:rPr lang="en-US" altLang="zh-CN">
                <a:solidFill>
                  <a:srgbClr val="FFFFFF"/>
                </a:solidFill>
                <a:latin typeface="微软雅黑" pitchFamily="34" charset="-122"/>
                <a:ea typeface="微软雅黑" pitchFamily="34" charset="-122"/>
              </a:rPr>
              <a:t>……</a:t>
            </a:r>
          </a:p>
        </p:txBody>
      </p:sp>
      <p:sp>
        <p:nvSpPr>
          <p:cNvPr id="73739" name="Slide Number Placeholder 33"/>
          <p:cNvSpPr>
            <a:spLocks noGrp="1"/>
          </p:cNvSpPr>
          <p:nvPr>
            <p:ph type="sldNum" sz="quarter" idx="11"/>
          </p:nvPr>
        </p:nvSpPr>
        <p:spPr>
          <a:noFill/>
        </p:spPr>
        <p:txBody>
          <a:bodyPr/>
          <a:lstStyle/>
          <a:p>
            <a:fld id="{85606C47-79B0-408E-933F-FAC5EF1BBC22}" type="slidenum">
              <a:rPr lang="en-US" altLang="en-US" smtClean="0">
                <a:latin typeface="Arial" pitchFamily="34" charset="0"/>
                <a:ea typeface="宋体" pitchFamily="2" charset="-122"/>
              </a:rPr>
              <a:pPr/>
              <a:t>53</a:t>
            </a:fld>
            <a:endParaRPr lang="en-US" altLang="en-US" smtClean="0">
              <a:latin typeface="Arial" pitchFamily="34" charset="0"/>
              <a:ea typeface="宋体" pitchFamily="2" charset="-122"/>
            </a:endParaRPr>
          </a:p>
        </p:txBody>
      </p:sp>
      <p:grpSp>
        <p:nvGrpSpPr>
          <p:cNvPr id="73740" name="Group 44"/>
          <p:cNvGrpSpPr>
            <a:grpSpLocks/>
          </p:cNvGrpSpPr>
          <p:nvPr/>
        </p:nvGrpSpPr>
        <p:grpSpPr bwMode="auto">
          <a:xfrm>
            <a:off x="-46038" y="1104900"/>
            <a:ext cx="2657476" cy="3646488"/>
            <a:chOff x="-46038" y="1452484"/>
            <a:chExt cx="2657745" cy="3645314"/>
          </a:xfrm>
        </p:grpSpPr>
        <p:sp>
          <p:nvSpPr>
            <p:cNvPr id="66" name="矩形 1"/>
            <p:cNvSpPr/>
            <p:nvPr/>
          </p:nvSpPr>
          <p:spPr>
            <a:xfrm rot="10522128">
              <a:off x="-46038" y="3436220"/>
              <a:ext cx="2046495" cy="136005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67" name="矩形 1"/>
            <p:cNvSpPr/>
            <p:nvPr/>
          </p:nvSpPr>
          <p:spPr>
            <a:xfrm rot="17767481">
              <a:off x="350766" y="2414718"/>
              <a:ext cx="3223175" cy="1298706"/>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3" name="组合 34"/>
            <p:cNvGrpSpPr/>
            <p:nvPr/>
          </p:nvGrpSpPr>
          <p:grpSpPr>
            <a:xfrm rot="15099336">
              <a:off x="448676" y="3345514"/>
              <a:ext cx="1882083" cy="1622485"/>
              <a:chOff x="3059832" y="1341549"/>
              <a:chExt cx="1499349" cy="1292542"/>
            </a:xfrm>
            <a:effectLst>
              <a:outerShdw blurRad="50800" dist="139700" dir="5400000" algn="t" rotWithShape="0">
                <a:prstClr val="black">
                  <a:alpha val="19000"/>
                </a:prstClr>
              </a:outerShdw>
            </a:effectLst>
          </p:grpSpPr>
          <p:sp>
            <p:nvSpPr>
              <p:cNvPr id="72" name="六边形 35"/>
              <p:cNvSpPr/>
              <p:nvPr/>
            </p:nvSpPr>
            <p:spPr>
              <a:xfrm rot="19215806">
                <a:off x="3059832" y="1341549"/>
                <a:ext cx="1499349" cy="1292542"/>
              </a:xfrm>
              <a:prstGeom prst="hexagon">
                <a:avLst/>
              </a:prstGeom>
              <a:solidFill>
                <a:srgbClr val="00B0F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73" name="六边形 36"/>
              <p:cNvSpPr/>
              <p:nvPr/>
            </p:nvSpPr>
            <p:spPr>
              <a:xfrm rot="1438177">
                <a:off x="3173156" y="1462562"/>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69" name="TextBox 68"/>
            <p:cNvSpPr txBox="1"/>
            <p:nvPr/>
          </p:nvSpPr>
          <p:spPr>
            <a:xfrm>
              <a:off x="468365" y="3934535"/>
              <a:ext cx="1832160" cy="522120"/>
            </a:xfrm>
            <a:prstGeom prst="rect">
              <a:avLst/>
            </a:prstGeom>
            <a:noFill/>
          </p:spPr>
          <p:txBody>
            <a:bodyPr>
              <a:spAutoFit/>
            </a:bodyPr>
            <a:lstStyle/>
            <a:p>
              <a:pPr algn="ctr">
                <a:defRPr/>
              </a:pPr>
              <a:r>
                <a:rPr lang="zh-CN" altLang="en-US" sz="2800" b="1">
                  <a:solidFill>
                    <a:srgbClr val="00B0F0"/>
                  </a:solidFill>
                  <a:effectLst>
                    <a:outerShdw blurRad="38100" dist="38100" dir="2700000" algn="tl">
                      <a:srgbClr val="C0C0C0"/>
                    </a:outerShdw>
                  </a:effectLst>
                  <a:latin typeface="Adidas Unity"/>
                  <a:ea typeface="微软雅黑" pitchFamily="34" charset="-122"/>
                </a:rPr>
                <a:t>检索</a:t>
              </a:r>
            </a:p>
          </p:txBody>
        </p:sp>
        <p:sp>
          <p:nvSpPr>
            <p:cNvPr id="70" name="燕尾形 55"/>
            <p:cNvSpPr/>
            <p:nvPr/>
          </p:nvSpPr>
          <p:spPr>
            <a:xfrm rot="17711838">
              <a:off x="1761593" y="2692633"/>
              <a:ext cx="369769"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71" name="燕尾形 55"/>
            <p:cNvSpPr/>
            <p:nvPr/>
          </p:nvSpPr>
          <p:spPr>
            <a:xfrm rot="6891772">
              <a:off x="1617116" y="2979878"/>
              <a:ext cx="369768"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59" name="矩形 1"/>
          <p:cNvSpPr/>
          <p:nvPr/>
        </p:nvSpPr>
        <p:spPr bwMode="auto">
          <a:xfrm rot="2357970">
            <a:off x="1743075" y="1543050"/>
            <a:ext cx="3354388" cy="1357313"/>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7AA62A">
                  <a:shade val="30000"/>
                  <a:satMod val="115000"/>
                </a:srgbClr>
              </a:gs>
              <a:gs pos="50000">
                <a:srgbClr val="7AA62A">
                  <a:shade val="67500"/>
                  <a:satMod val="115000"/>
                </a:srgbClr>
              </a:gs>
              <a:gs pos="100000">
                <a:srgbClr val="7AA62A">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4" name="组合 37"/>
          <p:cNvGrpSpPr/>
          <p:nvPr/>
        </p:nvGrpSpPr>
        <p:grpSpPr bwMode="auto">
          <a:xfrm rot="20763007">
            <a:off x="1715380" y="836522"/>
            <a:ext cx="1881979" cy="1622788"/>
            <a:chOff x="3059832" y="1341549"/>
            <a:chExt cx="1499349" cy="1292542"/>
          </a:xfrm>
          <a:effectLst>
            <a:outerShdw blurRad="50800" dist="152400" dir="5400000" algn="t" rotWithShape="0">
              <a:prstClr val="black">
                <a:alpha val="22000"/>
              </a:prstClr>
            </a:outerShdw>
          </a:effectLst>
        </p:grpSpPr>
        <p:sp>
          <p:nvSpPr>
            <p:cNvPr id="64" name="六边形 38"/>
            <p:cNvSpPr/>
            <p:nvPr/>
          </p:nvSpPr>
          <p:spPr>
            <a:xfrm rot="19215806">
              <a:off x="3059832" y="1341549"/>
              <a:ext cx="1499349" cy="1292542"/>
            </a:xfrm>
            <a:prstGeom prst="hexagon">
              <a:avLst/>
            </a:prstGeom>
            <a:solidFill>
              <a:srgbClr val="7AA62A"/>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65" name="六边形 39"/>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61" name="TextBox 60"/>
          <p:cNvSpPr txBox="1"/>
          <p:nvPr/>
        </p:nvSpPr>
        <p:spPr bwMode="auto">
          <a:xfrm>
            <a:off x="1741488" y="1368425"/>
            <a:ext cx="1830387" cy="523875"/>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9BBB59">
                    <a:lumMod val="50000"/>
                  </a:srgbClr>
                </a:solidFill>
                <a:latin typeface="Adidas Unity" pitchFamily="2" charset="0"/>
                <a:cs typeface="+mn-cs"/>
              </a:rPr>
              <a:t>分析</a:t>
            </a:r>
            <a:endParaRPr lang="zh-CN" altLang="en-US" sz="2800" dirty="0">
              <a:solidFill>
                <a:srgbClr val="9BBB59">
                  <a:lumMod val="50000"/>
                </a:srgbClr>
              </a:solidFill>
              <a:latin typeface="Adidas Unity" pitchFamily="2" charset="0"/>
              <a:cs typeface="+mn-cs"/>
            </a:endParaRPr>
          </a:p>
        </p:txBody>
      </p:sp>
      <p:sp>
        <p:nvSpPr>
          <p:cNvPr id="62" name="燕尾形 56"/>
          <p:cNvSpPr/>
          <p:nvPr/>
        </p:nvSpPr>
        <p:spPr bwMode="auto">
          <a:xfrm rot="2035508">
            <a:off x="3576638" y="2293938"/>
            <a:ext cx="403225" cy="427037"/>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3" name="燕尾形 56"/>
          <p:cNvSpPr/>
          <p:nvPr/>
        </p:nvSpPr>
        <p:spPr bwMode="auto">
          <a:xfrm rot="12971480">
            <a:off x="3286125" y="2076450"/>
            <a:ext cx="403225" cy="427038"/>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73746" name="Group 47"/>
          <p:cNvGrpSpPr>
            <a:grpSpLocks/>
          </p:cNvGrpSpPr>
          <p:nvPr/>
        </p:nvGrpSpPr>
        <p:grpSpPr bwMode="auto">
          <a:xfrm>
            <a:off x="3659188" y="609600"/>
            <a:ext cx="2060575" cy="3433763"/>
            <a:chOff x="3659695" y="956255"/>
            <a:chExt cx="2060653" cy="3434068"/>
          </a:xfrm>
        </p:grpSpPr>
        <p:sp>
          <p:nvSpPr>
            <p:cNvPr id="52" name="矩形 1"/>
            <p:cNvSpPr/>
            <p:nvPr/>
          </p:nvSpPr>
          <p:spPr>
            <a:xfrm rot="17931665">
              <a:off x="3362735" y="1954916"/>
              <a:ext cx="3356273" cy="1358951"/>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6" name="组合 40"/>
            <p:cNvGrpSpPr/>
            <p:nvPr/>
          </p:nvGrpSpPr>
          <p:grpSpPr>
            <a:xfrm rot="20763007">
              <a:off x="3659695" y="2767838"/>
              <a:ext cx="1882083" cy="1622485"/>
              <a:chOff x="3059832" y="1341549"/>
              <a:chExt cx="1499349" cy="1292542"/>
            </a:xfrm>
            <a:effectLst>
              <a:outerShdw blurRad="50800" dist="139700" dir="5400000" algn="t" rotWithShape="0">
                <a:prstClr val="black">
                  <a:alpha val="16000"/>
                </a:prstClr>
              </a:outerShdw>
            </a:effectLst>
          </p:grpSpPr>
          <p:sp>
            <p:nvSpPr>
              <p:cNvPr id="57" name="六边形 41"/>
              <p:cNvSpPr/>
              <p:nvPr/>
            </p:nvSpPr>
            <p:spPr>
              <a:xfrm rot="19215806">
                <a:off x="3059832" y="1341549"/>
                <a:ext cx="1499349" cy="1292542"/>
              </a:xfrm>
              <a:prstGeom prst="hexagon">
                <a:avLst/>
              </a:prstGeom>
              <a:solidFill>
                <a:srgbClr val="F79646">
                  <a:lumMod val="75000"/>
                </a:srgbClr>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58" name="六边形 42"/>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54" name="TextBox 53"/>
            <p:cNvSpPr txBox="1"/>
            <p:nvPr/>
          </p:nvSpPr>
          <p:spPr>
            <a:xfrm>
              <a:off x="3683508" y="3245633"/>
              <a:ext cx="1832044" cy="523922"/>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F79646">
                      <a:lumMod val="75000"/>
                    </a:srgbClr>
                  </a:solidFill>
                  <a:latin typeface="Adidas Unity" pitchFamily="2" charset="0"/>
                  <a:cs typeface="+mn-cs"/>
                </a:rPr>
                <a:t>管理</a:t>
              </a:r>
              <a:endParaRPr lang="zh-CN" altLang="en-US" sz="2800" dirty="0">
                <a:solidFill>
                  <a:srgbClr val="F79646">
                    <a:lumMod val="75000"/>
                  </a:srgbClr>
                </a:solidFill>
                <a:latin typeface="Adidas Unity" pitchFamily="2" charset="0"/>
                <a:cs typeface="+mn-cs"/>
              </a:endParaRPr>
            </a:p>
          </p:txBody>
        </p:sp>
        <p:sp>
          <p:nvSpPr>
            <p:cNvPr id="55" name="燕尾形 57"/>
            <p:cNvSpPr/>
            <p:nvPr/>
          </p:nvSpPr>
          <p:spPr>
            <a:xfrm rot="17639965">
              <a:off x="4929733" y="1972356"/>
              <a:ext cx="384209" cy="403240"/>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6" name="燕尾形 56"/>
            <p:cNvSpPr/>
            <p:nvPr/>
          </p:nvSpPr>
          <p:spPr>
            <a:xfrm rot="7064877">
              <a:off x="4725731" y="2341483"/>
              <a:ext cx="403261" cy="427053"/>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73747" name="Group 46"/>
          <p:cNvGrpSpPr>
            <a:grpSpLocks/>
          </p:cNvGrpSpPr>
          <p:nvPr/>
        </p:nvGrpSpPr>
        <p:grpSpPr bwMode="auto">
          <a:xfrm>
            <a:off x="5027613" y="260350"/>
            <a:ext cx="2970212" cy="2305050"/>
            <a:chOff x="5027846" y="607598"/>
            <a:chExt cx="2970615" cy="2305071"/>
          </a:xfrm>
        </p:grpSpPr>
        <p:sp>
          <p:nvSpPr>
            <p:cNvPr id="45" name="矩形 1"/>
            <p:cNvSpPr/>
            <p:nvPr/>
          </p:nvSpPr>
          <p:spPr>
            <a:xfrm rot="1810715">
              <a:off x="5924905" y="1553757"/>
              <a:ext cx="2073556" cy="1358912"/>
            </a:xfrm>
            <a:custGeom>
              <a:avLst/>
              <a:gdLst/>
              <a:ahLst/>
              <a:cxnLst/>
              <a:rect l="l" t="t" r="r" b="b"/>
              <a:pathLst>
                <a:path w="1723733" h="1358021">
                  <a:moveTo>
                    <a:pt x="504679" y="0"/>
                  </a:moveTo>
                  <a:lnTo>
                    <a:pt x="1723733" y="119735"/>
                  </a:lnTo>
                  <a:lnTo>
                    <a:pt x="1634419" y="1202956"/>
                  </a:lnTo>
                  <a:lnTo>
                    <a:pt x="0" y="1358021"/>
                  </a:lnTo>
                  <a:close/>
                </a:path>
              </a:pathLst>
            </a:custGeom>
            <a:gradFill flip="none" rotWithShape="1">
              <a:gsLst>
                <a:gs pos="0">
                  <a:srgbClr val="D19705">
                    <a:shade val="30000"/>
                    <a:satMod val="115000"/>
                  </a:srgbClr>
                </a:gs>
                <a:gs pos="50000">
                  <a:srgbClr val="D19705">
                    <a:shade val="67500"/>
                    <a:satMod val="115000"/>
                  </a:srgbClr>
                </a:gs>
                <a:gs pos="100000">
                  <a:srgbClr val="D19705">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8" name="组合 43"/>
            <p:cNvGrpSpPr/>
            <p:nvPr/>
          </p:nvGrpSpPr>
          <p:grpSpPr>
            <a:xfrm rot="20763007">
              <a:off x="5027846" y="607598"/>
              <a:ext cx="1882083" cy="1622485"/>
              <a:chOff x="3059832" y="1341549"/>
              <a:chExt cx="1499349" cy="1292542"/>
            </a:xfrm>
            <a:effectLst>
              <a:outerShdw blurRad="50800" dist="139700" dir="5400000" algn="t" rotWithShape="0">
                <a:prstClr val="black">
                  <a:alpha val="20000"/>
                </a:prstClr>
              </a:outerShdw>
            </a:effectLst>
          </p:grpSpPr>
          <p:sp>
            <p:nvSpPr>
              <p:cNvPr id="50" name="六边形 44"/>
              <p:cNvSpPr/>
              <p:nvPr/>
            </p:nvSpPr>
            <p:spPr>
              <a:xfrm rot="19215806">
                <a:off x="3059832" y="1341549"/>
                <a:ext cx="1499349" cy="1292542"/>
              </a:xfrm>
              <a:prstGeom prst="hexagon">
                <a:avLst/>
              </a:prstGeom>
              <a:solidFill>
                <a:srgbClr val="D19705"/>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51" name="六边形 45"/>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47" name="TextBox 46"/>
            <p:cNvSpPr txBox="1"/>
            <p:nvPr/>
          </p:nvSpPr>
          <p:spPr>
            <a:xfrm>
              <a:off x="5067538" y="1121953"/>
              <a:ext cx="1832224" cy="523880"/>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D19705"/>
                  </a:solidFill>
                  <a:latin typeface="Adidas Unity" pitchFamily="2" charset="0"/>
                  <a:cs typeface="+mn-cs"/>
                </a:rPr>
                <a:t>写作</a:t>
              </a:r>
              <a:endParaRPr lang="zh-CN" altLang="en-US" sz="2800" dirty="0">
                <a:solidFill>
                  <a:srgbClr val="D19705"/>
                </a:solidFill>
                <a:latin typeface="Adidas Unity" pitchFamily="2" charset="0"/>
                <a:cs typeface="+mn-cs"/>
              </a:endParaRPr>
            </a:p>
          </p:txBody>
        </p:sp>
        <p:sp>
          <p:nvSpPr>
            <p:cNvPr id="48" name="燕尾形 57"/>
            <p:cNvSpPr/>
            <p:nvPr/>
          </p:nvSpPr>
          <p:spPr>
            <a:xfrm rot="1785309">
              <a:off x="6879122" y="2056999"/>
              <a:ext cx="384227" cy="403229"/>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9" name="燕尾形 56"/>
            <p:cNvSpPr/>
            <p:nvPr/>
          </p:nvSpPr>
          <p:spPr>
            <a:xfrm rot="12853664">
              <a:off x="6529825" y="1849034"/>
              <a:ext cx="403280" cy="427042"/>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73748" name="Group 45"/>
          <p:cNvGrpSpPr>
            <a:grpSpLocks/>
          </p:cNvGrpSpPr>
          <p:nvPr/>
        </p:nvGrpSpPr>
        <p:grpSpPr bwMode="auto">
          <a:xfrm>
            <a:off x="7091363" y="1296988"/>
            <a:ext cx="2359025" cy="1939925"/>
            <a:chOff x="7092280" y="1643849"/>
            <a:chExt cx="2358634" cy="1940168"/>
          </a:xfrm>
        </p:grpSpPr>
        <p:sp>
          <p:nvSpPr>
            <p:cNvPr id="41" name="矩形 1"/>
            <p:cNvSpPr/>
            <p:nvPr/>
          </p:nvSpPr>
          <p:spPr>
            <a:xfrm rot="9627564">
              <a:off x="7404965" y="1643849"/>
              <a:ext cx="2045949" cy="135907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2" name="六边形 38"/>
            <p:cNvSpPr/>
            <p:nvPr/>
          </p:nvSpPr>
          <p:spPr>
            <a:xfrm rot="18378813">
              <a:off x="7094102" y="1831733"/>
              <a:ext cx="1882083" cy="1622485"/>
            </a:xfrm>
            <a:prstGeom prst="hexagon">
              <a:avLst/>
            </a:prstGeom>
            <a:solidFill>
              <a:srgbClr val="C0000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3" name="六边形 39"/>
            <p:cNvSpPr/>
            <p:nvPr/>
          </p:nvSpPr>
          <p:spPr>
            <a:xfrm rot="601184">
              <a:off x="7266876" y="1966151"/>
              <a:ext cx="1515811" cy="1306677"/>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4" name="TextBox 43"/>
            <p:cNvSpPr txBox="1"/>
            <p:nvPr/>
          </p:nvSpPr>
          <p:spPr>
            <a:xfrm>
              <a:off x="7092280" y="2348787"/>
              <a:ext cx="1831671" cy="523941"/>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C00000"/>
                  </a:solidFill>
                  <a:latin typeface="Adidas Unity" pitchFamily="2" charset="0"/>
                  <a:cs typeface="+mn-cs"/>
                </a:rPr>
                <a:t>投稿</a:t>
              </a:r>
              <a:endParaRPr lang="zh-CN" altLang="en-US" sz="2800" dirty="0">
                <a:solidFill>
                  <a:srgbClr val="C00000"/>
                </a:solidFill>
                <a:latin typeface="Adidas Unity" pitchFamily="2" charset="0"/>
                <a:cs typeface="+mn-cs"/>
              </a:endParaRPr>
            </a:p>
          </p:txBody>
        </p:sp>
      </p:grpSp>
    </p:spTree>
  </p:cSld>
  <p:clrMapOvr>
    <a:masterClrMapping/>
  </p:clrMapOvr>
  <p:transition advTm="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61"/>
                                        </p:tgtEl>
                                      </p:cBhvr>
                                      <p:to x="80000" y="100000"/>
                                    </p:animScale>
                                    <p:anim by="(#ppt_w*0.10)" calcmode="lin" valueType="num">
                                      <p:cBhvr>
                                        <p:cTn id="7" dur="250" autoRev="1" fill="hold">
                                          <p:stCondLst>
                                            <p:cond delay="0"/>
                                          </p:stCondLst>
                                        </p:cTn>
                                        <p:tgtEl>
                                          <p:spTgt spid="61"/>
                                        </p:tgtEl>
                                        <p:attrNameLst>
                                          <p:attrName>ppt_x</p:attrName>
                                        </p:attrNameLst>
                                      </p:cBhvr>
                                    </p:anim>
                                    <p:anim by="(-#ppt_w*0.10)" calcmode="lin" valueType="num">
                                      <p:cBhvr>
                                        <p:cTn id="8" dur="250" autoRev="1" fill="hold">
                                          <p:stCondLst>
                                            <p:cond delay="0"/>
                                          </p:stCondLst>
                                        </p:cTn>
                                        <p:tgtEl>
                                          <p:spTgt spid="61"/>
                                        </p:tgtEl>
                                        <p:attrNameLst>
                                          <p:attrName>ppt_y</p:attrName>
                                        </p:attrNameLst>
                                      </p:cBhvr>
                                    </p:anim>
                                    <p:animRot by="-480000">
                                      <p:cBhvr>
                                        <p:cTn id="9" dur="250" autoRev="1" fill="hold">
                                          <p:stCondLst>
                                            <p:cond delay="0"/>
                                          </p:stCondLst>
                                        </p:cTn>
                                        <p:tgtEl>
                                          <p:spTgt spid="61"/>
                                        </p:tgtEl>
                                        <p:attrNameLst>
                                          <p:attrName>r</p:attrName>
                                        </p:attrNameLst>
                                      </p:cBhvr>
                                    </p:animRot>
                                  </p:childTnLst>
                                </p:cTn>
                              </p:par>
                            </p:childTnLst>
                          </p:cTn>
                        </p:par>
                        <p:par>
                          <p:cTn id="10" fill="hold">
                            <p:stCondLst>
                              <p:cond delay="550"/>
                            </p:stCondLst>
                            <p:childTnLst>
                              <p:par>
                                <p:cTn id="11" presetID="9"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dissolv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900113" y="-171450"/>
            <a:ext cx="7369175" cy="836613"/>
          </a:xfrm>
        </p:spPr>
        <p:txBody>
          <a:bodyPr/>
          <a:lstStyle/>
          <a:p>
            <a:r>
              <a:rPr lang="zh-CN" altLang="en-US" smtClean="0">
                <a:latin typeface="微软雅黑" pitchFamily="34" charset="-122"/>
                <a:ea typeface="微软雅黑" pitchFamily="34" charset="-122"/>
              </a:rPr>
              <a:t>分析已有文献的信息价值</a:t>
            </a:r>
            <a:endParaRPr lang="en-US" smtClean="0">
              <a:latin typeface="微软雅黑" pitchFamily="34" charset="-122"/>
              <a:ea typeface="微软雅黑" pitchFamily="34" charset="-122"/>
            </a:endParaRPr>
          </a:p>
        </p:txBody>
      </p:sp>
      <p:pic>
        <p:nvPicPr>
          <p:cNvPr id="74755" name="Content Placeholder 4" descr="检索results.JPG"/>
          <p:cNvPicPr>
            <a:picLocks noGrp="1" noChangeAspect="1"/>
          </p:cNvPicPr>
          <p:nvPr>
            <p:ph idx="1"/>
          </p:nvPr>
        </p:nvPicPr>
        <p:blipFill>
          <a:blip r:embed="rId3"/>
          <a:srcRect/>
          <a:stretch>
            <a:fillRect/>
          </a:stretch>
        </p:blipFill>
        <p:spPr>
          <a:xfrm>
            <a:off x="0" y="692150"/>
            <a:ext cx="9175750" cy="4968875"/>
          </a:xfrm>
        </p:spPr>
      </p:pic>
      <p:sp>
        <p:nvSpPr>
          <p:cNvPr id="74756" name="Slide Number Placeholder 3"/>
          <p:cNvSpPr>
            <a:spLocks noGrp="1"/>
          </p:cNvSpPr>
          <p:nvPr>
            <p:ph type="sldNum" sz="quarter" idx="11"/>
          </p:nvPr>
        </p:nvSpPr>
        <p:spPr>
          <a:noFill/>
        </p:spPr>
        <p:txBody>
          <a:bodyPr/>
          <a:lstStyle/>
          <a:p>
            <a:fld id="{2934F556-A012-40B9-91E4-1A7A0098170E}" type="slidenum">
              <a:rPr lang="en-US" altLang="en-US" smtClean="0">
                <a:latin typeface="Arial" pitchFamily="34" charset="0"/>
                <a:ea typeface="宋体" pitchFamily="2" charset="-122"/>
              </a:rPr>
              <a:pPr/>
              <a:t>54</a:t>
            </a:fld>
            <a:endParaRPr lang="en-US" altLang="en-US" smtClean="0">
              <a:latin typeface="Arial" pitchFamily="34" charset="0"/>
              <a:ea typeface="宋体" pitchFamily="2" charset="-122"/>
            </a:endParaRPr>
          </a:p>
        </p:txBody>
      </p:sp>
      <p:sp>
        <p:nvSpPr>
          <p:cNvPr id="6" name="圆角矩形 21"/>
          <p:cNvSpPr>
            <a:spLocks noChangeArrowheads="1"/>
          </p:cNvSpPr>
          <p:nvPr/>
        </p:nvSpPr>
        <p:spPr bwMode="auto">
          <a:xfrm>
            <a:off x="7885113" y="2708275"/>
            <a:ext cx="1187450" cy="433388"/>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7" name="矩形 11"/>
          <p:cNvSpPr/>
          <p:nvPr/>
        </p:nvSpPr>
        <p:spPr bwMode="auto">
          <a:xfrm>
            <a:off x="1187624" y="5157192"/>
            <a:ext cx="4896544" cy="432048"/>
          </a:xfrm>
          <a:prstGeom prst="rect">
            <a:avLst/>
          </a:prstGeom>
          <a:solidFill>
            <a:srgbClr val="0033CC"/>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lIns="18000" rIns="18000" anchor="ctr"/>
          <a:lstStyle/>
          <a:p>
            <a:pPr algn="ctr" eaLnBrk="0" hangingPunct="0">
              <a:defRPr/>
            </a:pPr>
            <a:r>
              <a:rPr lang="zh-CN" altLang="en-US" sz="2000">
                <a:solidFill>
                  <a:srgbClr val="FFFFFF"/>
                </a:solidFill>
                <a:latin typeface="微软雅黑" pitchFamily="34" charset="-122"/>
                <a:ea typeface="微软雅黑" pitchFamily="34" charset="-122"/>
              </a:rPr>
              <a:t>分析某研究课题的总体发展趋势。</a:t>
            </a:r>
            <a:endParaRPr lang="en-US" altLang="zh-CN" sz="2000">
              <a:solidFill>
                <a:srgbClr val="FFFFFF"/>
              </a:solidFill>
              <a:latin typeface="微软雅黑" pitchFamily="34" charset="-122"/>
              <a:ea typeface="微软雅黑" pitchFamily="34" charset="-122"/>
            </a:endParaRPr>
          </a:p>
        </p:txBody>
      </p:sp>
      <p:sp>
        <p:nvSpPr>
          <p:cNvPr id="8" name="Rectangle 7"/>
          <p:cNvSpPr/>
          <p:nvPr/>
        </p:nvSpPr>
        <p:spPr>
          <a:xfrm>
            <a:off x="1187624" y="5733256"/>
            <a:ext cx="6120680" cy="400110"/>
          </a:xfrm>
          <a:prstGeom prst="rect">
            <a:avLst/>
          </a:prstGeom>
          <a:solidFill>
            <a:srgbClr val="0099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eaLnBrk="0" hangingPunct="0">
              <a:defRPr/>
            </a:pPr>
            <a:r>
              <a:rPr lang="zh-CN" altLang="en-US" sz="2000">
                <a:solidFill>
                  <a:srgbClr val="FFFFFF"/>
                </a:solidFill>
                <a:latin typeface="微软雅黑" pitchFamily="34" charset="-122"/>
                <a:ea typeface="微软雅黑" pitchFamily="34" charset="-122"/>
              </a:rPr>
              <a:t>找到该研究课题中潜在的合作者和合作机构。</a:t>
            </a:r>
            <a:endParaRPr lang="en-US" altLang="zh-CN" sz="2000">
              <a:solidFill>
                <a:srgbClr val="FFFFFF"/>
              </a:solidFill>
              <a:latin typeface="微软雅黑" pitchFamily="34" charset="-122"/>
              <a:ea typeface="微软雅黑" pitchFamily="34" charset="-122"/>
            </a:endParaRPr>
          </a:p>
        </p:txBody>
      </p:sp>
      <p:sp>
        <p:nvSpPr>
          <p:cNvPr id="9" name="Rectangle 8"/>
          <p:cNvSpPr/>
          <p:nvPr/>
        </p:nvSpPr>
        <p:spPr>
          <a:xfrm>
            <a:off x="1187624" y="6237312"/>
            <a:ext cx="7488832" cy="400110"/>
          </a:xfrm>
          <a:prstGeom prst="rect">
            <a:avLst/>
          </a:prstGeom>
          <a:solidFill>
            <a:srgbClr val="FF66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eaLnBrk="0" hangingPunct="0">
              <a:defRPr/>
            </a:pPr>
            <a:r>
              <a:rPr lang="zh-CN" altLang="en-US" sz="2000">
                <a:solidFill>
                  <a:srgbClr val="FFFFFF"/>
                </a:solidFill>
                <a:latin typeface="微软雅黑" pitchFamily="34" charset="-122"/>
                <a:ea typeface="微软雅黑" pitchFamily="34" charset="-122"/>
              </a:rPr>
              <a:t>对该课题领域的国家信息分析，例：国家内领先机构和高校等。</a:t>
            </a:r>
            <a:endParaRPr lang="en-US" altLang="zh-CN" sz="2000">
              <a:solidFill>
                <a:srgbClr val="FFFFFF"/>
              </a:solidFill>
              <a:latin typeface="微软雅黑" pitchFamily="34" charset="-122"/>
              <a:ea typeface="微软雅黑" pitchFamily="34" charset="-122"/>
            </a:endParaRPr>
          </a:p>
        </p:txBody>
      </p:sp>
    </p:spTree>
    <p:custDataLst>
      <p:tags r:id="rId1"/>
    </p:custDataLst>
  </p:cSld>
  <p:clrMapOvr>
    <a:masterClrMapping/>
  </p:clrMapOvr>
  <p:transition advTm="48391">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endParaRPr lang="en-US" smtClean="0"/>
          </a:p>
        </p:txBody>
      </p:sp>
      <p:pic>
        <p:nvPicPr>
          <p:cNvPr id="75779" name="Content Placeholder 4" descr="分析条.jpg"/>
          <p:cNvPicPr>
            <a:picLocks noGrp="1" noChangeAspect="1"/>
          </p:cNvPicPr>
          <p:nvPr>
            <p:ph idx="1"/>
          </p:nvPr>
        </p:nvPicPr>
        <p:blipFill>
          <a:blip r:embed="rId2"/>
          <a:srcRect/>
          <a:stretch>
            <a:fillRect/>
          </a:stretch>
        </p:blipFill>
        <p:spPr>
          <a:xfrm>
            <a:off x="1042988" y="981075"/>
            <a:ext cx="7023100" cy="3024188"/>
          </a:xfrm>
        </p:spPr>
      </p:pic>
      <p:sp>
        <p:nvSpPr>
          <p:cNvPr id="75780" name="Slide Number Placeholder 3"/>
          <p:cNvSpPr>
            <a:spLocks noGrp="1"/>
          </p:cNvSpPr>
          <p:nvPr>
            <p:ph type="sldNum" sz="quarter" idx="11"/>
          </p:nvPr>
        </p:nvSpPr>
        <p:spPr>
          <a:noFill/>
        </p:spPr>
        <p:txBody>
          <a:bodyPr/>
          <a:lstStyle/>
          <a:p>
            <a:fld id="{8B96CFD2-F3B3-4733-B06D-D705427854B9}" type="slidenum">
              <a:rPr lang="en-US" altLang="en-US" smtClean="0">
                <a:latin typeface="Arial" pitchFamily="34" charset="0"/>
                <a:ea typeface="宋体" pitchFamily="2" charset="-122"/>
              </a:rPr>
              <a:pPr/>
              <a:t>55</a:t>
            </a:fld>
            <a:endParaRPr lang="en-US" altLang="en-US" smtClean="0">
              <a:latin typeface="Arial" pitchFamily="34" charset="0"/>
              <a:ea typeface="宋体" pitchFamily="2" charset="-122"/>
            </a:endParaRPr>
          </a:p>
        </p:txBody>
      </p:sp>
      <p:sp>
        <p:nvSpPr>
          <p:cNvPr id="6" name="圆角矩形 5"/>
          <p:cNvSpPr/>
          <p:nvPr/>
        </p:nvSpPr>
        <p:spPr bwMode="auto">
          <a:xfrm>
            <a:off x="990724" y="4147939"/>
            <a:ext cx="7181676" cy="2089373"/>
          </a:xfrm>
          <a:prstGeom prst="roundRect">
            <a:avLst/>
          </a:prstGeom>
          <a:solidFill>
            <a:srgbClr val="FF6600"/>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defRPr/>
            </a:pPr>
            <a:endParaRPr lang="en-US" altLang="zh-CN" b="1">
              <a:solidFill>
                <a:srgbClr val="236402"/>
              </a:solidFill>
            </a:endParaRPr>
          </a:p>
          <a:p>
            <a:pPr algn="ctr">
              <a:lnSpc>
                <a:spcPct val="150000"/>
              </a:lnSpc>
              <a:defRPr/>
            </a:pPr>
            <a:r>
              <a:rPr lang="zh-CN" altLang="en-US" sz="2400">
                <a:solidFill>
                  <a:schemeClr val="bg1"/>
                </a:solidFill>
                <a:latin typeface="微软雅黑" pitchFamily="34" charset="-122"/>
                <a:ea typeface="微软雅黑" pitchFamily="34" charset="-122"/>
              </a:rPr>
              <a:t>强大的分析功能：</a:t>
            </a:r>
            <a:endParaRPr lang="en-US" altLang="zh-CN" sz="2400">
              <a:solidFill>
                <a:schemeClr val="bg1"/>
              </a:solidFill>
              <a:latin typeface="微软雅黑" pitchFamily="34" charset="-122"/>
              <a:ea typeface="微软雅黑" pitchFamily="34" charset="-122"/>
            </a:endParaRPr>
          </a:p>
          <a:p>
            <a:pPr algn="ctr">
              <a:lnSpc>
                <a:spcPct val="150000"/>
              </a:lnSpc>
              <a:defRPr/>
            </a:pPr>
            <a:r>
              <a:rPr lang="zh-CN" altLang="en-US">
                <a:solidFill>
                  <a:schemeClr val="bg1"/>
                </a:solidFill>
                <a:latin typeface="微软雅黑" pitchFamily="34" charset="-122"/>
                <a:ea typeface="微软雅黑" pitchFamily="34" charset="-122"/>
              </a:rPr>
              <a:t>▪作者   ▪出版年   ▪来源期刊   ▪文献类型   ▪会议名称   ▪国家</a:t>
            </a:r>
            <a:r>
              <a:rPr lang="en-US" altLang="zh-CN">
                <a:solidFill>
                  <a:schemeClr val="bg1"/>
                </a:solidFill>
                <a:latin typeface="微软雅黑" pitchFamily="34" charset="-122"/>
                <a:ea typeface="微软雅黑" pitchFamily="34" charset="-122"/>
              </a:rPr>
              <a:t>/</a:t>
            </a:r>
            <a:r>
              <a:rPr lang="zh-CN" altLang="en-US">
                <a:solidFill>
                  <a:schemeClr val="bg1"/>
                </a:solidFill>
                <a:latin typeface="微软雅黑" pitchFamily="34" charset="-122"/>
                <a:ea typeface="微软雅黑" pitchFamily="34" charset="-122"/>
              </a:rPr>
              <a:t>地区   </a:t>
            </a:r>
            <a:endParaRPr lang="en-US" altLang="zh-CN">
              <a:solidFill>
                <a:schemeClr val="bg1"/>
              </a:solidFill>
              <a:latin typeface="微软雅黑" pitchFamily="34" charset="-122"/>
              <a:ea typeface="微软雅黑" pitchFamily="34" charset="-122"/>
            </a:endParaRPr>
          </a:p>
          <a:p>
            <a:pPr algn="ctr">
              <a:defRPr/>
            </a:pPr>
            <a:endParaRPr lang="en-US" altLang="zh-CN" sz="800">
              <a:solidFill>
                <a:schemeClr val="bg1"/>
              </a:solidFill>
              <a:latin typeface="微软雅黑" pitchFamily="34" charset="-122"/>
              <a:ea typeface="微软雅黑" pitchFamily="34" charset="-122"/>
            </a:endParaRPr>
          </a:p>
          <a:p>
            <a:pPr algn="ctr">
              <a:defRPr/>
            </a:pPr>
            <a:r>
              <a:rPr lang="zh-CN" altLang="en-US">
                <a:solidFill>
                  <a:schemeClr val="bg1"/>
                </a:solidFill>
                <a:latin typeface="微软雅黑" pitchFamily="34" charset="-122"/>
                <a:ea typeface="微软雅黑" pitchFamily="34" charset="-122"/>
              </a:rPr>
              <a:t>▪基金资助机构   ▪授权号   ▪团体作者   ▪机构  ▪机构 扩展    ▪语种   </a:t>
            </a:r>
            <a:endParaRPr lang="en-US" altLang="zh-CN">
              <a:solidFill>
                <a:schemeClr val="bg1"/>
              </a:solidFill>
              <a:latin typeface="微软雅黑" pitchFamily="34" charset="-122"/>
              <a:ea typeface="微软雅黑" pitchFamily="34" charset="-122"/>
            </a:endParaRPr>
          </a:p>
          <a:p>
            <a:pPr algn="ctr">
              <a:defRPr/>
            </a:pPr>
            <a:endParaRPr lang="en-US" altLang="zh-CN" sz="800">
              <a:solidFill>
                <a:schemeClr val="bg1"/>
              </a:solidFill>
              <a:latin typeface="微软雅黑" pitchFamily="34" charset="-122"/>
              <a:ea typeface="微软雅黑" pitchFamily="34" charset="-122"/>
            </a:endParaRPr>
          </a:p>
          <a:p>
            <a:pPr algn="ctr">
              <a:defRPr/>
            </a:pPr>
            <a:r>
              <a:rPr lang="zh-CN" altLang="en-US">
                <a:solidFill>
                  <a:schemeClr val="bg1"/>
                </a:solidFill>
                <a:latin typeface="微软雅黑" pitchFamily="34" charset="-122"/>
                <a:ea typeface="微软雅黑" pitchFamily="34" charset="-122"/>
              </a:rPr>
              <a:t>▪ </a:t>
            </a:r>
            <a:r>
              <a:rPr lang="en-US" altLang="zh-CN">
                <a:solidFill>
                  <a:schemeClr val="bg1"/>
                </a:solidFill>
                <a:latin typeface="微软雅黑" pitchFamily="34" charset="-122"/>
                <a:ea typeface="微软雅黑" pitchFamily="34" charset="-122"/>
              </a:rPr>
              <a:t>WOS</a:t>
            </a:r>
            <a:r>
              <a:rPr lang="zh-CN" altLang="en-US">
                <a:solidFill>
                  <a:schemeClr val="bg1"/>
                </a:solidFill>
                <a:latin typeface="微软雅黑" pitchFamily="34" charset="-122"/>
                <a:ea typeface="微软雅黑" pitchFamily="34" charset="-122"/>
              </a:rPr>
              <a:t>学科类别   ▪编者  ▪丛书名称   ▪研究方向 </a:t>
            </a:r>
            <a:endParaRPr lang="en-US" altLang="zh-CN">
              <a:solidFill>
                <a:schemeClr val="bg1"/>
              </a:solidFill>
              <a:latin typeface="微软雅黑" pitchFamily="34" charset="-122"/>
              <a:ea typeface="微软雅黑" pitchFamily="34" charset="-122"/>
            </a:endParaRPr>
          </a:p>
          <a:p>
            <a:pPr algn="ctr">
              <a:defRPr/>
            </a:pPr>
            <a:endParaRPr lang="en-US" altLang="zh-CN">
              <a:solidFill>
                <a:srgbClr val="236402"/>
              </a:solidFill>
              <a:latin typeface="微软雅黑" pitchFamily="34" charset="-122"/>
              <a:ea typeface="微软雅黑" pitchFamily="34" charset="-122"/>
            </a:endParaRPr>
          </a:p>
          <a:p>
            <a:pPr algn="ctr">
              <a:defRPr/>
            </a:pPr>
            <a:endParaRPr lang="zh-CN" altLang="en-US"/>
          </a:p>
        </p:txBody>
      </p:sp>
    </p:spTree>
  </p:cSld>
  <p:clrMapOvr>
    <a:masterClrMapping/>
  </p:clrMapOvr>
  <p:transition advTm="12215">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0"/>
          <p:cNvSpPr>
            <a:spLocks noChangeArrowheads="1"/>
          </p:cNvSpPr>
          <p:nvPr/>
        </p:nvSpPr>
        <p:spPr bwMode="auto">
          <a:xfrm>
            <a:off x="755650" y="1196975"/>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76803" name="Slide Number Placeholder 3"/>
          <p:cNvSpPr>
            <a:spLocks noGrp="1"/>
          </p:cNvSpPr>
          <p:nvPr>
            <p:ph type="sldNum" sz="quarter" idx="11"/>
          </p:nvPr>
        </p:nvSpPr>
        <p:spPr>
          <a:noFill/>
        </p:spPr>
        <p:txBody>
          <a:bodyPr/>
          <a:lstStyle/>
          <a:p>
            <a:fld id="{B5C73E18-9AAE-4167-8083-A6B739559700}" type="slidenum">
              <a:rPr lang="en-US" altLang="en-US" smtClean="0">
                <a:latin typeface="Arial" pitchFamily="34" charset="0"/>
                <a:ea typeface="宋体" pitchFamily="2" charset="-122"/>
              </a:rPr>
              <a:pPr/>
              <a:t>56</a:t>
            </a:fld>
            <a:endParaRPr lang="en-US" altLang="en-US" smtClean="0">
              <a:latin typeface="Arial" pitchFamily="34" charset="0"/>
              <a:ea typeface="宋体" pitchFamily="2" charset="-122"/>
            </a:endParaRPr>
          </a:p>
        </p:txBody>
      </p:sp>
      <p:pic>
        <p:nvPicPr>
          <p:cNvPr id="76804" name="Picture 10" descr="作者记录.jpg"/>
          <p:cNvPicPr>
            <a:picLocks noChangeAspect="1"/>
          </p:cNvPicPr>
          <p:nvPr/>
        </p:nvPicPr>
        <p:blipFill>
          <a:blip r:embed="rId4"/>
          <a:srcRect/>
          <a:stretch>
            <a:fillRect/>
          </a:stretch>
        </p:blipFill>
        <p:spPr bwMode="auto">
          <a:xfrm>
            <a:off x="239713" y="1844675"/>
            <a:ext cx="5845175" cy="3013075"/>
          </a:xfrm>
          <a:prstGeom prst="rect">
            <a:avLst/>
          </a:prstGeom>
          <a:noFill/>
          <a:ln w="9525">
            <a:noFill/>
            <a:miter lim="800000"/>
            <a:headEnd/>
            <a:tailEnd/>
          </a:ln>
        </p:spPr>
      </p:pic>
      <p:grpSp>
        <p:nvGrpSpPr>
          <p:cNvPr id="2" name="Group 13"/>
          <p:cNvGrpSpPr>
            <a:grpSpLocks/>
          </p:cNvGrpSpPr>
          <p:nvPr/>
        </p:nvGrpSpPr>
        <p:grpSpPr bwMode="auto">
          <a:xfrm>
            <a:off x="6011863" y="188913"/>
            <a:ext cx="2344737" cy="5621337"/>
            <a:chOff x="6084167" y="332656"/>
            <a:chExt cx="2344688" cy="5621867"/>
          </a:xfrm>
        </p:grpSpPr>
        <p:pic>
          <p:nvPicPr>
            <p:cNvPr id="76848" name="图片 11"/>
            <p:cNvPicPr>
              <a:picLocks noChangeAspect="1"/>
            </p:cNvPicPr>
            <p:nvPr/>
          </p:nvPicPr>
          <p:blipFill>
            <a:blip r:embed="rId5"/>
            <a:srcRect l="16907" t="10083" r="15219" b="7048"/>
            <a:stretch>
              <a:fillRect/>
            </a:stretch>
          </p:blipFill>
          <p:spPr bwMode="auto">
            <a:xfrm>
              <a:off x="6084167" y="332656"/>
              <a:ext cx="2344688" cy="5621867"/>
            </a:xfrm>
            <a:prstGeom prst="rect">
              <a:avLst/>
            </a:prstGeom>
            <a:noFill/>
            <a:ln w="9525">
              <a:noFill/>
              <a:miter lim="800000"/>
              <a:headEnd/>
              <a:tailEnd/>
            </a:ln>
          </p:spPr>
        </p:pic>
        <p:sp>
          <p:nvSpPr>
            <p:cNvPr id="76849" name="TextBox 9"/>
            <p:cNvSpPr txBox="1">
              <a:spLocks noChangeArrowheads="1"/>
            </p:cNvSpPr>
            <p:nvPr/>
          </p:nvSpPr>
          <p:spPr bwMode="auto">
            <a:xfrm rot="21594277" flipH="1">
              <a:off x="6395310" y="2218784"/>
              <a:ext cx="1673190" cy="1503504"/>
            </a:xfrm>
            <a:prstGeom prst="rect">
              <a:avLst/>
            </a:prstGeom>
            <a:noFill/>
            <a:ln w="9525">
              <a:noFill/>
              <a:miter lim="800000"/>
              <a:headEnd/>
              <a:tailEnd/>
            </a:ln>
          </p:spPr>
          <p:txBody>
            <a:bodyPr>
              <a:spAutoFit/>
            </a:bodyPr>
            <a:lstStyle/>
            <a:p>
              <a:pPr>
                <a:lnSpc>
                  <a:spcPts val="2000"/>
                </a:lnSpc>
                <a:spcBef>
                  <a:spcPct val="20000"/>
                </a:spcBef>
                <a:buClr>
                  <a:srgbClr val="009900"/>
                </a:buClr>
                <a:buSzPct val="80000"/>
              </a:pPr>
              <a:r>
                <a:rPr lang="en-US" altLang="zh-CN" sz="1400">
                  <a:solidFill>
                    <a:srgbClr val="404040"/>
                  </a:solidFill>
                  <a:ea typeface="微软雅黑" pitchFamily="34" charset="-122"/>
                </a:rPr>
                <a:t>-</a:t>
              </a:r>
              <a:r>
                <a:rPr lang="zh-CN" altLang="en-US" sz="1400">
                  <a:solidFill>
                    <a:srgbClr val="404040"/>
                  </a:solidFill>
                  <a:ea typeface="微软雅黑" pitchFamily="34" charset="-122"/>
                </a:rPr>
                <a:t>发现该领域的高产出研究人员</a:t>
              </a:r>
              <a:endParaRPr lang="en-US" altLang="zh-CN" sz="1400">
                <a:solidFill>
                  <a:srgbClr val="404040"/>
                </a:solidFill>
                <a:ea typeface="微软雅黑" pitchFamily="34" charset="-122"/>
              </a:endParaRPr>
            </a:p>
            <a:p>
              <a:pPr>
                <a:lnSpc>
                  <a:spcPts val="2000"/>
                </a:lnSpc>
                <a:spcBef>
                  <a:spcPct val="20000"/>
                </a:spcBef>
                <a:buClr>
                  <a:srgbClr val="009900"/>
                </a:buClr>
                <a:buSzPct val="80000"/>
              </a:pPr>
              <a:r>
                <a:rPr lang="en-US" altLang="zh-CN" sz="1400">
                  <a:solidFill>
                    <a:srgbClr val="404040"/>
                  </a:solidFill>
                  <a:ea typeface="微软雅黑" pitchFamily="34" charset="-122"/>
                </a:rPr>
                <a:t>-</a:t>
              </a:r>
              <a:r>
                <a:rPr lang="zh-CN" altLang="en-US" sz="1400">
                  <a:solidFill>
                    <a:srgbClr val="404040"/>
                  </a:solidFill>
                  <a:ea typeface="微软雅黑" pitchFamily="34" charset="-122"/>
                </a:rPr>
                <a:t>选择导师</a:t>
              </a:r>
              <a:endParaRPr lang="en-US" altLang="zh-CN" sz="1400">
                <a:solidFill>
                  <a:srgbClr val="404040"/>
                </a:solidFill>
                <a:ea typeface="微软雅黑" pitchFamily="34" charset="-122"/>
              </a:endParaRPr>
            </a:p>
            <a:p>
              <a:pPr>
                <a:lnSpc>
                  <a:spcPts val="2000"/>
                </a:lnSpc>
                <a:spcBef>
                  <a:spcPct val="20000"/>
                </a:spcBef>
                <a:buClr>
                  <a:srgbClr val="009900"/>
                </a:buClr>
                <a:buSzPct val="80000"/>
              </a:pPr>
              <a:r>
                <a:rPr lang="en-US" altLang="zh-CN" sz="1400">
                  <a:solidFill>
                    <a:srgbClr val="404040"/>
                  </a:solidFill>
                  <a:ea typeface="微软雅黑" pitchFamily="34" charset="-122"/>
                </a:rPr>
                <a:t>-</a:t>
              </a:r>
              <a:r>
                <a:rPr lang="zh-CN" altLang="en-US" sz="1400">
                  <a:solidFill>
                    <a:srgbClr val="404040"/>
                  </a:solidFill>
                  <a:ea typeface="微软雅黑" pitchFamily="34" charset="-122"/>
                </a:rPr>
                <a:t>选择同行审稿专家</a:t>
              </a:r>
              <a:endParaRPr lang="en-US" altLang="zh-CN" sz="1400">
                <a:solidFill>
                  <a:srgbClr val="404040"/>
                </a:solidFill>
                <a:ea typeface="微软雅黑" pitchFamily="34" charset="-122"/>
              </a:endParaRPr>
            </a:p>
            <a:p>
              <a:pPr>
                <a:lnSpc>
                  <a:spcPts val="2000"/>
                </a:lnSpc>
                <a:spcBef>
                  <a:spcPct val="20000"/>
                </a:spcBef>
                <a:buClr>
                  <a:srgbClr val="009900"/>
                </a:buClr>
                <a:buSzPct val="80000"/>
              </a:pPr>
              <a:r>
                <a:rPr lang="en-US" altLang="zh-CN" sz="1400">
                  <a:solidFill>
                    <a:srgbClr val="404040"/>
                  </a:solidFill>
                  <a:ea typeface="微软雅黑" pitchFamily="34" charset="-122"/>
                </a:rPr>
                <a:t>-</a:t>
              </a:r>
              <a:r>
                <a:rPr lang="zh-CN" altLang="en-US" sz="1400">
                  <a:solidFill>
                    <a:srgbClr val="404040"/>
                  </a:solidFill>
                  <a:ea typeface="微软雅黑" pitchFamily="34" charset="-122"/>
                </a:rPr>
                <a:t>选择潜在的合作者</a:t>
              </a:r>
              <a:endParaRPr lang="en-US" altLang="zh-CN" sz="1400">
                <a:solidFill>
                  <a:srgbClr val="404040"/>
                </a:solidFill>
                <a:ea typeface="微软雅黑" pitchFamily="34" charset="-122"/>
              </a:endParaRPr>
            </a:p>
          </p:txBody>
        </p:sp>
        <p:sp>
          <p:nvSpPr>
            <p:cNvPr id="76850" name="TextBox 10"/>
            <p:cNvSpPr txBox="1">
              <a:spLocks noChangeArrowheads="1"/>
            </p:cNvSpPr>
            <p:nvPr/>
          </p:nvSpPr>
          <p:spPr bwMode="auto">
            <a:xfrm flipH="1">
              <a:off x="6484640" y="1562035"/>
              <a:ext cx="1424951" cy="387798"/>
            </a:xfrm>
            <a:prstGeom prst="rect">
              <a:avLst/>
            </a:prstGeom>
            <a:noFill/>
            <a:ln w="9525">
              <a:noFill/>
              <a:miter lim="800000"/>
              <a:headEnd/>
              <a:tailEnd/>
            </a:ln>
          </p:spPr>
          <p:txBody>
            <a:bodyPr>
              <a:spAutoFit/>
            </a:bodyPr>
            <a:lstStyle/>
            <a:p>
              <a:pPr algn="ctr">
                <a:lnSpc>
                  <a:spcPct val="80000"/>
                </a:lnSpc>
              </a:pPr>
              <a:r>
                <a:rPr lang="zh-CN" altLang="en-US" sz="2400" b="1">
                  <a:solidFill>
                    <a:srgbClr val="984807"/>
                  </a:solidFill>
                  <a:latin typeface="Arial Rounded MT Bold" pitchFamily="34" charset="0"/>
                  <a:ea typeface="微软雅黑" pitchFamily="34" charset="-122"/>
                  <a:cs typeface="Times New Roman" pitchFamily="18" charset="0"/>
                </a:rPr>
                <a:t>作者分析</a:t>
              </a:r>
            </a:p>
          </p:txBody>
        </p:sp>
      </p:grpSp>
      <p:graphicFrame>
        <p:nvGraphicFramePr>
          <p:cNvPr id="9" name="Table 8"/>
          <p:cNvGraphicFramePr>
            <a:graphicFrameLocks noGrp="1"/>
          </p:cNvGraphicFramePr>
          <p:nvPr/>
        </p:nvGraphicFramePr>
        <p:xfrm>
          <a:off x="239713" y="2420938"/>
          <a:ext cx="5832648" cy="2400264"/>
        </p:xfrm>
        <a:graphic>
          <a:graphicData uri="http://schemas.openxmlformats.org/drawingml/2006/table">
            <a:tbl>
              <a:tblPr firstRow="1" bandRow="1">
                <a:tableStyleId>{D03447BB-5D67-496B-8E87-E561075AD55C}</a:tableStyleId>
              </a:tblPr>
              <a:tblGrid>
                <a:gridCol w="2843417"/>
                <a:gridCol w="1765095"/>
                <a:gridCol w="1224136"/>
              </a:tblGrid>
              <a:tr h="300033">
                <a:tc>
                  <a:txBody>
                    <a:bodyPr/>
                    <a:lstStyle/>
                    <a:p>
                      <a:pPr marL="0" algn="ctr" defTabSz="914400" rtl="0" eaLnBrk="1" latinLnBrk="0" hangingPunct="1"/>
                      <a:endParaRPr lang="en-US" sz="1100" kern="1200" dirty="0" smtClean="0">
                        <a:solidFill>
                          <a:schemeClr val="tx1"/>
                        </a:solidFill>
                        <a:latin typeface="+mn-lt"/>
                        <a:ea typeface="+mn-ea"/>
                        <a:cs typeface="+mn-cs"/>
                      </a:endParaRPr>
                    </a:p>
                  </a:txBody>
                  <a:tcPr anchor="ctr">
                    <a:lnR w="19050" cap="flat" cmpd="sng" algn="ctr">
                      <a:solidFill>
                        <a:schemeClr val="bg1"/>
                      </a:solidFill>
                      <a:prstDash val="solid"/>
                      <a:round/>
                      <a:headEnd type="none" w="med" len="med"/>
                      <a:tailEnd type="none" w="med" len="med"/>
                    </a:lnR>
                    <a:solidFill>
                      <a:schemeClr val="bg1"/>
                    </a:solidFill>
                  </a:tcPr>
                </a:tc>
                <a:tc>
                  <a:txBody>
                    <a:bodyPr/>
                    <a:lstStyle/>
                    <a:p>
                      <a:pPr marL="0" algn="ctr" defTabSz="914400" rtl="0" eaLnBrk="1" latinLnBrk="0" hangingPunct="1"/>
                      <a:r>
                        <a:rPr lang="en-US" sz="1100" kern="1200" dirty="0" smtClean="0">
                          <a:solidFill>
                            <a:schemeClr val="tx1"/>
                          </a:solidFill>
                          <a:latin typeface="+mn-lt"/>
                          <a:ea typeface="+mn-ea"/>
                          <a:cs typeface="+mn-cs"/>
                        </a:rPr>
                        <a:t>KOONIN EV</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bg1"/>
                    </a:solidFill>
                  </a:tcPr>
                </a:tc>
                <a:tc>
                  <a:txBody>
                    <a:bodyPr/>
                    <a:lstStyle/>
                    <a:p>
                      <a:pPr marL="0" algn="ctr" defTabSz="914400" rtl="0" eaLnBrk="1" latinLnBrk="0" hangingPunct="1"/>
                      <a:r>
                        <a:rPr lang="en-US" sz="1100" b="1" kern="1200" dirty="0" smtClean="0">
                          <a:solidFill>
                            <a:schemeClr val="tx1"/>
                          </a:solidFill>
                          <a:latin typeface="+mn-lt"/>
                          <a:ea typeface="+mn-ea"/>
                          <a:cs typeface="+mn-cs"/>
                        </a:rPr>
                        <a:t>276</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bg1"/>
                    </a:solidFill>
                  </a:tcPr>
                </a:tc>
              </a:tr>
              <a:tr h="300033">
                <a:tc>
                  <a:txBody>
                    <a:bodyPr/>
                    <a:lstStyle/>
                    <a:p>
                      <a:pPr marL="0" algn="ctr" defTabSz="914400" rtl="0" eaLnBrk="1" latinLnBrk="0" hangingPunct="1"/>
                      <a:endParaRPr lang="en-US" sz="1100" b="1" kern="1200" dirty="0" smtClean="0">
                        <a:solidFill>
                          <a:schemeClr val="tx1"/>
                        </a:solidFill>
                        <a:latin typeface="+mn-lt"/>
                        <a:ea typeface="+mn-ea"/>
                        <a:cs typeface="+mn-cs"/>
                      </a:endParaRPr>
                    </a:p>
                  </a:txBody>
                  <a:tcPr anchor="ctr">
                    <a:lnR w="19050" cap="flat" cmpd="sng" algn="ctr">
                      <a:solidFill>
                        <a:schemeClr val="bg1"/>
                      </a:solidFill>
                      <a:prstDash val="solid"/>
                      <a:round/>
                      <a:headEnd type="none" w="med" len="med"/>
                      <a:tailEnd type="none" w="med" len="med"/>
                    </a:lnR>
                    <a:solidFill>
                      <a:schemeClr val="bg1">
                        <a:lumMod val="85000"/>
                      </a:schemeClr>
                    </a:solidFill>
                  </a:tcPr>
                </a:tc>
                <a:tc>
                  <a:txBody>
                    <a:bodyPr/>
                    <a:lstStyle/>
                    <a:p>
                      <a:pPr marL="0" algn="ctr" defTabSz="914400" rtl="0" eaLnBrk="1" latinLnBrk="0" hangingPunct="1"/>
                      <a:r>
                        <a:rPr lang="en-US" sz="1100" b="1" kern="1200" dirty="0" smtClean="0">
                          <a:solidFill>
                            <a:schemeClr val="tx1"/>
                          </a:solidFill>
                          <a:latin typeface="+mn-lt"/>
                          <a:ea typeface="+mn-ea"/>
                          <a:cs typeface="+mn-cs"/>
                        </a:rPr>
                        <a:t>LAPIDUS 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bg1">
                        <a:lumMod val="85000"/>
                      </a:schemeClr>
                    </a:solidFill>
                  </a:tcPr>
                </a:tc>
                <a:tc>
                  <a:txBody>
                    <a:bodyPr/>
                    <a:lstStyle/>
                    <a:p>
                      <a:pPr marL="0" algn="ctr" defTabSz="914400" rtl="0" eaLnBrk="1" latinLnBrk="0" hangingPunct="1"/>
                      <a:r>
                        <a:rPr lang="en-US" sz="1100" b="1" kern="1200" dirty="0" smtClean="0">
                          <a:solidFill>
                            <a:schemeClr val="tx1"/>
                          </a:solidFill>
                          <a:latin typeface="+mn-lt"/>
                          <a:ea typeface="+mn-ea"/>
                          <a:cs typeface="+mn-cs"/>
                        </a:rPr>
                        <a:t>272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bg1">
                        <a:lumMod val="85000"/>
                      </a:schemeClr>
                    </a:solidFill>
                  </a:tcPr>
                </a:tc>
              </a:tr>
              <a:tr h="300033">
                <a:tc>
                  <a:txBody>
                    <a:bodyPr/>
                    <a:lstStyle/>
                    <a:p>
                      <a:pPr marL="0" algn="ctr" defTabSz="914400" rtl="0" eaLnBrk="1" latinLnBrk="0" hangingPunct="1"/>
                      <a:endParaRPr lang="en-US" sz="1100" b="1" kern="1200" dirty="0" smtClean="0">
                        <a:solidFill>
                          <a:schemeClr val="tx1"/>
                        </a:solidFill>
                        <a:latin typeface="+mn-lt"/>
                        <a:ea typeface="+mn-ea"/>
                        <a:cs typeface="+mn-cs"/>
                      </a:endParaRPr>
                    </a:p>
                  </a:txBody>
                  <a:tcPr anchor="ctr">
                    <a:lnR w="190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en-US" sz="1100" b="1" kern="1200" dirty="0" smtClean="0">
                          <a:solidFill>
                            <a:schemeClr val="tx1"/>
                          </a:solidFill>
                          <a:latin typeface="+mn-lt"/>
                          <a:ea typeface="+mn-ea"/>
                          <a:cs typeface="+mn-cs"/>
                        </a:rPr>
                        <a:t>KYRPIDES NC</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en-US" sz="1100" b="1" kern="1200" dirty="0" smtClean="0">
                          <a:solidFill>
                            <a:schemeClr val="tx1"/>
                          </a:solidFill>
                          <a:latin typeface="+mn-lt"/>
                          <a:ea typeface="+mn-ea"/>
                          <a:cs typeface="+mn-cs"/>
                        </a:rPr>
                        <a:t>255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r>
              <a:tr h="300033">
                <a:tc>
                  <a:txBody>
                    <a:bodyPr/>
                    <a:lstStyle/>
                    <a:p>
                      <a:pPr marL="0" algn="ctr" defTabSz="914400" rtl="0" eaLnBrk="1" latinLnBrk="0" hangingPunct="1"/>
                      <a:endParaRPr lang="en-US" sz="1100" b="1" kern="1200" dirty="0" smtClean="0">
                        <a:solidFill>
                          <a:schemeClr val="tx1"/>
                        </a:solidFill>
                        <a:latin typeface="+mn-lt"/>
                        <a:ea typeface="+mn-ea"/>
                        <a:cs typeface="+mn-cs"/>
                      </a:endParaRPr>
                    </a:p>
                  </a:txBody>
                  <a:tcPr anchor="ctr">
                    <a:lnR w="19050" cap="flat" cmpd="sng" algn="ctr">
                      <a:solidFill>
                        <a:schemeClr val="bg1"/>
                      </a:solidFill>
                      <a:prstDash val="solid"/>
                      <a:round/>
                      <a:headEnd type="none" w="med" len="med"/>
                      <a:tailEnd type="none" w="med" len="med"/>
                    </a:lnR>
                    <a:solidFill>
                      <a:schemeClr val="bg1">
                        <a:lumMod val="85000"/>
                      </a:schemeClr>
                    </a:solidFill>
                  </a:tcPr>
                </a:tc>
                <a:tc>
                  <a:txBody>
                    <a:bodyPr/>
                    <a:lstStyle/>
                    <a:p>
                      <a:pPr marL="0" algn="ctr" defTabSz="914400" rtl="0" eaLnBrk="1" latinLnBrk="0" hangingPunct="1"/>
                      <a:r>
                        <a:rPr lang="en-US" sz="1100" b="1" kern="1200" dirty="0" smtClean="0">
                          <a:solidFill>
                            <a:schemeClr val="tx1"/>
                          </a:solidFill>
                          <a:latin typeface="+mn-lt"/>
                          <a:ea typeface="+mn-ea"/>
                          <a:cs typeface="+mn-cs"/>
                        </a:rPr>
                        <a:t>IVANOVA 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bg1">
                        <a:lumMod val="85000"/>
                      </a:schemeClr>
                    </a:solidFill>
                  </a:tcPr>
                </a:tc>
                <a:tc>
                  <a:txBody>
                    <a:bodyPr/>
                    <a:lstStyle/>
                    <a:p>
                      <a:pPr marL="0" algn="ctr" defTabSz="914400" rtl="0" eaLnBrk="1" latinLnBrk="0" hangingPunct="1"/>
                      <a:r>
                        <a:rPr lang="en-US" sz="1100" b="1" kern="1200" dirty="0" smtClean="0">
                          <a:solidFill>
                            <a:schemeClr val="tx1"/>
                          </a:solidFill>
                          <a:latin typeface="+mn-lt"/>
                          <a:ea typeface="+mn-ea"/>
                          <a:cs typeface="+mn-cs"/>
                        </a:rPr>
                        <a:t>254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bg1">
                        <a:lumMod val="85000"/>
                      </a:schemeClr>
                    </a:solidFill>
                  </a:tcPr>
                </a:tc>
              </a:tr>
              <a:tr h="300033">
                <a:tc>
                  <a:txBody>
                    <a:bodyPr/>
                    <a:lstStyle/>
                    <a:p>
                      <a:pPr marL="0" algn="ctr" defTabSz="914400" rtl="0" eaLnBrk="1" latinLnBrk="0" hangingPunct="1"/>
                      <a:endParaRPr lang="en-US" sz="1100" b="1" kern="1200" dirty="0" smtClean="0">
                        <a:solidFill>
                          <a:schemeClr val="tx1"/>
                        </a:solidFill>
                        <a:latin typeface="+mn-lt"/>
                        <a:ea typeface="+mn-ea"/>
                        <a:cs typeface="+mn-cs"/>
                      </a:endParaRPr>
                    </a:p>
                  </a:txBody>
                  <a:tcPr anchor="ctr">
                    <a:lnR w="190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en-US" sz="1100" b="1" kern="1200" dirty="0" smtClean="0">
                          <a:solidFill>
                            <a:schemeClr val="tx1"/>
                          </a:solidFill>
                          <a:latin typeface="+mn-lt"/>
                          <a:ea typeface="+mn-ea"/>
                          <a:cs typeface="+mn-cs"/>
                        </a:rPr>
                        <a:t>LUCAS 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en-US" sz="1100" b="1" kern="1200" dirty="0" smtClean="0">
                          <a:solidFill>
                            <a:schemeClr val="tx1"/>
                          </a:solidFill>
                          <a:latin typeface="+mn-lt"/>
                          <a:ea typeface="+mn-ea"/>
                          <a:cs typeface="+mn-cs"/>
                        </a:rPr>
                        <a:t>245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r>
              <a:tr h="300033">
                <a:tc>
                  <a:txBody>
                    <a:bodyPr/>
                    <a:lstStyle/>
                    <a:p>
                      <a:pPr marL="0" algn="ctr" defTabSz="914400" rtl="0" eaLnBrk="1" latinLnBrk="0" hangingPunct="1"/>
                      <a:endParaRPr lang="en-US" sz="1100" b="1" kern="1200" dirty="0" smtClean="0">
                        <a:solidFill>
                          <a:schemeClr val="tx1"/>
                        </a:solidFill>
                        <a:latin typeface="+mn-lt"/>
                        <a:ea typeface="+mn-ea"/>
                        <a:cs typeface="+mn-cs"/>
                      </a:endParaRPr>
                    </a:p>
                  </a:txBody>
                  <a:tcPr anchor="ctr">
                    <a:lnR w="190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en-US" sz="1100" b="1" kern="1200" dirty="0" smtClean="0">
                          <a:solidFill>
                            <a:schemeClr val="tx1"/>
                          </a:solidFill>
                          <a:latin typeface="+mn-lt"/>
                          <a:ea typeface="+mn-ea"/>
                          <a:cs typeface="+mn-cs"/>
                        </a:rPr>
                        <a:t>KLENK HP</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en-US" sz="1100" b="1" kern="1200" dirty="0" smtClean="0">
                          <a:solidFill>
                            <a:schemeClr val="tx1"/>
                          </a:solidFill>
                          <a:latin typeface="+mn-lt"/>
                          <a:ea typeface="+mn-ea"/>
                          <a:cs typeface="+mn-cs"/>
                        </a:rPr>
                        <a:t>242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r>
              <a:tr h="300033">
                <a:tc>
                  <a:txBody>
                    <a:bodyPr/>
                    <a:lstStyle/>
                    <a:p>
                      <a:pPr marL="0" algn="ctr" defTabSz="914400" rtl="0" eaLnBrk="1" latinLnBrk="0" hangingPunct="1"/>
                      <a:endParaRPr lang="en-US" sz="1100" b="1" kern="1200" dirty="0" smtClean="0">
                        <a:solidFill>
                          <a:schemeClr val="tx1"/>
                        </a:solidFill>
                        <a:latin typeface="+mn-lt"/>
                        <a:ea typeface="+mn-ea"/>
                        <a:cs typeface="+mn-cs"/>
                      </a:endParaRPr>
                    </a:p>
                  </a:txBody>
                  <a:tcPr anchor="ctr">
                    <a:lnR w="190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en-US" sz="1100" b="1" kern="1200" dirty="0" smtClean="0">
                          <a:solidFill>
                            <a:schemeClr val="tx1"/>
                          </a:solidFill>
                          <a:latin typeface="+mn-lt"/>
                          <a:ea typeface="+mn-ea"/>
                          <a:cs typeface="+mn-cs"/>
                        </a:rPr>
                        <a:t>PARKHILL J</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en-US" sz="1100" b="1" kern="1200" dirty="0" smtClean="0">
                          <a:solidFill>
                            <a:schemeClr val="tx1"/>
                          </a:solidFill>
                          <a:latin typeface="+mn-lt"/>
                          <a:ea typeface="+mn-ea"/>
                          <a:cs typeface="+mn-cs"/>
                        </a:rPr>
                        <a:t>241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r>
              <a:tr h="300033">
                <a:tc>
                  <a:txBody>
                    <a:bodyPr/>
                    <a:lstStyle/>
                    <a:p>
                      <a:pPr marL="0" algn="ctr" defTabSz="914400" rtl="0" eaLnBrk="1" latinLnBrk="0" hangingPunct="1"/>
                      <a:endParaRPr lang="en-US" sz="1100" b="1" kern="1200" dirty="0" smtClean="0">
                        <a:solidFill>
                          <a:schemeClr val="tx1"/>
                        </a:solidFill>
                        <a:latin typeface="+mn-lt"/>
                        <a:ea typeface="+mn-ea"/>
                        <a:cs typeface="+mn-cs"/>
                      </a:endParaRPr>
                    </a:p>
                  </a:txBody>
                  <a:tcPr anchor="ctr">
                    <a:lnR w="190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en-US" sz="1100" b="1" kern="1200" dirty="0" smtClean="0">
                          <a:solidFill>
                            <a:schemeClr val="tx1"/>
                          </a:solidFill>
                          <a:latin typeface="+mn-lt"/>
                          <a:ea typeface="+mn-ea"/>
                          <a:cs typeface="+mn-cs"/>
                        </a:rPr>
                        <a:t>EISEN JA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en-US" sz="1100" b="1" kern="1200" dirty="0" smtClean="0">
                          <a:solidFill>
                            <a:schemeClr val="tx1"/>
                          </a:solidFill>
                          <a:latin typeface="+mn-lt"/>
                          <a:ea typeface="+mn-ea"/>
                          <a:cs typeface="+mn-cs"/>
                        </a:rPr>
                        <a:t>238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r>
            </a:tbl>
          </a:graphicData>
        </a:graphic>
      </p:graphicFrame>
      <p:pic>
        <p:nvPicPr>
          <p:cNvPr id="11" name="Picture 10" descr="2014-11-18 10-33-35.jpg"/>
          <p:cNvPicPr>
            <a:picLocks noChangeAspect="1"/>
          </p:cNvPicPr>
          <p:nvPr/>
        </p:nvPicPr>
        <p:blipFill>
          <a:blip r:embed="rId6"/>
          <a:srcRect/>
          <a:stretch>
            <a:fillRect/>
          </a:stretch>
        </p:blipFill>
        <p:spPr bwMode="auto">
          <a:xfrm>
            <a:off x="1535113" y="2492375"/>
            <a:ext cx="123825" cy="133350"/>
          </a:xfrm>
          <a:prstGeom prst="rect">
            <a:avLst/>
          </a:prstGeom>
          <a:noFill/>
          <a:ln w="9525">
            <a:noFill/>
            <a:miter lim="800000"/>
            <a:headEnd/>
            <a:tailEnd/>
          </a:ln>
        </p:spPr>
      </p:pic>
      <p:pic>
        <p:nvPicPr>
          <p:cNvPr id="12" name="Picture 11" descr="2014-11-18 10-33-35.jpg"/>
          <p:cNvPicPr>
            <a:picLocks noChangeAspect="1"/>
          </p:cNvPicPr>
          <p:nvPr/>
        </p:nvPicPr>
        <p:blipFill>
          <a:blip r:embed="rId6"/>
          <a:srcRect/>
          <a:stretch>
            <a:fillRect/>
          </a:stretch>
        </p:blipFill>
        <p:spPr bwMode="auto">
          <a:xfrm>
            <a:off x="1535113" y="2790825"/>
            <a:ext cx="123825" cy="133350"/>
          </a:xfrm>
          <a:prstGeom prst="rect">
            <a:avLst/>
          </a:prstGeom>
          <a:noFill/>
          <a:ln w="9525">
            <a:noFill/>
            <a:miter lim="800000"/>
            <a:headEnd/>
            <a:tailEnd/>
          </a:ln>
        </p:spPr>
      </p:pic>
      <p:pic>
        <p:nvPicPr>
          <p:cNvPr id="13" name="Picture 12" descr="2014-11-18 10-33-35.jpg"/>
          <p:cNvPicPr>
            <a:picLocks noChangeAspect="1"/>
          </p:cNvPicPr>
          <p:nvPr/>
        </p:nvPicPr>
        <p:blipFill>
          <a:blip r:embed="rId6"/>
          <a:srcRect/>
          <a:stretch>
            <a:fillRect/>
          </a:stretch>
        </p:blipFill>
        <p:spPr bwMode="auto">
          <a:xfrm>
            <a:off x="1535113" y="3079750"/>
            <a:ext cx="123825" cy="133350"/>
          </a:xfrm>
          <a:prstGeom prst="rect">
            <a:avLst/>
          </a:prstGeom>
          <a:noFill/>
          <a:ln w="9525">
            <a:noFill/>
            <a:miter lim="800000"/>
            <a:headEnd/>
            <a:tailEnd/>
          </a:ln>
        </p:spPr>
      </p:pic>
      <p:pic>
        <p:nvPicPr>
          <p:cNvPr id="14" name="Picture 13" descr="2014-11-18 10-33-35.jpg"/>
          <p:cNvPicPr>
            <a:picLocks noChangeAspect="1"/>
          </p:cNvPicPr>
          <p:nvPr/>
        </p:nvPicPr>
        <p:blipFill>
          <a:blip r:embed="rId6"/>
          <a:srcRect/>
          <a:stretch>
            <a:fillRect/>
          </a:stretch>
        </p:blipFill>
        <p:spPr bwMode="auto">
          <a:xfrm>
            <a:off x="1535113" y="3429000"/>
            <a:ext cx="123825" cy="133350"/>
          </a:xfrm>
          <a:prstGeom prst="rect">
            <a:avLst/>
          </a:prstGeom>
          <a:noFill/>
          <a:ln w="9525">
            <a:noFill/>
            <a:miter lim="800000"/>
            <a:headEnd/>
            <a:tailEnd/>
          </a:ln>
        </p:spPr>
      </p:pic>
      <p:pic>
        <p:nvPicPr>
          <p:cNvPr id="15" name="Picture 14" descr="2014-11-18 10-33-35.jpg"/>
          <p:cNvPicPr>
            <a:picLocks noChangeAspect="1"/>
          </p:cNvPicPr>
          <p:nvPr/>
        </p:nvPicPr>
        <p:blipFill>
          <a:blip r:embed="rId6"/>
          <a:srcRect/>
          <a:stretch>
            <a:fillRect/>
          </a:stretch>
        </p:blipFill>
        <p:spPr bwMode="auto">
          <a:xfrm>
            <a:off x="1535113" y="3727450"/>
            <a:ext cx="123825" cy="133350"/>
          </a:xfrm>
          <a:prstGeom prst="rect">
            <a:avLst/>
          </a:prstGeom>
          <a:noFill/>
          <a:ln w="9525">
            <a:noFill/>
            <a:miter lim="800000"/>
            <a:headEnd/>
            <a:tailEnd/>
          </a:ln>
        </p:spPr>
      </p:pic>
      <p:pic>
        <p:nvPicPr>
          <p:cNvPr id="16" name="Picture 15" descr="2014-11-18 10-33-35.jpg"/>
          <p:cNvPicPr>
            <a:picLocks noChangeAspect="1"/>
          </p:cNvPicPr>
          <p:nvPr/>
        </p:nvPicPr>
        <p:blipFill>
          <a:blip r:embed="rId6"/>
          <a:srcRect/>
          <a:stretch>
            <a:fillRect/>
          </a:stretch>
        </p:blipFill>
        <p:spPr bwMode="auto">
          <a:xfrm>
            <a:off x="1535113" y="4005263"/>
            <a:ext cx="123825" cy="133350"/>
          </a:xfrm>
          <a:prstGeom prst="rect">
            <a:avLst/>
          </a:prstGeom>
          <a:noFill/>
          <a:ln w="9525">
            <a:noFill/>
            <a:miter lim="800000"/>
            <a:headEnd/>
            <a:tailEnd/>
          </a:ln>
        </p:spPr>
      </p:pic>
      <p:pic>
        <p:nvPicPr>
          <p:cNvPr id="17" name="Picture 16" descr="2014-11-18 10-33-35.jpg"/>
          <p:cNvPicPr>
            <a:picLocks noChangeAspect="1"/>
          </p:cNvPicPr>
          <p:nvPr/>
        </p:nvPicPr>
        <p:blipFill>
          <a:blip r:embed="rId6"/>
          <a:srcRect/>
          <a:stretch>
            <a:fillRect/>
          </a:stretch>
        </p:blipFill>
        <p:spPr bwMode="auto">
          <a:xfrm>
            <a:off x="1535113" y="4292600"/>
            <a:ext cx="123825" cy="133350"/>
          </a:xfrm>
          <a:prstGeom prst="rect">
            <a:avLst/>
          </a:prstGeom>
          <a:noFill/>
          <a:ln w="9525">
            <a:noFill/>
            <a:miter lim="800000"/>
            <a:headEnd/>
            <a:tailEnd/>
          </a:ln>
        </p:spPr>
      </p:pic>
      <p:pic>
        <p:nvPicPr>
          <p:cNvPr id="18" name="Picture 17" descr="2014-11-18 10-33-35.jpg"/>
          <p:cNvPicPr>
            <a:picLocks noChangeAspect="1"/>
          </p:cNvPicPr>
          <p:nvPr/>
        </p:nvPicPr>
        <p:blipFill>
          <a:blip r:embed="rId6"/>
          <a:srcRect/>
          <a:stretch>
            <a:fillRect/>
          </a:stretch>
        </p:blipFill>
        <p:spPr bwMode="auto">
          <a:xfrm>
            <a:off x="1535113" y="4591050"/>
            <a:ext cx="123825" cy="133350"/>
          </a:xfrm>
          <a:prstGeom prst="rect">
            <a:avLst/>
          </a:prstGeom>
          <a:noFill/>
          <a:ln w="9525">
            <a:noFill/>
            <a:miter lim="800000"/>
            <a:headEnd/>
            <a:tailEnd/>
          </a:ln>
        </p:spPr>
      </p:pic>
      <p:sp>
        <p:nvSpPr>
          <p:cNvPr id="19" name="圆角矩形 21"/>
          <p:cNvSpPr>
            <a:spLocks noChangeArrowheads="1"/>
          </p:cNvSpPr>
          <p:nvPr/>
        </p:nvSpPr>
        <p:spPr bwMode="auto">
          <a:xfrm>
            <a:off x="239713" y="2420938"/>
            <a:ext cx="5832475" cy="287337"/>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20" name="Picture 19" descr="220px-Eugene_Koonin.jpg"/>
          <p:cNvPicPr>
            <a:picLocks noChangeAspect="1"/>
          </p:cNvPicPr>
          <p:nvPr/>
        </p:nvPicPr>
        <p:blipFill>
          <a:blip r:embed="rId7"/>
          <a:srcRect/>
          <a:stretch>
            <a:fillRect/>
          </a:stretch>
        </p:blipFill>
        <p:spPr bwMode="auto">
          <a:xfrm>
            <a:off x="6300788" y="476250"/>
            <a:ext cx="1939925" cy="2292350"/>
          </a:xfrm>
          <a:prstGeom prst="rect">
            <a:avLst/>
          </a:prstGeom>
          <a:noFill/>
          <a:ln w="9525">
            <a:noFill/>
            <a:miter lim="800000"/>
            <a:headEnd/>
            <a:tailEnd/>
          </a:ln>
        </p:spPr>
      </p:pic>
      <p:sp>
        <p:nvSpPr>
          <p:cNvPr id="21" name="TextBox 20"/>
          <p:cNvSpPr txBox="1"/>
          <p:nvPr/>
        </p:nvSpPr>
        <p:spPr>
          <a:xfrm>
            <a:off x="6228184" y="2924944"/>
            <a:ext cx="2664296" cy="2677656"/>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b="1">
                <a:solidFill>
                  <a:srgbClr val="FFFFFF"/>
                </a:solidFill>
                <a:latin typeface="Calibri" pitchFamily="34" charset="0"/>
                <a:ea typeface="宋体" pitchFamily="2" charset="-122"/>
              </a:rPr>
              <a:t>Eugene V. Koonin</a:t>
            </a:r>
          </a:p>
          <a:p>
            <a:pPr>
              <a:lnSpc>
                <a:spcPct val="150000"/>
              </a:lnSpc>
              <a:buFont typeface="Wingdings" pitchFamily="2" charset="2"/>
              <a:buChar char="v"/>
              <a:defRPr/>
            </a:pPr>
            <a:r>
              <a:rPr lang="en-US" sz="1600">
                <a:solidFill>
                  <a:srgbClr val="FFFFFF"/>
                </a:solidFill>
                <a:latin typeface="微软雅黑" pitchFamily="34" charset="-122"/>
                <a:ea typeface="微软雅黑" pitchFamily="34" charset="-122"/>
              </a:rPr>
              <a:t> </a:t>
            </a:r>
            <a:r>
              <a:rPr lang="zh-CN" altLang="en-US" sz="1600">
                <a:solidFill>
                  <a:srgbClr val="FFFFFF"/>
                </a:solidFill>
                <a:latin typeface="微软雅黑" pitchFamily="34" charset="-122"/>
                <a:ea typeface="微软雅黑" pitchFamily="34" charset="-122"/>
              </a:rPr>
              <a:t>生物学家，</a:t>
            </a:r>
            <a:endParaRPr lang="en-US" altLang="zh-CN" sz="1600">
              <a:solidFill>
                <a:srgbClr val="FFFFFF"/>
              </a:solidFill>
              <a:latin typeface="微软雅黑" pitchFamily="34" charset="-122"/>
              <a:ea typeface="微软雅黑" pitchFamily="34" charset="-122"/>
            </a:endParaRPr>
          </a:p>
          <a:p>
            <a:pPr>
              <a:lnSpc>
                <a:spcPct val="150000"/>
              </a:lnSpc>
              <a:buFont typeface="Wingdings" pitchFamily="2" charset="2"/>
              <a:buChar char="v"/>
              <a:defRPr/>
            </a:pPr>
            <a:r>
              <a:rPr lang="zh-CN" altLang="en-US" sz="1600">
                <a:solidFill>
                  <a:srgbClr val="FFFFFF"/>
                </a:solidFill>
                <a:latin typeface="微软雅黑" pitchFamily="34" charset="-122"/>
                <a:ea typeface="微软雅黑" pitchFamily="34" charset="-122"/>
              </a:rPr>
              <a:t>美国国家生物技术信息中心资深研究员；</a:t>
            </a:r>
            <a:endParaRPr lang="en-US" altLang="zh-CN" sz="1600">
              <a:solidFill>
                <a:srgbClr val="FFFFFF"/>
              </a:solidFill>
              <a:latin typeface="微软雅黑" pitchFamily="34" charset="-122"/>
              <a:ea typeface="微软雅黑" pitchFamily="34" charset="-122"/>
            </a:endParaRPr>
          </a:p>
          <a:p>
            <a:pPr>
              <a:lnSpc>
                <a:spcPct val="150000"/>
              </a:lnSpc>
              <a:buFont typeface="Wingdings" pitchFamily="2" charset="2"/>
              <a:buChar char="v"/>
              <a:defRPr/>
            </a:pPr>
            <a:r>
              <a:rPr lang="en-US" sz="1600" i="1">
                <a:solidFill>
                  <a:srgbClr val="FFFFFF"/>
                </a:solidFill>
                <a:latin typeface="微软雅黑" pitchFamily="34" charset="-122"/>
                <a:ea typeface="微软雅黑" pitchFamily="34" charset="-122"/>
              </a:rPr>
              <a:t>Biology Direct </a:t>
            </a:r>
            <a:r>
              <a:rPr lang="zh-CN" altLang="en-US" sz="1600">
                <a:solidFill>
                  <a:srgbClr val="FFFFFF"/>
                </a:solidFill>
                <a:latin typeface="微软雅黑" pitchFamily="34" charset="-122"/>
                <a:ea typeface="微软雅黑" pitchFamily="34" charset="-122"/>
              </a:rPr>
              <a:t>主编之一</a:t>
            </a:r>
            <a:endParaRPr lang="en-US" altLang="zh-CN" sz="1600">
              <a:solidFill>
                <a:srgbClr val="FFFFFF"/>
              </a:solidFill>
              <a:latin typeface="微软雅黑" pitchFamily="34" charset="-122"/>
              <a:ea typeface="微软雅黑" pitchFamily="34" charset="-122"/>
            </a:endParaRPr>
          </a:p>
          <a:p>
            <a:pPr>
              <a:lnSpc>
                <a:spcPct val="150000"/>
              </a:lnSpc>
              <a:buFont typeface="Wingdings" pitchFamily="2" charset="2"/>
              <a:buChar char="v"/>
              <a:defRPr/>
            </a:pPr>
            <a:r>
              <a:rPr lang="en-US" sz="1600" i="1">
                <a:solidFill>
                  <a:srgbClr val="FFFFFF"/>
                </a:solidFill>
                <a:latin typeface="微软雅黑" pitchFamily="34" charset="-122"/>
                <a:ea typeface="微软雅黑" pitchFamily="34" charset="-122"/>
              </a:rPr>
              <a:t>Trends in Genetics</a:t>
            </a:r>
            <a:r>
              <a:rPr lang="zh-CN" altLang="en-US" sz="1600">
                <a:solidFill>
                  <a:srgbClr val="FFFFFF"/>
                </a:solidFill>
                <a:latin typeface="微软雅黑" pitchFamily="34" charset="-122"/>
                <a:ea typeface="微软雅黑" pitchFamily="34" charset="-122"/>
              </a:rPr>
              <a:t>的审稿顾问</a:t>
            </a:r>
            <a:r>
              <a:rPr lang="en-US" altLang="zh-CN" sz="1600" b="1">
                <a:solidFill>
                  <a:srgbClr val="FFFFFF"/>
                </a:solidFill>
                <a:latin typeface="微软雅黑" pitchFamily="34" charset="-122"/>
                <a:ea typeface="微软雅黑" pitchFamily="34" charset="-122"/>
              </a:rPr>
              <a:t>…</a:t>
            </a:r>
            <a:endParaRPr lang="en-US" altLang="zh-CN" sz="1600">
              <a:solidFill>
                <a:srgbClr val="FFFFFF"/>
              </a:solidFill>
              <a:latin typeface="微软雅黑" pitchFamily="34" charset="-122"/>
              <a:ea typeface="微软雅黑" pitchFamily="34" charset="-122"/>
            </a:endParaRPr>
          </a:p>
        </p:txBody>
      </p:sp>
    </p:spTree>
    <p:custDataLst>
      <p:tags r:id="rId1"/>
    </p:custDataLst>
  </p:cSld>
  <p:clrMapOvr>
    <a:masterClrMapping/>
  </p:clrMapOvr>
  <p:transition advTm="84132">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04"/>
                                        </p:tgtEl>
                                        <p:attrNameLst>
                                          <p:attrName>style.visibility</p:attrName>
                                        </p:attrNameLst>
                                      </p:cBhvr>
                                      <p:to>
                                        <p:strVal val="visible"/>
                                      </p:to>
                                    </p:set>
                                    <p:animEffect transition="in" filter="fade">
                                      <p:cBhvr>
                                        <p:cTn id="12" dur="1000"/>
                                        <p:tgtEl>
                                          <p:spTgt spid="76804"/>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2"/>
                                        </p:tgtEl>
                                      </p:cBhvr>
                                    </p:animEffect>
                                    <p:set>
                                      <p:cBhvr>
                                        <p:cTn id="50" dur="1" fill="hold">
                                          <p:stCondLst>
                                            <p:cond delay="999"/>
                                          </p:stCondLst>
                                        </p:cTn>
                                        <p:tgtEl>
                                          <p:spTgt spid="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7" presetClass="entr" presetSubtype="2"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1000" fill="hold"/>
                                        <p:tgtEl>
                                          <p:spTgt spid="20"/>
                                        </p:tgtEl>
                                        <p:attrNameLst>
                                          <p:attrName>ppt_x</p:attrName>
                                        </p:attrNameLst>
                                      </p:cBhvr>
                                      <p:tavLst>
                                        <p:tav tm="0">
                                          <p:val>
                                            <p:strVal val="1+#ppt_w/2"/>
                                          </p:val>
                                        </p:tav>
                                        <p:tav tm="100000">
                                          <p:val>
                                            <p:strVal val="#ppt_x"/>
                                          </p:val>
                                        </p:tav>
                                      </p:tavLst>
                                    </p:anim>
                                    <p:anim calcmode="lin" valueType="num">
                                      <p:cBhvr additive="base">
                                        <p:cTn id="56"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 calcmode="lin" valueType="num">
                                      <p:cBhvr>
                                        <p:cTn id="63" dur="500" fill="hold"/>
                                        <p:tgtEl>
                                          <p:spTgt spid="21"/>
                                        </p:tgtEl>
                                        <p:attrNameLst>
                                          <p:attrName>style.rotation</p:attrName>
                                        </p:attrNameLst>
                                      </p:cBhvr>
                                      <p:tavLst>
                                        <p:tav tm="0">
                                          <p:val>
                                            <p:fltVal val="360"/>
                                          </p:val>
                                        </p:tav>
                                        <p:tav tm="100000">
                                          <p:val>
                                            <p:fltVal val="0"/>
                                          </p:val>
                                        </p:tav>
                                      </p:tavLst>
                                    </p:anim>
                                    <p:animEffect transition="in" filter="fade">
                                      <p:cBhvr>
                                        <p:cTn id="64" dur="500"/>
                                        <p:tgtEl>
                                          <p:spTgt spid="21"/>
                                        </p:tgtEl>
                                      </p:cBhvr>
                                    </p:animEffect>
                                  </p:childTnLst>
                                </p:cTn>
                              </p:par>
                              <p:par>
                                <p:cTn id="65" presetID="3" presetClass="entr" presetSubtype="1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0"/>
          <p:cNvSpPr>
            <a:spLocks noChangeArrowheads="1"/>
          </p:cNvSpPr>
          <p:nvPr/>
        </p:nvSpPr>
        <p:spPr bwMode="auto">
          <a:xfrm>
            <a:off x="755650" y="1196975"/>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77827" name="Slide Number Placeholder 3"/>
          <p:cNvSpPr>
            <a:spLocks noGrp="1"/>
          </p:cNvSpPr>
          <p:nvPr>
            <p:ph type="sldNum" sz="quarter" idx="11"/>
          </p:nvPr>
        </p:nvSpPr>
        <p:spPr>
          <a:noFill/>
        </p:spPr>
        <p:txBody>
          <a:bodyPr/>
          <a:lstStyle/>
          <a:p>
            <a:fld id="{991AAC3B-CDEB-410A-B03A-1E5631DB6C4A}" type="slidenum">
              <a:rPr lang="en-US" altLang="en-US" smtClean="0">
                <a:latin typeface="Arial" pitchFamily="34" charset="0"/>
                <a:ea typeface="宋体" pitchFamily="2" charset="-122"/>
              </a:rPr>
              <a:pPr/>
              <a:t>57</a:t>
            </a:fld>
            <a:endParaRPr lang="en-US" altLang="en-US" smtClean="0">
              <a:latin typeface="Arial" pitchFamily="34" charset="0"/>
              <a:ea typeface="宋体" pitchFamily="2" charset="-122"/>
            </a:endParaRPr>
          </a:p>
        </p:txBody>
      </p:sp>
      <p:pic>
        <p:nvPicPr>
          <p:cNvPr id="77831" name="Picture 8" descr="年份记录.jpg"/>
          <p:cNvPicPr>
            <a:picLocks noChangeAspect="1"/>
          </p:cNvPicPr>
          <p:nvPr/>
        </p:nvPicPr>
        <p:blipFill>
          <a:blip r:embed="rId4"/>
          <a:srcRect/>
          <a:stretch>
            <a:fillRect/>
          </a:stretch>
        </p:blipFill>
        <p:spPr bwMode="auto">
          <a:xfrm>
            <a:off x="468313" y="260350"/>
            <a:ext cx="4679950" cy="4378325"/>
          </a:xfrm>
          <a:prstGeom prst="rect">
            <a:avLst/>
          </a:prstGeom>
          <a:noFill/>
          <a:ln w="9525">
            <a:noFill/>
            <a:miter lim="800000"/>
            <a:headEnd/>
            <a:tailEnd/>
          </a:ln>
        </p:spPr>
      </p:pic>
      <p:graphicFrame>
        <p:nvGraphicFramePr>
          <p:cNvPr id="5" name="Chart 4"/>
          <p:cNvGraphicFramePr/>
          <p:nvPr/>
        </p:nvGraphicFramePr>
        <p:xfrm>
          <a:off x="683568" y="3212976"/>
          <a:ext cx="5328592" cy="2808312"/>
        </p:xfrm>
        <a:graphic>
          <a:graphicData uri="http://schemas.openxmlformats.org/drawingml/2006/chart">
            <c:chart xmlns:c="http://schemas.openxmlformats.org/drawingml/2006/chart" xmlns:r="http://schemas.openxmlformats.org/officeDocument/2006/relationships" r:id="rId5"/>
          </a:graphicData>
        </a:graphic>
      </p:graphicFrame>
      <p:grpSp>
        <p:nvGrpSpPr>
          <p:cNvPr id="2" name="Group 12"/>
          <p:cNvGrpSpPr>
            <a:grpSpLocks/>
          </p:cNvGrpSpPr>
          <p:nvPr/>
        </p:nvGrpSpPr>
        <p:grpSpPr bwMode="auto">
          <a:xfrm>
            <a:off x="6084888" y="404813"/>
            <a:ext cx="2344737" cy="5621337"/>
            <a:chOff x="4283968" y="620688"/>
            <a:chExt cx="2344688" cy="5621867"/>
          </a:xfrm>
        </p:grpSpPr>
        <p:pic>
          <p:nvPicPr>
            <p:cNvPr id="3" name="图片 11"/>
            <p:cNvPicPr>
              <a:picLocks noChangeAspect="1"/>
            </p:cNvPicPr>
            <p:nvPr/>
          </p:nvPicPr>
          <p:blipFill>
            <a:blip r:embed="rId6"/>
            <a:srcRect l="16907" t="10083" r="15219" b="7048"/>
            <a:stretch>
              <a:fillRect/>
            </a:stretch>
          </p:blipFill>
          <p:spPr bwMode="auto">
            <a:xfrm>
              <a:off x="4283968" y="620688"/>
              <a:ext cx="2344688" cy="5621867"/>
            </a:xfrm>
            <a:prstGeom prst="rect">
              <a:avLst/>
            </a:prstGeom>
            <a:noFill/>
            <a:ln w="9525">
              <a:noFill/>
              <a:miter lim="800000"/>
              <a:headEnd/>
              <a:tailEnd/>
            </a:ln>
          </p:spPr>
        </p:pic>
        <p:sp>
          <p:nvSpPr>
            <p:cNvPr id="77832" name="TextBox 10"/>
            <p:cNvSpPr txBox="1">
              <a:spLocks noChangeArrowheads="1"/>
            </p:cNvSpPr>
            <p:nvPr/>
          </p:nvSpPr>
          <p:spPr bwMode="auto">
            <a:xfrm rot="21594277" flipH="1">
              <a:off x="4698296" y="2689395"/>
              <a:ext cx="1673190" cy="839867"/>
            </a:xfrm>
            <a:prstGeom prst="rect">
              <a:avLst/>
            </a:prstGeom>
            <a:noFill/>
            <a:ln w="9525">
              <a:noFill/>
              <a:miter lim="800000"/>
              <a:headEnd/>
              <a:tailEnd/>
            </a:ln>
          </p:spPr>
          <p:txBody>
            <a:bodyPr>
              <a:spAutoFit/>
            </a:bodyPr>
            <a:lstStyle/>
            <a:p>
              <a:pPr>
                <a:lnSpc>
                  <a:spcPts val="2000"/>
                </a:lnSpc>
                <a:spcBef>
                  <a:spcPct val="20000"/>
                </a:spcBef>
                <a:buClr>
                  <a:srgbClr val="009900"/>
                </a:buClr>
                <a:buSzPct val="80000"/>
              </a:pPr>
              <a:r>
                <a:rPr lang="zh-CN" altLang="en-US" sz="1400">
                  <a:solidFill>
                    <a:srgbClr val="404040"/>
                  </a:solidFill>
                  <a:ea typeface="微软雅黑" pitchFamily="34" charset="-122"/>
                </a:rPr>
                <a:t>了解课题的发展趋势以及判断课题的发展阶段。</a:t>
              </a:r>
            </a:p>
          </p:txBody>
        </p:sp>
        <p:sp>
          <p:nvSpPr>
            <p:cNvPr id="77833" name="TextBox 11"/>
            <p:cNvSpPr txBox="1">
              <a:spLocks noChangeArrowheads="1"/>
            </p:cNvSpPr>
            <p:nvPr/>
          </p:nvSpPr>
          <p:spPr bwMode="auto">
            <a:xfrm flipH="1">
              <a:off x="4788024" y="1700808"/>
              <a:ext cx="1424951" cy="830997"/>
            </a:xfrm>
            <a:prstGeom prst="rect">
              <a:avLst/>
            </a:prstGeom>
            <a:noFill/>
            <a:ln w="9525">
              <a:noFill/>
              <a:miter lim="800000"/>
              <a:headEnd/>
              <a:tailEnd/>
            </a:ln>
          </p:spPr>
          <p:txBody>
            <a:bodyPr>
              <a:spAutoFit/>
            </a:bodyPr>
            <a:lstStyle/>
            <a:p>
              <a:pPr algn="ctr"/>
              <a:r>
                <a:rPr lang="zh-CN" altLang="en-US" sz="2400" b="1">
                  <a:solidFill>
                    <a:srgbClr val="984807"/>
                  </a:solidFill>
                  <a:latin typeface="Arial Rounded MT Bold" pitchFamily="34" charset="0"/>
                  <a:ea typeface="微软雅黑" pitchFamily="34" charset="-122"/>
                  <a:cs typeface="Times New Roman" pitchFamily="18" charset="0"/>
                </a:rPr>
                <a:t>出版年份分析</a:t>
              </a:r>
            </a:p>
          </p:txBody>
        </p:sp>
      </p:grpSp>
    </p:spTree>
    <p:custDataLst>
      <p:tags r:id="rId1"/>
    </p:custDataLst>
  </p:cSld>
  <p:clrMapOvr>
    <a:masterClrMapping/>
  </p:clrMapOvr>
  <p:transition advTm="66113">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831"/>
                                        </p:tgtEl>
                                        <p:attrNameLst>
                                          <p:attrName>style.visibility</p:attrName>
                                        </p:attrNameLst>
                                      </p:cBhvr>
                                      <p:to>
                                        <p:strVal val="visible"/>
                                      </p:to>
                                    </p:set>
                                    <p:animEffect transition="in" filter="fade">
                                      <p:cBhvr>
                                        <p:cTn id="11" dur="1000"/>
                                        <p:tgtEl>
                                          <p:spTgt spid="778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1"/>
          </p:nvPr>
        </p:nvSpPr>
        <p:spPr>
          <a:noFill/>
        </p:spPr>
        <p:txBody>
          <a:bodyPr/>
          <a:lstStyle/>
          <a:p>
            <a:fld id="{507C4EE4-C16C-4DFE-AE13-FCEED471DFE8}" type="slidenum">
              <a:rPr lang="en-US" altLang="en-US" smtClean="0">
                <a:latin typeface="Arial" pitchFamily="34" charset="0"/>
                <a:ea typeface="宋体" pitchFamily="2" charset="-122"/>
              </a:rPr>
              <a:pPr/>
              <a:t>58</a:t>
            </a:fld>
            <a:endParaRPr lang="en-US" altLang="en-US" smtClean="0">
              <a:latin typeface="Arial" pitchFamily="34" charset="0"/>
              <a:ea typeface="宋体" pitchFamily="2" charset="-122"/>
            </a:endParaRPr>
          </a:p>
        </p:txBody>
      </p:sp>
      <p:sp>
        <p:nvSpPr>
          <p:cNvPr id="78851" name="Rectangle 20"/>
          <p:cNvSpPr>
            <a:spLocks noChangeArrowheads="1"/>
          </p:cNvSpPr>
          <p:nvPr/>
        </p:nvSpPr>
        <p:spPr bwMode="auto">
          <a:xfrm>
            <a:off x="755650" y="1196975"/>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pic>
        <p:nvPicPr>
          <p:cNvPr id="78852" name="Picture 8" descr="国家与地区记录.jpg"/>
          <p:cNvPicPr>
            <a:picLocks noChangeAspect="1"/>
          </p:cNvPicPr>
          <p:nvPr/>
        </p:nvPicPr>
        <p:blipFill>
          <a:blip r:embed="rId4"/>
          <a:srcRect/>
          <a:stretch>
            <a:fillRect/>
          </a:stretch>
        </p:blipFill>
        <p:spPr bwMode="auto">
          <a:xfrm>
            <a:off x="611188" y="1484313"/>
            <a:ext cx="5845175" cy="3630612"/>
          </a:xfrm>
          <a:prstGeom prst="rect">
            <a:avLst/>
          </a:prstGeom>
          <a:noFill/>
          <a:ln w="9525">
            <a:noFill/>
            <a:miter lim="800000"/>
            <a:headEnd/>
            <a:tailEnd/>
          </a:ln>
        </p:spPr>
      </p:pic>
      <p:sp>
        <p:nvSpPr>
          <p:cNvPr id="11" name="圆角矩形 21"/>
          <p:cNvSpPr>
            <a:spLocks noChangeArrowheads="1"/>
          </p:cNvSpPr>
          <p:nvPr/>
        </p:nvSpPr>
        <p:spPr bwMode="auto">
          <a:xfrm>
            <a:off x="2482850" y="2349500"/>
            <a:ext cx="1728788" cy="15843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grpSp>
        <p:nvGrpSpPr>
          <p:cNvPr id="2" name="Group 9"/>
          <p:cNvGrpSpPr>
            <a:grpSpLocks/>
          </p:cNvGrpSpPr>
          <p:nvPr/>
        </p:nvGrpSpPr>
        <p:grpSpPr bwMode="auto">
          <a:xfrm>
            <a:off x="6516688" y="476250"/>
            <a:ext cx="2344737" cy="5622925"/>
            <a:chOff x="4283968" y="620688"/>
            <a:chExt cx="2344688" cy="5621867"/>
          </a:xfrm>
        </p:grpSpPr>
        <p:pic>
          <p:nvPicPr>
            <p:cNvPr id="78859" name="图片 11"/>
            <p:cNvPicPr>
              <a:picLocks noChangeAspect="1"/>
            </p:cNvPicPr>
            <p:nvPr/>
          </p:nvPicPr>
          <p:blipFill>
            <a:blip r:embed="rId5"/>
            <a:srcRect l="16907" t="10083" r="15219" b="7048"/>
            <a:stretch>
              <a:fillRect/>
            </a:stretch>
          </p:blipFill>
          <p:spPr bwMode="auto">
            <a:xfrm>
              <a:off x="4283968" y="620688"/>
              <a:ext cx="2344688" cy="5621867"/>
            </a:xfrm>
            <a:prstGeom prst="rect">
              <a:avLst/>
            </a:prstGeom>
            <a:noFill/>
            <a:ln w="9525">
              <a:noFill/>
              <a:miter lim="800000"/>
              <a:headEnd/>
              <a:tailEnd/>
            </a:ln>
          </p:spPr>
        </p:pic>
        <p:sp>
          <p:nvSpPr>
            <p:cNvPr id="78860" name="TextBox 12"/>
            <p:cNvSpPr txBox="1">
              <a:spLocks noChangeArrowheads="1"/>
            </p:cNvSpPr>
            <p:nvPr/>
          </p:nvSpPr>
          <p:spPr bwMode="auto">
            <a:xfrm rot="21594277" flipH="1">
              <a:off x="4698296" y="2265029"/>
              <a:ext cx="1673190" cy="2026857"/>
            </a:xfrm>
            <a:prstGeom prst="rect">
              <a:avLst/>
            </a:prstGeom>
            <a:noFill/>
            <a:ln w="9525">
              <a:noFill/>
              <a:miter lim="800000"/>
              <a:headEnd/>
              <a:tailEnd/>
            </a:ln>
          </p:spPr>
          <p:txBody>
            <a:bodyPr>
              <a:spAutoFit/>
            </a:bodyPr>
            <a:lstStyle/>
            <a:p>
              <a:pPr>
                <a:lnSpc>
                  <a:spcPts val="2000"/>
                </a:lnSpc>
                <a:spcBef>
                  <a:spcPct val="20000"/>
                </a:spcBef>
                <a:buClr>
                  <a:srgbClr val="009900"/>
                </a:buClr>
                <a:buSzPct val="80000"/>
              </a:pPr>
              <a:endParaRPr lang="en-US" altLang="zh-CN" sz="1400">
                <a:solidFill>
                  <a:srgbClr val="404040"/>
                </a:solidFill>
                <a:ea typeface="微软雅黑" pitchFamily="34" charset="-122"/>
              </a:endParaRPr>
            </a:p>
            <a:p>
              <a:pPr>
                <a:lnSpc>
                  <a:spcPct val="150000"/>
                </a:lnSpc>
                <a:spcBef>
                  <a:spcPct val="20000"/>
                </a:spcBef>
                <a:buClr>
                  <a:srgbClr val="009900"/>
                </a:buClr>
                <a:buSzPct val="80000"/>
              </a:pPr>
              <a:r>
                <a:rPr lang="en-US" altLang="zh-CN" sz="1400">
                  <a:solidFill>
                    <a:srgbClr val="404040"/>
                  </a:solidFill>
                  <a:ea typeface="微软雅黑" pitchFamily="34" charset="-122"/>
                </a:rPr>
                <a:t>-</a:t>
              </a:r>
              <a:r>
                <a:rPr lang="zh-CN" altLang="en-US" sz="1400">
                  <a:solidFill>
                    <a:srgbClr val="404040"/>
                  </a:solidFill>
                  <a:ea typeface="微软雅黑" pitchFamily="34" charset="-122"/>
                </a:rPr>
                <a:t>发现该领域高产出的国家</a:t>
              </a:r>
              <a:r>
                <a:rPr lang="en-US" altLang="zh-CN" sz="1400">
                  <a:solidFill>
                    <a:srgbClr val="404040"/>
                  </a:solidFill>
                  <a:ea typeface="微软雅黑" pitchFamily="34" charset="-122"/>
                </a:rPr>
                <a:t>/</a:t>
              </a:r>
              <a:r>
                <a:rPr lang="zh-CN" altLang="en-US" sz="1400">
                  <a:solidFill>
                    <a:srgbClr val="404040"/>
                  </a:solidFill>
                  <a:ea typeface="微软雅黑" pitchFamily="34" charset="-122"/>
                </a:rPr>
                <a:t>地区。</a:t>
              </a:r>
              <a:endParaRPr lang="en-US" altLang="zh-CN" sz="1400">
                <a:solidFill>
                  <a:srgbClr val="404040"/>
                </a:solidFill>
                <a:ea typeface="微软雅黑" pitchFamily="34" charset="-122"/>
              </a:endParaRPr>
            </a:p>
            <a:p>
              <a:pPr>
                <a:lnSpc>
                  <a:spcPct val="150000"/>
                </a:lnSpc>
                <a:spcBef>
                  <a:spcPct val="20000"/>
                </a:spcBef>
                <a:buClr>
                  <a:srgbClr val="009900"/>
                </a:buClr>
                <a:buSzPct val="80000"/>
              </a:pPr>
              <a:r>
                <a:rPr lang="en-US" altLang="zh-CN" sz="1400">
                  <a:solidFill>
                    <a:srgbClr val="404040"/>
                  </a:solidFill>
                  <a:ea typeface="微软雅黑" pitchFamily="34" charset="-122"/>
                </a:rPr>
                <a:t>- </a:t>
              </a:r>
              <a:r>
                <a:rPr lang="zh-CN" altLang="en-US" sz="1400">
                  <a:solidFill>
                    <a:srgbClr val="404040"/>
                  </a:solidFill>
                  <a:ea typeface="微软雅黑" pitchFamily="34" charset="-122"/>
                </a:rPr>
                <a:t>进行国家与地区间的研究对比。</a:t>
              </a:r>
              <a:endParaRPr lang="en-US" altLang="zh-CN" sz="1400">
                <a:solidFill>
                  <a:srgbClr val="404040"/>
                </a:solidFill>
                <a:ea typeface="微软雅黑" pitchFamily="34" charset="-122"/>
              </a:endParaRPr>
            </a:p>
            <a:p>
              <a:pPr>
                <a:lnSpc>
                  <a:spcPts val="2000"/>
                </a:lnSpc>
                <a:spcBef>
                  <a:spcPct val="20000"/>
                </a:spcBef>
                <a:buClr>
                  <a:srgbClr val="009900"/>
                </a:buClr>
                <a:buSzPct val="80000"/>
              </a:pPr>
              <a:endParaRPr lang="zh-CN" altLang="en-US" sz="1400">
                <a:solidFill>
                  <a:srgbClr val="404040"/>
                </a:solidFill>
                <a:ea typeface="微软雅黑" pitchFamily="34" charset="-122"/>
              </a:endParaRPr>
            </a:p>
          </p:txBody>
        </p:sp>
        <p:sp>
          <p:nvSpPr>
            <p:cNvPr id="78861" name="TextBox 13"/>
            <p:cNvSpPr txBox="1">
              <a:spLocks noChangeArrowheads="1"/>
            </p:cNvSpPr>
            <p:nvPr/>
          </p:nvSpPr>
          <p:spPr bwMode="auto">
            <a:xfrm flipH="1">
              <a:off x="4716016" y="1700808"/>
              <a:ext cx="1584176" cy="830997"/>
            </a:xfrm>
            <a:prstGeom prst="rect">
              <a:avLst/>
            </a:prstGeom>
            <a:noFill/>
            <a:ln w="9525">
              <a:noFill/>
              <a:miter lim="800000"/>
              <a:headEnd/>
              <a:tailEnd/>
            </a:ln>
          </p:spPr>
          <p:txBody>
            <a:bodyPr>
              <a:spAutoFit/>
            </a:bodyPr>
            <a:lstStyle/>
            <a:p>
              <a:pPr algn="ctr"/>
              <a:r>
                <a:rPr lang="zh-CN" altLang="en-US" sz="2400" b="1">
                  <a:solidFill>
                    <a:srgbClr val="984807"/>
                  </a:solidFill>
                  <a:latin typeface="Arial Rounded MT Bold" pitchFamily="34" charset="0"/>
                  <a:ea typeface="微软雅黑" pitchFamily="34" charset="-122"/>
                  <a:cs typeface="Times New Roman" pitchFamily="18" charset="0"/>
                </a:rPr>
                <a:t>国家</a:t>
              </a:r>
              <a:r>
                <a:rPr lang="en-US" altLang="zh-CN" sz="2400" b="1">
                  <a:solidFill>
                    <a:srgbClr val="984807"/>
                  </a:solidFill>
                  <a:latin typeface="Arial Rounded MT Bold" pitchFamily="34" charset="0"/>
                  <a:ea typeface="微软雅黑" pitchFamily="34" charset="-122"/>
                  <a:cs typeface="Times New Roman" pitchFamily="18" charset="0"/>
                </a:rPr>
                <a:t>/</a:t>
              </a:r>
              <a:r>
                <a:rPr lang="zh-CN" altLang="en-US" sz="2400" b="1">
                  <a:solidFill>
                    <a:srgbClr val="984807"/>
                  </a:solidFill>
                  <a:latin typeface="Arial Rounded MT Bold" pitchFamily="34" charset="0"/>
                  <a:ea typeface="微软雅黑" pitchFamily="34" charset="-122"/>
                  <a:cs typeface="Times New Roman" pitchFamily="18" charset="0"/>
                </a:rPr>
                <a:t>地区分析</a:t>
              </a:r>
            </a:p>
          </p:txBody>
        </p:sp>
      </p:grpSp>
      <p:sp>
        <p:nvSpPr>
          <p:cNvPr id="10" name="Rectangle 9"/>
          <p:cNvSpPr/>
          <p:nvPr/>
        </p:nvSpPr>
        <p:spPr>
          <a:xfrm>
            <a:off x="683568" y="5301208"/>
            <a:ext cx="6408712" cy="646331"/>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r>
              <a:rPr lang="zh-CN" altLang="en-US">
                <a:solidFill>
                  <a:schemeClr val="bg1"/>
                </a:solidFill>
                <a:latin typeface="微软雅黑" pitchFamily="34" charset="-122"/>
                <a:ea typeface="微软雅黑" pitchFamily="34" charset="-122"/>
              </a:rPr>
              <a:t>美国、德国、英国、中国、日本、法国的科学家共同参与并成立</a:t>
            </a:r>
            <a:r>
              <a:rPr lang="zh-CN" altLang="en-US" b="1">
                <a:solidFill>
                  <a:schemeClr val="bg1"/>
                </a:solidFill>
                <a:latin typeface="微软雅黑" pitchFamily="34" charset="-122"/>
                <a:ea typeface="微软雅黑" pitchFamily="34" charset="-122"/>
              </a:rPr>
              <a:t>人类基因组计划（</a:t>
            </a:r>
            <a:r>
              <a:rPr lang="en-US" altLang="zh-CN" b="1">
                <a:solidFill>
                  <a:schemeClr val="bg1"/>
                </a:solidFill>
                <a:latin typeface="微软雅黑" pitchFamily="34" charset="-122"/>
                <a:ea typeface="微软雅黑" pitchFamily="34" charset="-122"/>
              </a:rPr>
              <a:t>Human Genome Project, HGP</a:t>
            </a:r>
            <a:r>
              <a:rPr lang="zh-CN" altLang="en-US" b="1">
                <a:solidFill>
                  <a:schemeClr val="bg1"/>
                </a:solidFill>
                <a:latin typeface="微软雅黑" pitchFamily="34" charset="-122"/>
                <a:ea typeface="微软雅黑" pitchFamily="34" charset="-122"/>
              </a:rPr>
              <a:t>）</a:t>
            </a:r>
            <a:endParaRPr lang="en-US">
              <a:solidFill>
                <a:schemeClr val="bg1"/>
              </a:solidFill>
              <a:ea typeface="微软雅黑" pitchFamily="34" charset="-122"/>
            </a:endParaRPr>
          </a:p>
        </p:txBody>
      </p:sp>
      <p:sp>
        <p:nvSpPr>
          <p:cNvPr id="12" name="圆角矩形 21"/>
          <p:cNvSpPr>
            <a:spLocks noChangeArrowheads="1"/>
          </p:cNvSpPr>
          <p:nvPr/>
        </p:nvSpPr>
        <p:spPr bwMode="auto">
          <a:xfrm>
            <a:off x="2484438" y="3141663"/>
            <a:ext cx="1719262" cy="29527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ustDataLst>
      <p:tags r:id="rId1"/>
    </p:custDataLst>
  </p:cSld>
  <p:clrMapOvr>
    <a:masterClrMapping/>
  </p:clrMapOvr>
  <p:transition advTm="47081">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852"/>
                                        </p:tgtEl>
                                        <p:attrNameLst>
                                          <p:attrName>style.visibility</p:attrName>
                                        </p:attrNameLst>
                                      </p:cBhvr>
                                      <p:to>
                                        <p:strVal val="visible"/>
                                      </p:to>
                                    </p:set>
                                    <p:animEffect transition="in" filter="fade">
                                      <p:cBhvr>
                                        <p:cTn id="11" dur="1000"/>
                                        <p:tgtEl>
                                          <p:spTgt spid="7885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0"/>
          <p:cNvSpPr>
            <a:spLocks noChangeArrowheads="1"/>
          </p:cNvSpPr>
          <p:nvPr/>
        </p:nvSpPr>
        <p:spPr bwMode="auto">
          <a:xfrm>
            <a:off x="755650" y="1196975"/>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79875" name="Slide Number Placeholder 3"/>
          <p:cNvSpPr>
            <a:spLocks noGrp="1"/>
          </p:cNvSpPr>
          <p:nvPr>
            <p:ph type="sldNum" sz="quarter" idx="11"/>
          </p:nvPr>
        </p:nvSpPr>
        <p:spPr>
          <a:noFill/>
        </p:spPr>
        <p:txBody>
          <a:bodyPr/>
          <a:lstStyle/>
          <a:p>
            <a:fld id="{89987131-92A8-48B7-B59E-33DFB036F282}" type="slidenum">
              <a:rPr lang="en-US" altLang="en-US" smtClean="0">
                <a:latin typeface="Arial" pitchFamily="34" charset="0"/>
                <a:ea typeface="宋体" pitchFamily="2" charset="-122"/>
              </a:rPr>
              <a:pPr/>
              <a:t>59</a:t>
            </a:fld>
            <a:endParaRPr lang="en-US" altLang="en-US" smtClean="0">
              <a:latin typeface="Arial" pitchFamily="34" charset="0"/>
              <a:ea typeface="宋体" pitchFamily="2" charset="-122"/>
            </a:endParaRPr>
          </a:p>
        </p:txBody>
      </p:sp>
      <p:pic>
        <p:nvPicPr>
          <p:cNvPr id="79876" name="Picture 8" descr="机构记录.jpg"/>
          <p:cNvPicPr>
            <a:picLocks noChangeAspect="1"/>
          </p:cNvPicPr>
          <p:nvPr/>
        </p:nvPicPr>
        <p:blipFill>
          <a:blip r:embed="rId4"/>
          <a:srcRect/>
          <a:stretch>
            <a:fillRect/>
          </a:stretch>
        </p:blipFill>
        <p:spPr bwMode="auto">
          <a:xfrm>
            <a:off x="179388" y="1484313"/>
            <a:ext cx="6723062" cy="3716337"/>
          </a:xfrm>
          <a:prstGeom prst="rect">
            <a:avLst/>
          </a:prstGeom>
          <a:noFill/>
          <a:ln w="9525">
            <a:noFill/>
            <a:miter lim="800000"/>
            <a:headEnd/>
            <a:tailEnd/>
          </a:ln>
        </p:spPr>
      </p:pic>
      <p:sp>
        <p:nvSpPr>
          <p:cNvPr id="11" name="圆角矩形 21"/>
          <p:cNvSpPr>
            <a:spLocks noChangeArrowheads="1"/>
          </p:cNvSpPr>
          <p:nvPr/>
        </p:nvSpPr>
        <p:spPr bwMode="auto">
          <a:xfrm>
            <a:off x="3995738" y="2420938"/>
            <a:ext cx="1728787" cy="287337"/>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12" name="圆角矩形 21"/>
          <p:cNvSpPr>
            <a:spLocks noChangeArrowheads="1"/>
          </p:cNvSpPr>
          <p:nvPr/>
        </p:nvSpPr>
        <p:spPr bwMode="auto">
          <a:xfrm>
            <a:off x="900113" y="1628775"/>
            <a:ext cx="1225550"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13" name="Picture 2" descr="C:\Program Files (x86)\Microsoft Office\MEDIA\OFFICE12\Bullets\BD21301_.gif"/>
          <p:cNvPicPr>
            <a:picLocks noChangeAspect="1" noChangeArrowheads="1"/>
          </p:cNvPicPr>
          <p:nvPr/>
        </p:nvPicPr>
        <p:blipFill>
          <a:blip r:embed="rId5"/>
          <a:srcRect/>
          <a:stretch>
            <a:fillRect/>
          </a:stretch>
        </p:blipFill>
        <p:spPr bwMode="auto">
          <a:xfrm>
            <a:off x="1476375" y="2492375"/>
            <a:ext cx="195263" cy="195263"/>
          </a:xfrm>
          <a:prstGeom prst="rect">
            <a:avLst/>
          </a:prstGeom>
          <a:noFill/>
          <a:ln w="9525">
            <a:noFill/>
            <a:miter lim="800000"/>
            <a:headEnd/>
            <a:tailEnd/>
          </a:ln>
        </p:spPr>
      </p:pic>
      <p:sp>
        <p:nvSpPr>
          <p:cNvPr id="14" name="TextBox 13"/>
          <p:cNvSpPr txBox="1"/>
          <p:nvPr/>
        </p:nvSpPr>
        <p:spPr>
          <a:xfrm>
            <a:off x="4211960" y="2852936"/>
            <a:ext cx="1440160" cy="369332"/>
          </a:xfrm>
          <a:prstGeom prst="rect">
            <a:avLst/>
          </a:prstGeom>
          <a:solidFill>
            <a:srgbClr val="FF66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zh-CN" altLang="en-US" b="1" dirty="0">
                <a:solidFill>
                  <a:schemeClr val="bg1"/>
                </a:solidFill>
                <a:latin typeface="Microsoft YaHei" pitchFamily="34" charset="-122"/>
                <a:ea typeface="Microsoft YaHei" pitchFamily="34" charset="-122"/>
                <a:cs typeface="+mn-cs"/>
              </a:rPr>
              <a:t>中国科学院</a:t>
            </a:r>
            <a:endParaRPr lang="en-US" b="1" dirty="0">
              <a:solidFill>
                <a:schemeClr val="bg1"/>
              </a:solidFill>
              <a:latin typeface="Microsoft YaHei" pitchFamily="34" charset="-122"/>
              <a:ea typeface="Microsoft YaHei" pitchFamily="34" charset="-122"/>
              <a:cs typeface="+mn-cs"/>
            </a:endParaRPr>
          </a:p>
        </p:txBody>
      </p:sp>
      <p:grpSp>
        <p:nvGrpSpPr>
          <p:cNvPr id="2" name="Group 14"/>
          <p:cNvGrpSpPr>
            <a:grpSpLocks/>
          </p:cNvGrpSpPr>
          <p:nvPr/>
        </p:nvGrpSpPr>
        <p:grpSpPr bwMode="auto">
          <a:xfrm>
            <a:off x="6799263" y="0"/>
            <a:ext cx="2344737" cy="5621338"/>
            <a:chOff x="4283968" y="620688"/>
            <a:chExt cx="2344688" cy="5621867"/>
          </a:xfrm>
        </p:grpSpPr>
        <p:pic>
          <p:nvPicPr>
            <p:cNvPr id="79884" name="图片 11"/>
            <p:cNvPicPr>
              <a:picLocks noChangeAspect="1"/>
            </p:cNvPicPr>
            <p:nvPr/>
          </p:nvPicPr>
          <p:blipFill>
            <a:blip r:embed="rId6"/>
            <a:srcRect l="16907" t="10083" r="15219" b="7048"/>
            <a:stretch>
              <a:fillRect/>
            </a:stretch>
          </p:blipFill>
          <p:spPr bwMode="auto">
            <a:xfrm>
              <a:off x="4283968" y="620688"/>
              <a:ext cx="2344688" cy="5621867"/>
            </a:xfrm>
            <a:prstGeom prst="rect">
              <a:avLst/>
            </a:prstGeom>
            <a:noFill/>
            <a:ln w="9525">
              <a:noFill/>
              <a:miter lim="800000"/>
              <a:headEnd/>
              <a:tailEnd/>
            </a:ln>
          </p:spPr>
        </p:pic>
        <p:sp>
          <p:nvSpPr>
            <p:cNvPr id="79885" name="TextBox 16"/>
            <p:cNvSpPr txBox="1">
              <a:spLocks noChangeArrowheads="1"/>
            </p:cNvSpPr>
            <p:nvPr/>
          </p:nvSpPr>
          <p:spPr bwMode="auto">
            <a:xfrm rot="21594277" flipH="1">
              <a:off x="4569712" y="1917798"/>
              <a:ext cx="1944646" cy="2437041"/>
            </a:xfrm>
            <a:prstGeom prst="rect">
              <a:avLst/>
            </a:prstGeom>
            <a:noFill/>
            <a:ln w="9525">
              <a:noFill/>
              <a:miter lim="800000"/>
              <a:headEnd/>
              <a:tailEnd/>
            </a:ln>
          </p:spPr>
          <p:txBody>
            <a:bodyPr>
              <a:spAutoFit/>
            </a:bodyPr>
            <a:lstStyle/>
            <a:p>
              <a:pPr>
                <a:lnSpc>
                  <a:spcPts val="2000"/>
                </a:lnSpc>
                <a:spcBef>
                  <a:spcPct val="20000"/>
                </a:spcBef>
                <a:buClr>
                  <a:srgbClr val="009900"/>
                </a:buClr>
                <a:buSzPct val="80000"/>
              </a:pPr>
              <a:endParaRPr lang="en-US" altLang="zh-CN" sz="1400">
                <a:solidFill>
                  <a:srgbClr val="404040"/>
                </a:solidFill>
                <a:ea typeface="微软雅黑" pitchFamily="34" charset="-122"/>
              </a:endParaRPr>
            </a:p>
            <a:p>
              <a:pPr>
                <a:lnSpc>
                  <a:spcPct val="150000"/>
                </a:lnSpc>
                <a:spcBef>
                  <a:spcPct val="20000"/>
                </a:spcBef>
                <a:buClr>
                  <a:srgbClr val="009900"/>
                </a:buClr>
                <a:buSzPct val="80000"/>
              </a:pPr>
              <a:r>
                <a:rPr lang="en-US" altLang="zh-CN" sz="1400">
                  <a:solidFill>
                    <a:srgbClr val="404040"/>
                  </a:solidFill>
                  <a:ea typeface="微软雅黑" pitchFamily="34" charset="-122"/>
                </a:rPr>
                <a:t>- </a:t>
              </a:r>
              <a:r>
                <a:rPr lang="zh-CN" altLang="en-US" sz="1400">
                  <a:solidFill>
                    <a:srgbClr val="404040"/>
                  </a:solidFill>
                  <a:ea typeface="微软雅黑" pitchFamily="34" charset="-122"/>
                </a:rPr>
                <a:t>发现该领域高产出的大学及研究机构</a:t>
              </a:r>
            </a:p>
            <a:p>
              <a:pPr>
                <a:lnSpc>
                  <a:spcPct val="150000"/>
                </a:lnSpc>
                <a:spcBef>
                  <a:spcPct val="20000"/>
                </a:spcBef>
                <a:buClr>
                  <a:srgbClr val="009900"/>
                </a:buClr>
                <a:buSzPct val="80000"/>
                <a:buFontTx/>
                <a:buChar char="-"/>
              </a:pPr>
              <a:r>
                <a:rPr lang="zh-CN" altLang="en-US" sz="1400">
                  <a:solidFill>
                    <a:srgbClr val="404040"/>
                  </a:solidFill>
                  <a:ea typeface="微软雅黑" pitchFamily="34" charset="-122"/>
                </a:rPr>
                <a:t> 有利于机构间的合作</a:t>
              </a:r>
            </a:p>
            <a:p>
              <a:pPr>
                <a:lnSpc>
                  <a:spcPct val="150000"/>
                </a:lnSpc>
                <a:spcBef>
                  <a:spcPct val="20000"/>
                </a:spcBef>
                <a:buClr>
                  <a:srgbClr val="009900"/>
                </a:buClr>
                <a:buSzPct val="80000"/>
                <a:buFontTx/>
                <a:buChar char="-"/>
              </a:pPr>
              <a:r>
                <a:rPr lang="zh-CN" altLang="en-US" sz="1400">
                  <a:solidFill>
                    <a:srgbClr val="404040"/>
                  </a:solidFill>
                  <a:ea typeface="微软雅黑" pitchFamily="34" charset="-122"/>
                </a:rPr>
                <a:t> 发现深造的研究机构 </a:t>
              </a:r>
            </a:p>
            <a:p>
              <a:pPr>
                <a:lnSpc>
                  <a:spcPct val="150000"/>
                </a:lnSpc>
                <a:spcBef>
                  <a:spcPct val="20000"/>
                </a:spcBef>
                <a:buClr>
                  <a:srgbClr val="009900"/>
                </a:buClr>
                <a:buSzPct val="80000"/>
                <a:buFontTx/>
                <a:buChar char="-"/>
              </a:pPr>
              <a:endParaRPr lang="en-US" altLang="zh-CN" sz="1400">
                <a:solidFill>
                  <a:srgbClr val="404040"/>
                </a:solidFill>
                <a:ea typeface="微软雅黑" pitchFamily="34" charset="-122"/>
              </a:endParaRPr>
            </a:p>
            <a:p>
              <a:pPr>
                <a:lnSpc>
                  <a:spcPts val="2000"/>
                </a:lnSpc>
                <a:spcBef>
                  <a:spcPct val="20000"/>
                </a:spcBef>
                <a:buClr>
                  <a:srgbClr val="009900"/>
                </a:buClr>
                <a:buSzPct val="80000"/>
              </a:pPr>
              <a:endParaRPr lang="zh-CN" altLang="en-US" sz="1400">
                <a:solidFill>
                  <a:srgbClr val="404040"/>
                </a:solidFill>
                <a:ea typeface="微软雅黑" pitchFamily="34" charset="-122"/>
              </a:endParaRPr>
            </a:p>
          </p:txBody>
        </p:sp>
        <p:sp>
          <p:nvSpPr>
            <p:cNvPr id="79886" name="TextBox 17"/>
            <p:cNvSpPr txBox="1">
              <a:spLocks noChangeArrowheads="1"/>
            </p:cNvSpPr>
            <p:nvPr/>
          </p:nvSpPr>
          <p:spPr bwMode="auto">
            <a:xfrm flipH="1">
              <a:off x="4716016" y="1700808"/>
              <a:ext cx="1584176" cy="461665"/>
            </a:xfrm>
            <a:prstGeom prst="rect">
              <a:avLst/>
            </a:prstGeom>
            <a:noFill/>
            <a:ln w="9525">
              <a:noFill/>
              <a:miter lim="800000"/>
              <a:headEnd/>
              <a:tailEnd/>
            </a:ln>
          </p:spPr>
          <p:txBody>
            <a:bodyPr>
              <a:spAutoFit/>
            </a:bodyPr>
            <a:lstStyle/>
            <a:p>
              <a:pPr algn="ctr"/>
              <a:r>
                <a:rPr lang="zh-CN" altLang="en-US" sz="2400" b="1">
                  <a:solidFill>
                    <a:srgbClr val="984807"/>
                  </a:solidFill>
                  <a:latin typeface="Arial Rounded MT Bold" pitchFamily="34" charset="0"/>
                  <a:ea typeface="微软雅黑" pitchFamily="34" charset="-122"/>
                  <a:cs typeface="Times New Roman" pitchFamily="18" charset="0"/>
                </a:rPr>
                <a:t>机构分析</a:t>
              </a:r>
            </a:p>
          </p:txBody>
        </p:sp>
      </p:grpSp>
    </p:spTree>
    <p:custDataLst>
      <p:tags r:id="rId1"/>
    </p:custDataLst>
  </p:cSld>
  <p:clrMapOvr>
    <a:masterClrMapping/>
  </p:clrMapOvr>
  <p:transition advTm="36832">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9876"/>
                                        </p:tgtEl>
                                        <p:attrNameLst>
                                          <p:attrName>style.visibility</p:attrName>
                                        </p:attrNameLst>
                                      </p:cBhvr>
                                      <p:to>
                                        <p:strVal val="visible"/>
                                      </p:to>
                                    </p:set>
                                    <p:animEffect transition="in" filter="fade">
                                      <p:cBhvr>
                                        <p:cTn id="11" dur="1000"/>
                                        <p:tgtEl>
                                          <p:spTgt spid="7987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灯片编号占位符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FE2903F7-236D-4176-8C8D-AA4BFCB21A79}" type="slidenum">
              <a:rPr lang="en-US" altLang="en-US" smtClean="0">
                <a:solidFill>
                  <a:srgbClr val="4B4B4B"/>
                </a:solidFill>
              </a:rPr>
              <a:pPr eaLnBrk="1" hangingPunct="1"/>
              <a:t>6</a:t>
            </a:fld>
            <a:endParaRPr lang="en-US" altLang="en-US" smtClean="0">
              <a:solidFill>
                <a:srgbClr val="4B4B4B"/>
              </a:solidFill>
            </a:endParaRPr>
          </a:p>
        </p:txBody>
      </p:sp>
      <p:sp>
        <p:nvSpPr>
          <p:cNvPr id="6" name="矩形 5"/>
          <p:cNvSpPr/>
          <p:nvPr/>
        </p:nvSpPr>
        <p:spPr>
          <a:xfrm>
            <a:off x="3143240" y="428604"/>
            <a:ext cx="3057247" cy="535531"/>
          </a:xfrm>
          <a:prstGeom prst="rect">
            <a:avLst/>
          </a:prstGeom>
        </p:spPr>
        <p:txBody>
          <a:bodyPr wrap="none">
            <a:spAutoFit/>
          </a:bodyPr>
          <a:lstStyle/>
          <a:p>
            <a:pPr eaLnBrk="0" hangingPunct="0">
              <a:lnSpc>
                <a:spcPct val="90000"/>
              </a:lnSpc>
              <a:defRPr/>
            </a:pPr>
            <a:r>
              <a:rPr lang="zh-CN" altLang="en-US" sz="3200" b="1" kern="0" dirty="0" smtClean="0">
                <a:solidFill>
                  <a:schemeClr val="tx2"/>
                </a:solidFill>
                <a:latin typeface="微软雅黑" pitchFamily="34" charset="-122"/>
                <a:ea typeface="微软雅黑" pitchFamily="34" charset="-122"/>
              </a:rPr>
              <a:t>主要投稿的期刊</a:t>
            </a:r>
            <a:endParaRPr lang="zh-CN" altLang="en-US" sz="3200" kern="0" dirty="0">
              <a:solidFill>
                <a:schemeClr val="tx2"/>
              </a:solidFill>
              <a:latin typeface="微软雅黑" pitchFamily="34" charset="-122"/>
              <a:ea typeface="微软雅黑" pitchFamily="34" charset="-122"/>
            </a:endParaRPr>
          </a:p>
        </p:txBody>
      </p:sp>
      <p:pic>
        <p:nvPicPr>
          <p:cNvPr id="350210" name="Picture 2"/>
          <p:cNvPicPr>
            <a:picLocks noChangeAspect="1" noChangeArrowheads="1"/>
          </p:cNvPicPr>
          <p:nvPr/>
        </p:nvPicPr>
        <p:blipFill>
          <a:blip r:embed="rId2"/>
          <a:srcRect/>
          <a:stretch>
            <a:fillRect/>
          </a:stretch>
        </p:blipFill>
        <p:spPr bwMode="auto">
          <a:xfrm>
            <a:off x="834341" y="1500174"/>
            <a:ext cx="7666749" cy="4857784"/>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xmlns="" val="4487175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Content Placeholder 4" descr="中科院发表的文章.jpg"/>
          <p:cNvPicPr>
            <a:picLocks noGrp="1" noChangeAspect="1"/>
          </p:cNvPicPr>
          <p:nvPr>
            <p:ph idx="1"/>
          </p:nvPr>
        </p:nvPicPr>
        <p:blipFill>
          <a:blip r:embed="rId4"/>
          <a:srcRect/>
          <a:stretch>
            <a:fillRect/>
          </a:stretch>
        </p:blipFill>
        <p:spPr>
          <a:xfrm>
            <a:off x="-22225" y="1125538"/>
            <a:ext cx="9166225" cy="4697412"/>
          </a:xfrm>
        </p:spPr>
      </p:pic>
      <p:sp>
        <p:nvSpPr>
          <p:cNvPr id="80899" name="Slide Number Placeholder 3"/>
          <p:cNvSpPr>
            <a:spLocks noGrp="1"/>
          </p:cNvSpPr>
          <p:nvPr>
            <p:ph type="sldNum" sz="quarter" idx="11"/>
          </p:nvPr>
        </p:nvSpPr>
        <p:spPr>
          <a:noFill/>
        </p:spPr>
        <p:txBody>
          <a:bodyPr/>
          <a:lstStyle/>
          <a:p>
            <a:fld id="{874A14DE-3B3F-449C-A6D6-7116F40CB4C6}" type="slidenum">
              <a:rPr lang="en-US" altLang="en-US" smtClean="0">
                <a:latin typeface="Arial" pitchFamily="34" charset="0"/>
                <a:ea typeface="宋体" pitchFamily="2" charset="-122"/>
              </a:rPr>
              <a:pPr/>
              <a:t>60</a:t>
            </a:fld>
            <a:endParaRPr lang="en-US" altLang="en-US" smtClean="0">
              <a:latin typeface="Arial" pitchFamily="34" charset="0"/>
              <a:ea typeface="宋体" pitchFamily="2" charset="-122"/>
            </a:endParaRPr>
          </a:p>
        </p:txBody>
      </p:sp>
      <p:sp>
        <p:nvSpPr>
          <p:cNvPr id="7" name="圆角矩形 21"/>
          <p:cNvSpPr>
            <a:spLocks noChangeArrowheads="1"/>
          </p:cNvSpPr>
          <p:nvPr/>
        </p:nvSpPr>
        <p:spPr bwMode="auto">
          <a:xfrm>
            <a:off x="71438" y="1557338"/>
            <a:ext cx="1620837" cy="35877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8" name="圆角矩形 21"/>
          <p:cNvSpPr>
            <a:spLocks noChangeArrowheads="1"/>
          </p:cNvSpPr>
          <p:nvPr/>
        </p:nvSpPr>
        <p:spPr bwMode="auto">
          <a:xfrm>
            <a:off x="7956550" y="2420938"/>
            <a:ext cx="900113"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ustDataLst>
      <p:tags r:id="rId1"/>
    </p:custDataLst>
  </p:cSld>
  <p:clrMapOvr>
    <a:masterClrMapping/>
  </p:clrMapOvr>
  <p:transition advTm="44367">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1"/>
          </p:nvPr>
        </p:nvSpPr>
        <p:spPr>
          <a:noFill/>
        </p:spPr>
        <p:txBody>
          <a:bodyPr/>
          <a:lstStyle/>
          <a:p>
            <a:fld id="{B00CCFBD-0B2C-4341-884C-45E5A1A8642B}" type="slidenum">
              <a:rPr lang="en-US" altLang="en-US" smtClean="0">
                <a:latin typeface="Arial" pitchFamily="34" charset="0"/>
                <a:ea typeface="宋体" pitchFamily="2" charset="-122"/>
              </a:rPr>
              <a:pPr/>
              <a:t>61</a:t>
            </a:fld>
            <a:endParaRPr lang="en-US" altLang="en-US" smtClean="0">
              <a:latin typeface="Arial" pitchFamily="34" charset="0"/>
              <a:ea typeface="宋体" pitchFamily="2" charset="-122"/>
            </a:endParaRPr>
          </a:p>
        </p:txBody>
      </p:sp>
      <p:pic>
        <p:nvPicPr>
          <p:cNvPr id="5" name="Picture 4" descr="中科院引文报告.jpg"/>
          <p:cNvPicPr>
            <a:picLocks noChangeAspect="1"/>
          </p:cNvPicPr>
          <p:nvPr/>
        </p:nvPicPr>
        <p:blipFill>
          <a:blip r:embed="rId3"/>
          <a:srcRect/>
          <a:stretch>
            <a:fillRect/>
          </a:stretch>
        </p:blipFill>
        <p:spPr bwMode="auto">
          <a:xfrm>
            <a:off x="0" y="-919163"/>
            <a:ext cx="9144000" cy="11620501"/>
          </a:xfrm>
          <a:prstGeom prst="rect">
            <a:avLst/>
          </a:prstGeom>
          <a:noFill/>
          <a:ln w="9525">
            <a:noFill/>
            <a:miter lim="800000"/>
            <a:headEnd/>
            <a:tailEnd/>
          </a:ln>
        </p:spPr>
      </p:pic>
      <p:sp>
        <p:nvSpPr>
          <p:cNvPr id="7" name="圆角矩形 21"/>
          <p:cNvSpPr>
            <a:spLocks noChangeArrowheads="1"/>
          </p:cNvSpPr>
          <p:nvPr/>
        </p:nvSpPr>
        <p:spPr bwMode="auto">
          <a:xfrm>
            <a:off x="1187450" y="908050"/>
            <a:ext cx="2089150" cy="1944688"/>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8" name="TextBox 7"/>
          <p:cNvSpPr txBox="1"/>
          <p:nvPr/>
        </p:nvSpPr>
        <p:spPr>
          <a:xfrm>
            <a:off x="4716016" y="236187"/>
            <a:ext cx="3960812" cy="507831"/>
          </a:xfrm>
          <a:prstGeom prst="rect">
            <a:avLst/>
          </a:prstGeom>
          <a:solidFill>
            <a:srgbClr val="FF6600"/>
          </a:solidFill>
          <a:ln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lnSpc>
                <a:spcPct val="150000"/>
              </a:lnSpc>
              <a:defRPr/>
            </a:pPr>
            <a:r>
              <a:rPr lang="zh-CN" altLang="en-US" b="1">
                <a:solidFill>
                  <a:schemeClr val="bg1"/>
                </a:solidFill>
                <a:latin typeface="微软雅黑" pitchFamily="34" charset="-122"/>
                <a:ea typeface="微软雅黑" pitchFamily="34" charset="-122"/>
              </a:rPr>
              <a:t>引文报告呈现该领域的总体趋势</a:t>
            </a:r>
            <a:endParaRPr lang="en-US" altLang="zh-CN" b="1">
              <a:solidFill>
                <a:schemeClr val="bg1"/>
              </a:solidFill>
              <a:latin typeface="微软雅黑" pitchFamily="34" charset="-122"/>
              <a:ea typeface="微软雅黑" pitchFamily="34" charset="-122"/>
            </a:endParaRPr>
          </a:p>
        </p:txBody>
      </p:sp>
      <p:sp>
        <p:nvSpPr>
          <p:cNvPr id="9" name="圆角矩形 21"/>
          <p:cNvSpPr>
            <a:spLocks noChangeArrowheads="1"/>
          </p:cNvSpPr>
          <p:nvPr/>
        </p:nvSpPr>
        <p:spPr bwMode="auto">
          <a:xfrm>
            <a:off x="539750" y="981075"/>
            <a:ext cx="8135938" cy="58769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10" name="TextBox 9"/>
          <p:cNvSpPr txBox="1"/>
          <p:nvPr/>
        </p:nvSpPr>
        <p:spPr>
          <a:xfrm>
            <a:off x="2627784" y="545921"/>
            <a:ext cx="4392488" cy="369332"/>
          </a:xfrm>
          <a:prstGeom prst="rect">
            <a:avLst/>
          </a:prstGeom>
          <a:solidFill>
            <a:srgbClr val="FF6600"/>
          </a:solidFill>
          <a:ln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spcBef>
                <a:spcPct val="50000"/>
              </a:spcBef>
              <a:defRPr/>
            </a:pPr>
            <a:r>
              <a:rPr lang="zh-CN" altLang="en-US" b="1">
                <a:solidFill>
                  <a:schemeClr val="bg1"/>
                </a:solidFill>
                <a:latin typeface="微软雅黑" pitchFamily="34" charset="-122"/>
                <a:ea typeface="微软雅黑" pitchFamily="34" charset="-122"/>
              </a:rPr>
              <a:t>迅速锁定领域内的高影响力</a:t>
            </a:r>
            <a:r>
              <a:rPr lang="en-US" altLang="zh-CN" b="1">
                <a:solidFill>
                  <a:schemeClr val="bg1"/>
                </a:solidFill>
                <a:latin typeface="微软雅黑" pitchFamily="34" charset="-122"/>
                <a:ea typeface="微软雅黑" pitchFamily="34" charset="-122"/>
              </a:rPr>
              <a:t>/</a:t>
            </a:r>
            <a:r>
              <a:rPr lang="zh-CN" altLang="en-US" b="1">
                <a:solidFill>
                  <a:schemeClr val="bg1"/>
                </a:solidFill>
                <a:latin typeface="微软雅黑" pitchFamily="34" charset="-122"/>
                <a:ea typeface="微软雅黑" pitchFamily="34" charset="-122"/>
              </a:rPr>
              <a:t>热点论文</a:t>
            </a:r>
          </a:p>
        </p:txBody>
      </p:sp>
      <p:sp>
        <p:nvSpPr>
          <p:cNvPr id="11" name="圆角矩形 16"/>
          <p:cNvSpPr>
            <a:spLocks noChangeArrowheads="1"/>
          </p:cNvSpPr>
          <p:nvPr/>
        </p:nvSpPr>
        <p:spPr bwMode="auto">
          <a:xfrm>
            <a:off x="684213" y="1916113"/>
            <a:ext cx="7704137" cy="504825"/>
          </a:xfrm>
          <a:prstGeom prst="roundRect">
            <a:avLst>
              <a:gd name="adj" fmla="val 16667"/>
            </a:avLst>
          </a:prstGeom>
          <a:noFill/>
          <a:ln w="15875" algn="ctr">
            <a:solidFill>
              <a:schemeClr val="accent1"/>
            </a:solidFill>
            <a:round/>
            <a:headEnd/>
            <a:tailEnd/>
          </a:ln>
        </p:spPr>
        <p:txBody>
          <a:bodyPr lIns="0" tIns="0" rIns="182880" bIns="0"/>
          <a:lstStyle/>
          <a:p>
            <a:pPr>
              <a:spcBef>
                <a:spcPct val="50000"/>
              </a:spcBef>
            </a:pPr>
            <a:endParaRPr lang="zh-CN" altLang="en-US" sz="2400"/>
          </a:p>
        </p:txBody>
      </p:sp>
      <p:sp>
        <p:nvSpPr>
          <p:cNvPr id="12" name="Rounded Rectangle 11"/>
          <p:cNvSpPr>
            <a:spLocks noChangeArrowheads="1"/>
          </p:cNvSpPr>
          <p:nvPr/>
        </p:nvSpPr>
        <p:spPr bwMode="auto">
          <a:xfrm>
            <a:off x="6732588" y="2420938"/>
            <a:ext cx="576262" cy="503237"/>
          </a:xfrm>
          <a:prstGeom prst="roundRect">
            <a:avLst>
              <a:gd name="adj" fmla="val 16667"/>
            </a:avLst>
          </a:prstGeom>
          <a:noFill/>
          <a:ln w="28575" algn="ctr">
            <a:solidFill>
              <a:schemeClr val="tx2"/>
            </a:solidFill>
            <a:round/>
            <a:headEnd/>
            <a:tailEnd/>
          </a:ln>
        </p:spPr>
        <p:txBody>
          <a:bodyPr lIns="0" tIns="0" rIns="182880" bIns="0"/>
          <a:lstStyle/>
          <a:p>
            <a:pPr>
              <a:spcBef>
                <a:spcPct val="50000"/>
              </a:spcBef>
            </a:pPr>
            <a:endParaRPr lang="en-US" sz="2400"/>
          </a:p>
        </p:txBody>
      </p:sp>
    </p:spTree>
  </p:cSld>
  <p:clrMapOvr>
    <a:masterClrMapping/>
  </p:clrMapOvr>
  <p:transition advTm="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2" nodeType="clickEffect">
                                  <p:stCondLst>
                                    <p:cond delay="0"/>
                                  </p:stCondLst>
                                  <p:childTnLst>
                                    <p:animMotion origin="layout" path="M 2.77778E-6 1.85185E-6 L 0.31892 -0.00509 " pathEditMode="relative" rAng="0" ptsTypes="AA">
                                      <p:cBhvr>
                                        <p:cTn id="17" dur="1000" fill="hold"/>
                                        <p:tgtEl>
                                          <p:spTgt spid="7"/>
                                        </p:tgtEl>
                                        <p:attrNameLst>
                                          <p:attrName>ppt_x</p:attrName>
                                          <p:attrName>ppt_y</p:attrName>
                                        </p:attrNameLst>
                                      </p:cBhvr>
                                      <p:rCtr x="159" y="-3"/>
                                    </p:animMotion>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5" presetClass="exit" presetSubtype="10" fill="hold" nodeType="withEffect">
                                  <p:stCondLst>
                                    <p:cond delay="0"/>
                                  </p:stCondLst>
                                  <p:childTnLst>
                                    <p:animEffect transition="out" filter="checkerboard(across)">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0 0  L 0 -0.33302  E" pathEditMode="relative" ptsTypes="">
                                      <p:cBhvr>
                                        <p:cTn id="29" dur="1000" fill="hold"/>
                                        <p:tgtEl>
                                          <p:spTgt spid="5"/>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heel(4)">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05556E-6 -3.7037E-6 L -0.00382 0.07871 " pathEditMode="relative" rAng="0" ptsTypes="AA">
                                      <p:cBhvr>
                                        <p:cTn id="54" dur="2000" fill="hold"/>
                                        <p:tgtEl>
                                          <p:spTgt spid="11"/>
                                        </p:tgtEl>
                                        <p:attrNameLst>
                                          <p:attrName>ppt_x</p:attrName>
                                          <p:attrName>ppt_y</p:attrName>
                                        </p:attrNameLst>
                                      </p:cBhvr>
                                      <p:rCtr x="-2" y="39"/>
                                    </p:animMotion>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ox(in)">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9" grpId="0" animBg="1"/>
      <p:bldP spid="9" grpId="1" animBg="1"/>
      <p:bldP spid="11" grpId="0" animBg="1"/>
      <p:bldP spid="11" grpId="1"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0"/>
          <p:cNvSpPr>
            <a:spLocks noChangeArrowheads="1"/>
          </p:cNvSpPr>
          <p:nvPr/>
        </p:nvSpPr>
        <p:spPr bwMode="auto">
          <a:xfrm>
            <a:off x="755650" y="838200"/>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82947" name="Rectangle 20"/>
          <p:cNvSpPr>
            <a:spLocks noChangeArrowheads="1"/>
          </p:cNvSpPr>
          <p:nvPr/>
        </p:nvSpPr>
        <p:spPr bwMode="auto">
          <a:xfrm>
            <a:off x="755650" y="1268413"/>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28" name="燕尾形 55"/>
          <p:cNvSpPr/>
          <p:nvPr/>
        </p:nvSpPr>
        <p:spPr>
          <a:xfrm rot="18333855">
            <a:off x="2319338" y="2171700"/>
            <a:ext cx="371475" cy="3905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0" name="燕尾形 57"/>
          <p:cNvSpPr/>
          <p:nvPr/>
        </p:nvSpPr>
        <p:spPr>
          <a:xfrm rot="19536686">
            <a:off x="6411913" y="1343025"/>
            <a:ext cx="384175" cy="404813"/>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1" name="燕尾形 55"/>
          <p:cNvSpPr/>
          <p:nvPr/>
        </p:nvSpPr>
        <p:spPr>
          <a:xfrm rot="7689201">
            <a:off x="2062163" y="2536825"/>
            <a:ext cx="371475" cy="3905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3" name="燕尾形 56"/>
          <p:cNvSpPr/>
          <p:nvPr/>
        </p:nvSpPr>
        <p:spPr>
          <a:xfrm rot="8961598">
            <a:off x="5948363" y="1631950"/>
            <a:ext cx="403225" cy="425450"/>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5" name="Rectangle 34"/>
          <p:cNvSpPr/>
          <p:nvPr/>
        </p:nvSpPr>
        <p:spPr>
          <a:xfrm>
            <a:off x="2843808" y="4293096"/>
            <a:ext cx="4800026" cy="1477328"/>
          </a:xfrm>
          <a:prstGeom prst="rect">
            <a:avLst/>
          </a:prstGeom>
          <a:gradFill flip="none" rotWithShape="1">
            <a:gsLst>
              <a:gs pos="0">
                <a:srgbClr val="70AC2E">
                  <a:shade val="30000"/>
                  <a:satMod val="115000"/>
                </a:srgbClr>
              </a:gs>
              <a:gs pos="50000">
                <a:srgbClr val="70AC2E">
                  <a:shade val="67500"/>
                  <a:satMod val="115000"/>
                </a:srgbClr>
              </a:gs>
              <a:gs pos="100000">
                <a:srgbClr val="70AC2E">
                  <a:shade val="100000"/>
                  <a:satMod val="115000"/>
                </a:srgbClr>
              </a:gs>
            </a:gsLst>
            <a:lin ang="5400000" scaled="1"/>
            <a:tileRect/>
          </a:gradFill>
        </p:spPr>
        <p:style>
          <a:lnRef idx="0">
            <a:schemeClr val="accent1"/>
          </a:lnRef>
          <a:fillRef idx="3">
            <a:schemeClr val="accent1"/>
          </a:fillRef>
          <a:effectRef idx="3">
            <a:schemeClr val="accent1"/>
          </a:effectRef>
          <a:fontRef idx="minor">
            <a:schemeClr val="lt1"/>
          </a:fontRef>
        </p:style>
        <p:txBody>
          <a:bodyPr>
            <a:spAutoFit/>
          </a:bodyPr>
          <a:lstStyle/>
          <a:p>
            <a:pPr>
              <a:lnSpc>
                <a:spcPct val="150000"/>
              </a:lnSpc>
              <a:defRPr/>
            </a:pPr>
            <a:r>
              <a:rPr lang="zh-CN" altLang="en-US" sz="2400" b="1" dirty="0">
                <a:solidFill>
                  <a:srgbClr val="FFFFFF"/>
                </a:solidFill>
                <a:latin typeface="微软雅黑" pitchFamily="34" charset="-122"/>
                <a:ea typeface="微软雅黑" pitchFamily="34" charset="-122"/>
              </a:rPr>
              <a:t>利用文献分析，</a:t>
            </a:r>
            <a:endParaRPr lang="en-US" altLang="zh-CN" sz="2400" b="1" dirty="0">
              <a:solidFill>
                <a:srgbClr val="FFFFFF"/>
              </a:solidFill>
              <a:latin typeface="微软雅黑" pitchFamily="34" charset="-122"/>
              <a:ea typeface="微软雅黑" pitchFamily="34" charset="-122"/>
            </a:endParaRPr>
          </a:p>
          <a:p>
            <a:pPr>
              <a:lnSpc>
                <a:spcPct val="150000"/>
              </a:lnSpc>
              <a:defRPr/>
            </a:pPr>
            <a:r>
              <a:rPr lang="zh-CN" altLang="en-US" sz="3600" b="1" dirty="0">
                <a:solidFill>
                  <a:srgbClr val="FF0000"/>
                </a:solidFill>
                <a:latin typeface="微软雅黑" pitchFamily="34" charset="-122"/>
                <a:ea typeface="微软雅黑" pitchFamily="34" charset="-122"/>
              </a:rPr>
              <a:t>激发社会科学选题思路</a:t>
            </a:r>
            <a:endParaRPr lang="en-US" altLang="zh-CN" sz="3600" b="1" dirty="0">
              <a:solidFill>
                <a:srgbClr val="FF0000"/>
              </a:solidFill>
              <a:latin typeface="微软雅黑" pitchFamily="34" charset="-122"/>
              <a:ea typeface="微软雅黑" pitchFamily="34" charset="-122"/>
            </a:endParaRPr>
          </a:p>
        </p:txBody>
      </p:sp>
      <p:sp>
        <p:nvSpPr>
          <p:cNvPr id="82955" name="Slide Number Placeholder 33"/>
          <p:cNvSpPr>
            <a:spLocks noGrp="1"/>
          </p:cNvSpPr>
          <p:nvPr>
            <p:ph type="sldNum" sz="quarter" idx="11"/>
          </p:nvPr>
        </p:nvSpPr>
        <p:spPr>
          <a:noFill/>
        </p:spPr>
        <p:txBody>
          <a:bodyPr/>
          <a:lstStyle/>
          <a:p>
            <a:fld id="{E01FE692-A1BB-482E-8EF5-779EB533DFDE}" type="slidenum">
              <a:rPr lang="en-US" altLang="en-US" smtClean="0">
                <a:latin typeface="Arial" pitchFamily="34" charset="0"/>
                <a:ea typeface="宋体" pitchFamily="2" charset="-122"/>
              </a:rPr>
              <a:pPr/>
              <a:t>62</a:t>
            </a:fld>
            <a:endParaRPr lang="en-US" altLang="en-US" smtClean="0">
              <a:latin typeface="Arial" pitchFamily="34" charset="0"/>
              <a:ea typeface="宋体" pitchFamily="2" charset="-122"/>
            </a:endParaRPr>
          </a:p>
        </p:txBody>
      </p:sp>
      <p:grpSp>
        <p:nvGrpSpPr>
          <p:cNvPr id="82956" name="Group 44"/>
          <p:cNvGrpSpPr>
            <a:grpSpLocks/>
          </p:cNvGrpSpPr>
          <p:nvPr/>
        </p:nvGrpSpPr>
        <p:grpSpPr bwMode="auto">
          <a:xfrm>
            <a:off x="-46038" y="1104900"/>
            <a:ext cx="2657476" cy="3646488"/>
            <a:chOff x="-46038" y="1452484"/>
            <a:chExt cx="2657745" cy="3645314"/>
          </a:xfrm>
        </p:grpSpPr>
        <p:sp>
          <p:nvSpPr>
            <p:cNvPr id="66" name="矩形 1"/>
            <p:cNvSpPr/>
            <p:nvPr/>
          </p:nvSpPr>
          <p:spPr>
            <a:xfrm rot="10522128">
              <a:off x="-46038" y="3436220"/>
              <a:ext cx="2046495" cy="136005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67" name="矩形 1"/>
            <p:cNvSpPr/>
            <p:nvPr/>
          </p:nvSpPr>
          <p:spPr>
            <a:xfrm rot="17767481">
              <a:off x="350766" y="2414718"/>
              <a:ext cx="3223175" cy="1298706"/>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3" name="组合 34"/>
            <p:cNvGrpSpPr/>
            <p:nvPr/>
          </p:nvGrpSpPr>
          <p:grpSpPr>
            <a:xfrm rot="15099336">
              <a:off x="448676" y="3345514"/>
              <a:ext cx="1882083" cy="1622485"/>
              <a:chOff x="3059832" y="1341549"/>
              <a:chExt cx="1499349" cy="1292542"/>
            </a:xfrm>
            <a:effectLst>
              <a:outerShdw blurRad="50800" dist="139700" dir="5400000" algn="t" rotWithShape="0">
                <a:prstClr val="black">
                  <a:alpha val="19000"/>
                </a:prstClr>
              </a:outerShdw>
            </a:effectLst>
          </p:grpSpPr>
          <p:sp>
            <p:nvSpPr>
              <p:cNvPr id="72" name="六边形 35"/>
              <p:cNvSpPr/>
              <p:nvPr/>
            </p:nvSpPr>
            <p:spPr>
              <a:xfrm rot="19215806">
                <a:off x="3059832" y="1341549"/>
                <a:ext cx="1499349" cy="1292542"/>
              </a:xfrm>
              <a:prstGeom prst="hexagon">
                <a:avLst/>
              </a:prstGeom>
              <a:solidFill>
                <a:srgbClr val="00B0F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73" name="六边形 36"/>
              <p:cNvSpPr/>
              <p:nvPr/>
            </p:nvSpPr>
            <p:spPr>
              <a:xfrm rot="1438177">
                <a:off x="3173156" y="1462562"/>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69" name="TextBox 68"/>
            <p:cNvSpPr txBox="1"/>
            <p:nvPr/>
          </p:nvSpPr>
          <p:spPr>
            <a:xfrm>
              <a:off x="468365" y="3934535"/>
              <a:ext cx="1832160" cy="522120"/>
            </a:xfrm>
            <a:prstGeom prst="rect">
              <a:avLst/>
            </a:prstGeom>
            <a:noFill/>
          </p:spPr>
          <p:txBody>
            <a:bodyPr>
              <a:spAutoFit/>
            </a:bodyPr>
            <a:lstStyle/>
            <a:p>
              <a:pPr algn="ctr">
                <a:defRPr/>
              </a:pPr>
              <a:r>
                <a:rPr lang="zh-CN" altLang="en-US" sz="2800" b="1">
                  <a:solidFill>
                    <a:srgbClr val="00B0F0"/>
                  </a:solidFill>
                  <a:effectLst>
                    <a:outerShdw blurRad="38100" dist="38100" dir="2700000" algn="tl">
                      <a:srgbClr val="C0C0C0"/>
                    </a:outerShdw>
                  </a:effectLst>
                  <a:latin typeface="Adidas Unity"/>
                  <a:ea typeface="微软雅黑" pitchFamily="34" charset="-122"/>
                </a:rPr>
                <a:t>检索</a:t>
              </a:r>
            </a:p>
          </p:txBody>
        </p:sp>
        <p:sp>
          <p:nvSpPr>
            <p:cNvPr id="70" name="燕尾形 55"/>
            <p:cNvSpPr/>
            <p:nvPr/>
          </p:nvSpPr>
          <p:spPr>
            <a:xfrm rot="17711838">
              <a:off x="1761593" y="2692633"/>
              <a:ext cx="369769"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71" name="燕尾形 55"/>
            <p:cNvSpPr/>
            <p:nvPr/>
          </p:nvSpPr>
          <p:spPr>
            <a:xfrm rot="6891772">
              <a:off x="1617116" y="2979878"/>
              <a:ext cx="369768"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59" name="矩形 1"/>
          <p:cNvSpPr/>
          <p:nvPr/>
        </p:nvSpPr>
        <p:spPr bwMode="auto">
          <a:xfrm rot="2357970">
            <a:off x="1743075" y="1543050"/>
            <a:ext cx="3354388" cy="1357313"/>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7AA62A">
                  <a:shade val="30000"/>
                  <a:satMod val="115000"/>
                </a:srgbClr>
              </a:gs>
              <a:gs pos="50000">
                <a:srgbClr val="7AA62A">
                  <a:shade val="67500"/>
                  <a:satMod val="115000"/>
                </a:srgbClr>
              </a:gs>
              <a:gs pos="100000">
                <a:srgbClr val="7AA62A">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4" name="组合 37"/>
          <p:cNvGrpSpPr/>
          <p:nvPr/>
        </p:nvGrpSpPr>
        <p:grpSpPr bwMode="auto">
          <a:xfrm rot="20763007">
            <a:off x="1715380" y="836522"/>
            <a:ext cx="1881979" cy="1622788"/>
            <a:chOff x="3059832" y="1341549"/>
            <a:chExt cx="1499349" cy="1292542"/>
          </a:xfrm>
          <a:effectLst>
            <a:outerShdw blurRad="50800" dist="152400" dir="5400000" algn="t" rotWithShape="0">
              <a:prstClr val="black">
                <a:alpha val="22000"/>
              </a:prstClr>
            </a:outerShdw>
          </a:effectLst>
        </p:grpSpPr>
        <p:sp>
          <p:nvSpPr>
            <p:cNvPr id="64" name="六边形 38"/>
            <p:cNvSpPr/>
            <p:nvPr/>
          </p:nvSpPr>
          <p:spPr>
            <a:xfrm rot="19215806">
              <a:off x="3059832" y="1341549"/>
              <a:ext cx="1499349" cy="1292542"/>
            </a:xfrm>
            <a:prstGeom prst="hexagon">
              <a:avLst/>
            </a:prstGeom>
            <a:solidFill>
              <a:srgbClr val="7AA62A"/>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65" name="六边形 39"/>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61" name="TextBox 60"/>
          <p:cNvSpPr txBox="1"/>
          <p:nvPr/>
        </p:nvSpPr>
        <p:spPr bwMode="auto">
          <a:xfrm>
            <a:off x="1741488" y="1368425"/>
            <a:ext cx="1830387" cy="523875"/>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9BBB59">
                    <a:lumMod val="50000"/>
                  </a:srgbClr>
                </a:solidFill>
                <a:latin typeface="Adidas Unity" pitchFamily="2" charset="0"/>
                <a:cs typeface="+mn-cs"/>
              </a:rPr>
              <a:t>分析</a:t>
            </a:r>
            <a:endParaRPr lang="zh-CN" altLang="en-US" sz="2800" dirty="0">
              <a:solidFill>
                <a:srgbClr val="9BBB59">
                  <a:lumMod val="50000"/>
                </a:srgbClr>
              </a:solidFill>
              <a:latin typeface="Adidas Unity" pitchFamily="2" charset="0"/>
              <a:cs typeface="+mn-cs"/>
            </a:endParaRPr>
          </a:p>
        </p:txBody>
      </p:sp>
      <p:sp>
        <p:nvSpPr>
          <p:cNvPr id="62" name="燕尾形 56"/>
          <p:cNvSpPr/>
          <p:nvPr/>
        </p:nvSpPr>
        <p:spPr bwMode="auto">
          <a:xfrm rot="2035508">
            <a:off x="3576638" y="2293938"/>
            <a:ext cx="403225" cy="427037"/>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3" name="燕尾形 56"/>
          <p:cNvSpPr/>
          <p:nvPr/>
        </p:nvSpPr>
        <p:spPr bwMode="auto">
          <a:xfrm rot="12971480">
            <a:off x="3286125" y="2076450"/>
            <a:ext cx="403225" cy="427038"/>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82962" name="Group 47"/>
          <p:cNvGrpSpPr>
            <a:grpSpLocks/>
          </p:cNvGrpSpPr>
          <p:nvPr/>
        </p:nvGrpSpPr>
        <p:grpSpPr bwMode="auto">
          <a:xfrm>
            <a:off x="3659188" y="609600"/>
            <a:ext cx="2060575" cy="3433763"/>
            <a:chOff x="3659695" y="956255"/>
            <a:chExt cx="2060653" cy="3434068"/>
          </a:xfrm>
        </p:grpSpPr>
        <p:sp>
          <p:nvSpPr>
            <p:cNvPr id="52" name="矩形 1"/>
            <p:cNvSpPr/>
            <p:nvPr/>
          </p:nvSpPr>
          <p:spPr>
            <a:xfrm rot="17931665">
              <a:off x="3362735" y="1954916"/>
              <a:ext cx="3356273" cy="1358951"/>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6" name="组合 40"/>
            <p:cNvGrpSpPr/>
            <p:nvPr/>
          </p:nvGrpSpPr>
          <p:grpSpPr>
            <a:xfrm rot="20763007">
              <a:off x="3659695" y="2767838"/>
              <a:ext cx="1882083" cy="1622485"/>
              <a:chOff x="3059832" y="1341549"/>
              <a:chExt cx="1499349" cy="1292542"/>
            </a:xfrm>
            <a:effectLst>
              <a:outerShdw blurRad="50800" dist="139700" dir="5400000" algn="t" rotWithShape="0">
                <a:prstClr val="black">
                  <a:alpha val="16000"/>
                </a:prstClr>
              </a:outerShdw>
            </a:effectLst>
          </p:grpSpPr>
          <p:sp>
            <p:nvSpPr>
              <p:cNvPr id="57" name="六边形 41"/>
              <p:cNvSpPr/>
              <p:nvPr/>
            </p:nvSpPr>
            <p:spPr>
              <a:xfrm rot="19215806">
                <a:off x="3059832" y="1341549"/>
                <a:ext cx="1499349" cy="1292542"/>
              </a:xfrm>
              <a:prstGeom prst="hexagon">
                <a:avLst/>
              </a:prstGeom>
              <a:solidFill>
                <a:srgbClr val="F79646">
                  <a:lumMod val="75000"/>
                </a:srgbClr>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58" name="六边形 42"/>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54" name="TextBox 53"/>
            <p:cNvSpPr txBox="1"/>
            <p:nvPr/>
          </p:nvSpPr>
          <p:spPr>
            <a:xfrm>
              <a:off x="3683508" y="3245633"/>
              <a:ext cx="1832044" cy="523922"/>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F79646">
                      <a:lumMod val="75000"/>
                    </a:srgbClr>
                  </a:solidFill>
                  <a:latin typeface="Adidas Unity" pitchFamily="2" charset="0"/>
                  <a:cs typeface="+mn-cs"/>
                </a:rPr>
                <a:t>管理</a:t>
              </a:r>
              <a:endParaRPr lang="zh-CN" altLang="en-US" sz="2800" dirty="0">
                <a:solidFill>
                  <a:srgbClr val="F79646">
                    <a:lumMod val="75000"/>
                  </a:srgbClr>
                </a:solidFill>
                <a:latin typeface="Adidas Unity" pitchFamily="2" charset="0"/>
                <a:cs typeface="+mn-cs"/>
              </a:endParaRPr>
            </a:p>
          </p:txBody>
        </p:sp>
        <p:sp>
          <p:nvSpPr>
            <p:cNvPr id="55" name="燕尾形 57"/>
            <p:cNvSpPr/>
            <p:nvPr/>
          </p:nvSpPr>
          <p:spPr>
            <a:xfrm rot="17639965">
              <a:off x="4929733" y="1972356"/>
              <a:ext cx="384209" cy="403240"/>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6" name="燕尾形 56"/>
            <p:cNvSpPr/>
            <p:nvPr/>
          </p:nvSpPr>
          <p:spPr>
            <a:xfrm rot="7064877">
              <a:off x="4725731" y="2341483"/>
              <a:ext cx="403261" cy="427053"/>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82963" name="Group 46"/>
          <p:cNvGrpSpPr>
            <a:grpSpLocks/>
          </p:cNvGrpSpPr>
          <p:nvPr/>
        </p:nvGrpSpPr>
        <p:grpSpPr bwMode="auto">
          <a:xfrm>
            <a:off x="5027613" y="260350"/>
            <a:ext cx="2970212" cy="2305050"/>
            <a:chOff x="5027846" y="607598"/>
            <a:chExt cx="2970615" cy="2305071"/>
          </a:xfrm>
        </p:grpSpPr>
        <p:sp>
          <p:nvSpPr>
            <p:cNvPr id="45" name="矩形 1"/>
            <p:cNvSpPr/>
            <p:nvPr/>
          </p:nvSpPr>
          <p:spPr>
            <a:xfrm rot="1810715">
              <a:off x="5924905" y="1553757"/>
              <a:ext cx="2073556" cy="1358912"/>
            </a:xfrm>
            <a:custGeom>
              <a:avLst/>
              <a:gdLst/>
              <a:ahLst/>
              <a:cxnLst/>
              <a:rect l="l" t="t" r="r" b="b"/>
              <a:pathLst>
                <a:path w="1723733" h="1358021">
                  <a:moveTo>
                    <a:pt x="504679" y="0"/>
                  </a:moveTo>
                  <a:lnTo>
                    <a:pt x="1723733" y="119735"/>
                  </a:lnTo>
                  <a:lnTo>
                    <a:pt x="1634419" y="1202956"/>
                  </a:lnTo>
                  <a:lnTo>
                    <a:pt x="0" y="1358021"/>
                  </a:lnTo>
                  <a:close/>
                </a:path>
              </a:pathLst>
            </a:custGeom>
            <a:gradFill flip="none" rotWithShape="1">
              <a:gsLst>
                <a:gs pos="0">
                  <a:srgbClr val="D19705">
                    <a:shade val="30000"/>
                    <a:satMod val="115000"/>
                  </a:srgbClr>
                </a:gs>
                <a:gs pos="50000">
                  <a:srgbClr val="D19705">
                    <a:shade val="67500"/>
                    <a:satMod val="115000"/>
                  </a:srgbClr>
                </a:gs>
                <a:gs pos="100000">
                  <a:srgbClr val="D19705">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8" name="组合 43"/>
            <p:cNvGrpSpPr/>
            <p:nvPr/>
          </p:nvGrpSpPr>
          <p:grpSpPr>
            <a:xfrm rot="20763007">
              <a:off x="5027846" y="607598"/>
              <a:ext cx="1882083" cy="1622485"/>
              <a:chOff x="3059832" y="1341549"/>
              <a:chExt cx="1499349" cy="1292542"/>
            </a:xfrm>
            <a:effectLst>
              <a:outerShdw blurRad="50800" dist="139700" dir="5400000" algn="t" rotWithShape="0">
                <a:prstClr val="black">
                  <a:alpha val="20000"/>
                </a:prstClr>
              </a:outerShdw>
            </a:effectLst>
          </p:grpSpPr>
          <p:sp>
            <p:nvSpPr>
              <p:cNvPr id="50" name="六边形 44"/>
              <p:cNvSpPr/>
              <p:nvPr/>
            </p:nvSpPr>
            <p:spPr>
              <a:xfrm rot="19215806">
                <a:off x="3059832" y="1341549"/>
                <a:ext cx="1499349" cy="1292542"/>
              </a:xfrm>
              <a:prstGeom prst="hexagon">
                <a:avLst/>
              </a:prstGeom>
              <a:solidFill>
                <a:srgbClr val="D19705"/>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51" name="六边形 45"/>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47" name="TextBox 46"/>
            <p:cNvSpPr txBox="1"/>
            <p:nvPr/>
          </p:nvSpPr>
          <p:spPr>
            <a:xfrm>
              <a:off x="5067538" y="1121953"/>
              <a:ext cx="1832224" cy="523880"/>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D19705"/>
                  </a:solidFill>
                  <a:latin typeface="Adidas Unity" pitchFamily="2" charset="0"/>
                  <a:cs typeface="+mn-cs"/>
                </a:rPr>
                <a:t>写作</a:t>
              </a:r>
              <a:endParaRPr lang="zh-CN" altLang="en-US" sz="2800" dirty="0">
                <a:solidFill>
                  <a:srgbClr val="D19705"/>
                </a:solidFill>
                <a:latin typeface="Adidas Unity" pitchFamily="2" charset="0"/>
                <a:cs typeface="+mn-cs"/>
              </a:endParaRPr>
            </a:p>
          </p:txBody>
        </p:sp>
        <p:sp>
          <p:nvSpPr>
            <p:cNvPr id="48" name="燕尾形 57"/>
            <p:cNvSpPr/>
            <p:nvPr/>
          </p:nvSpPr>
          <p:spPr>
            <a:xfrm rot="1785309">
              <a:off x="6879122" y="2056999"/>
              <a:ext cx="384227" cy="403229"/>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9" name="燕尾形 56"/>
            <p:cNvSpPr/>
            <p:nvPr/>
          </p:nvSpPr>
          <p:spPr>
            <a:xfrm rot="12853664">
              <a:off x="6529825" y="1849034"/>
              <a:ext cx="403280" cy="427042"/>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82964" name="Group 45"/>
          <p:cNvGrpSpPr>
            <a:grpSpLocks/>
          </p:cNvGrpSpPr>
          <p:nvPr/>
        </p:nvGrpSpPr>
        <p:grpSpPr bwMode="auto">
          <a:xfrm>
            <a:off x="7091363" y="1296988"/>
            <a:ext cx="2359025" cy="1939925"/>
            <a:chOff x="7092280" y="1643849"/>
            <a:chExt cx="2358634" cy="1940168"/>
          </a:xfrm>
        </p:grpSpPr>
        <p:sp>
          <p:nvSpPr>
            <p:cNvPr id="41" name="矩形 1"/>
            <p:cNvSpPr/>
            <p:nvPr/>
          </p:nvSpPr>
          <p:spPr>
            <a:xfrm rot="9627564">
              <a:off x="7404965" y="1643849"/>
              <a:ext cx="2045949" cy="135907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2" name="六边形 38"/>
            <p:cNvSpPr/>
            <p:nvPr/>
          </p:nvSpPr>
          <p:spPr>
            <a:xfrm rot="18378813">
              <a:off x="7094102" y="1831733"/>
              <a:ext cx="1882083" cy="1622485"/>
            </a:xfrm>
            <a:prstGeom prst="hexagon">
              <a:avLst/>
            </a:prstGeom>
            <a:solidFill>
              <a:srgbClr val="C0000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3" name="六边形 39"/>
            <p:cNvSpPr/>
            <p:nvPr/>
          </p:nvSpPr>
          <p:spPr>
            <a:xfrm rot="601184">
              <a:off x="7266876" y="1966151"/>
              <a:ext cx="1515811" cy="1306677"/>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4" name="TextBox 43"/>
            <p:cNvSpPr txBox="1"/>
            <p:nvPr/>
          </p:nvSpPr>
          <p:spPr>
            <a:xfrm>
              <a:off x="7092280" y="2348787"/>
              <a:ext cx="1831671" cy="523941"/>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C00000"/>
                  </a:solidFill>
                  <a:latin typeface="Adidas Unity" pitchFamily="2" charset="0"/>
                  <a:cs typeface="+mn-cs"/>
                </a:rPr>
                <a:t>投稿</a:t>
              </a:r>
              <a:endParaRPr lang="zh-CN" altLang="en-US" sz="2800" dirty="0">
                <a:solidFill>
                  <a:srgbClr val="C00000"/>
                </a:solidFill>
                <a:latin typeface="Adidas Unity" pitchFamily="2" charset="0"/>
                <a:cs typeface="+mn-cs"/>
              </a:endParaRPr>
            </a:p>
          </p:txBody>
        </p:sp>
      </p:grpSp>
    </p:spTree>
  </p:cSld>
  <p:clrMapOvr>
    <a:masterClrMapping/>
  </p:clrMapOvr>
  <p:transition advTm="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61"/>
                                        </p:tgtEl>
                                      </p:cBhvr>
                                      <p:to x="80000" y="100000"/>
                                    </p:animScale>
                                    <p:anim by="(#ppt_w*0.10)" calcmode="lin" valueType="num">
                                      <p:cBhvr>
                                        <p:cTn id="7" dur="250" autoRev="1" fill="hold">
                                          <p:stCondLst>
                                            <p:cond delay="0"/>
                                          </p:stCondLst>
                                        </p:cTn>
                                        <p:tgtEl>
                                          <p:spTgt spid="61"/>
                                        </p:tgtEl>
                                        <p:attrNameLst>
                                          <p:attrName>ppt_x</p:attrName>
                                        </p:attrNameLst>
                                      </p:cBhvr>
                                    </p:anim>
                                    <p:anim by="(-#ppt_w*0.10)" calcmode="lin" valueType="num">
                                      <p:cBhvr>
                                        <p:cTn id="8" dur="250" autoRev="1" fill="hold">
                                          <p:stCondLst>
                                            <p:cond delay="0"/>
                                          </p:stCondLst>
                                        </p:cTn>
                                        <p:tgtEl>
                                          <p:spTgt spid="61"/>
                                        </p:tgtEl>
                                        <p:attrNameLst>
                                          <p:attrName>ppt_y</p:attrName>
                                        </p:attrNameLst>
                                      </p:cBhvr>
                                    </p:anim>
                                    <p:animRot by="-480000">
                                      <p:cBhvr>
                                        <p:cTn id="9" dur="250" autoRev="1" fill="hold">
                                          <p:stCondLst>
                                            <p:cond delay="0"/>
                                          </p:stCondLst>
                                        </p:cTn>
                                        <p:tgtEl>
                                          <p:spTgt spid="61"/>
                                        </p:tgtEl>
                                        <p:attrNameLst>
                                          <p:attrName>r</p:attrName>
                                        </p:attrNameLst>
                                      </p:cBhvr>
                                    </p:animRot>
                                  </p:childTnLst>
                                </p:cTn>
                              </p:par>
                            </p:childTnLst>
                          </p:cTn>
                        </p:par>
                        <p:par>
                          <p:cTn id="10" fill="hold">
                            <p:stCondLst>
                              <p:cond delay="550"/>
                            </p:stCondLst>
                            <p:childTnLst>
                              <p:par>
                                <p:cTn id="11" presetID="9"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dissolv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标题 1"/>
          <p:cNvSpPr>
            <a:spLocks noGrp="1"/>
          </p:cNvSpPr>
          <p:nvPr>
            <p:ph type="title"/>
          </p:nvPr>
        </p:nvSpPr>
        <p:spPr>
          <a:xfrm>
            <a:off x="395288" y="762000"/>
            <a:ext cx="7369175" cy="1154113"/>
          </a:xfrm>
        </p:spPr>
        <p:txBody>
          <a:bodyPr/>
          <a:lstStyle/>
          <a:p>
            <a:r>
              <a:rPr lang="zh-CN" altLang="en-US" sz="3200" smtClean="0">
                <a:ea typeface="黑体" pitchFamily="49" charset="-122"/>
              </a:rPr>
              <a:t>中国的社会科学走向国际舞台的思考</a:t>
            </a:r>
            <a:r>
              <a:rPr lang="en-US" altLang="zh-CN" smtClean="0">
                <a:ea typeface="黑体" pitchFamily="49" charset="-122"/>
              </a:rPr>
              <a:t/>
            </a:r>
            <a:br>
              <a:rPr lang="en-US" altLang="zh-CN" smtClean="0">
                <a:ea typeface="黑体" pitchFamily="49" charset="-122"/>
              </a:rPr>
            </a:br>
            <a:r>
              <a:rPr lang="zh-CN" altLang="en-US" smtClean="0">
                <a:ea typeface="黑体" pitchFamily="49" charset="-122"/>
              </a:rPr>
              <a:t/>
            </a:r>
            <a:br>
              <a:rPr lang="zh-CN" altLang="en-US" smtClean="0">
                <a:ea typeface="黑体" pitchFamily="49" charset="-122"/>
              </a:rPr>
            </a:br>
            <a:r>
              <a:rPr lang="zh-CN" altLang="en-US" sz="2400" smtClean="0">
                <a:ea typeface="宋体" pitchFamily="2" charset="-122"/>
              </a:rPr>
              <a:t>论文的选题－－一点之见皆成文</a:t>
            </a:r>
          </a:p>
        </p:txBody>
      </p:sp>
      <p:sp>
        <p:nvSpPr>
          <p:cNvPr id="83971" name="内容占位符 2"/>
          <p:cNvSpPr>
            <a:spLocks noGrp="1"/>
          </p:cNvSpPr>
          <p:nvPr>
            <p:ph idx="1"/>
          </p:nvPr>
        </p:nvSpPr>
        <p:spPr>
          <a:xfrm>
            <a:off x="917575" y="2027238"/>
            <a:ext cx="7369175" cy="3417887"/>
          </a:xfrm>
        </p:spPr>
        <p:txBody>
          <a:bodyPr/>
          <a:lstStyle/>
          <a:p>
            <a:r>
              <a:rPr lang="zh-CN" altLang="en-US" smtClean="0">
                <a:ea typeface="宋体" pitchFamily="2" charset="-122"/>
              </a:rPr>
              <a:t>愈本土的题材，或许愈有国际参考价值，而且愈具自己的独特性。别人或许没有这样的机会、脉络，站在这样的角度去做这样的研究。可以通过本土的特殊事件做为脉络，去看一个重要的概念及研究议题。</a:t>
            </a:r>
            <a:endParaRPr lang="en-US" altLang="zh-CN" smtClean="0">
              <a:ea typeface="宋体" pitchFamily="2" charset="-122"/>
            </a:endParaRPr>
          </a:p>
          <a:p>
            <a:r>
              <a:rPr lang="zh-CN" altLang="en-US" smtClean="0">
                <a:ea typeface="宋体" pitchFamily="2" charset="-122"/>
              </a:rPr>
              <a:t>但应避免本土到这个议题完全无法让别人产生共鸣</a:t>
            </a:r>
            <a:endParaRPr lang="en-US" altLang="zh-CN" smtClean="0">
              <a:ea typeface="宋体" pitchFamily="2" charset="-122"/>
            </a:endParaRPr>
          </a:p>
          <a:p>
            <a:r>
              <a:rPr lang="zh-CN" altLang="en-US" smtClean="0">
                <a:ea typeface="宋体" pitchFamily="2" charset="-122"/>
              </a:rPr>
              <a:t>有关于中国的特色研究</a:t>
            </a:r>
            <a:endParaRPr lang="en-US" altLang="zh-CN" smtClean="0">
              <a:ea typeface="宋体" pitchFamily="2" charset="-122"/>
            </a:endParaRPr>
          </a:p>
        </p:txBody>
      </p:sp>
      <p:sp>
        <p:nvSpPr>
          <p:cNvPr id="83972" name="灯片编号占位符 3"/>
          <p:cNvSpPr>
            <a:spLocks noGrp="1"/>
          </p:cNvSpPr>
          <p:nvPr>
            <p:ph type="sldNum" sz="quarter" idx="11"/>
          </p:nvPr>
        </p:nvSpPr>
        <p:spPr>
          <a:noFill/>
        </p:spPr>
        <p:txBody>
          <a:bodyPr/>
          <a:lstStyle/>
          <a:p>
            <a:fld id="{B3C7958E-4487-4999-A739-B002BE1BFD81}" type="slidenum">
              <a:rPr lang="en-US" altLang="zh-CN" smtClean="0">
                <a:latin typeface="Arial" pitchFamily="34" charset="0"/>
                <a:ea typeface="宋体" pitchFamily="2" charset="-122"/>
              </a:rPr>
              <a:pPr/>
              <a:t>63</a:t>
            </a:fld>
            <a:endParaRPr lang="en-US" altLang="zh-CN"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0" y="304800"/>
            <a:ext cx="9144000" cy="59531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84995" name="灯片编号占位符 3"/>
          <p:cNvSpPr>
            <a:spLocks noGrp="1"/>
          </p:cNvSpPr>
          <p:nvPr>
            <p:ph type="sldNum" sz="quarter" idx="11"/>
          </p:nvPr>
        </p:nvSpPr>
        <p:spPr>
          <a:noFill/>
        </p:spPr>
        <p:txBody>
          <a:bodyPr/>
          <a:lstStyle/>
          <a:p>
            <a:fld id="{97763F00-1855-4F85-8A48-9A9374836BDE}" type="slidenum">
              <a:rPr lang="en-US" altLang="zh-CN" smtClean="0">
                <a:latin typeface="Arial" pitchFamily="34" charset="0"/>
                <a:ea typeface="宋体" pitchFamily="2" charset="-122"/>
              </a:rPr>
              <a:pPr/>
              <a:t>64</a:t>
            </a:fld>
            <a:endParaRPr lang="en-US" altLang="zh-CN" smtClean="0">
              <a:latin typeface="Arial" pitchFamily="34" charset="0"/>
              <a:ea typeface="宋体" pitchFamily="2" charset="-122"/>
            </a:endParaRPr>
          </a:p>
        </p:txBody>
      </p:sp>
      <p:sp>
        <p:nvSpPr>
          <p:cNvPr id="2" name="Rectangle 1"/>
          <p:cNvSpPr/>
          <p:nvPr/>
        </p:nvSpPr>
        <p:spPr>
          <a:xfrm>
            <a:off x="1066800" y="76200"/>
            <a:ext cx="7924800" cy="89217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zh-CN" altLang="en-US" sz="2800" b="1" dirty="0">
                <a:latin typeface="Microsoft YaHei" pitchFamily="34" charset="-122"/>
                <a:ea typeface="Microsoft YaHei" pitchFamily="34" charset="-122"/>
              </a:rPr>
              <a:t>例：中国乡村选举</a:t>
            </a:r>
            <a:endParaRPr lang="en-US" altLang="zh-CN" sz="2800" b="1" dirty="0">
              <a:latin typeface="Microsoft YaHei" pitchFamily="34" charset="-122"/>
              <a:ea typeface="Microsoft YaHei" pitchFamily="34" charset="-122"/>
            </a:endParaRPr>
          </a:p>
          <a:p>
            <a:pPr>
              <a:defRPr/>
            </a:pPr>
            <a:r>
              <a:rPr lang="en-US" sz="2400" b="1" dirty="0">
                <a:latin typeface="微软雅黑" panose="020B0503020204020204" pitchFamily="34" charset="-122"/>
                <a:ea typeface="微软雅黑" panose="020B0503020204020204" pitchFamily="34" charset="-122"/>
              </a:rPr>
              <a:t>("RURAL elect*" or "VILLAGE* elect*") same China</a:t>
            </a:r>
          </a:p>
        </p:txBody>
      </p:sp>
      <p:sp>
        <p:nvSpPr>
          <p:cNvPr id="11" name="圆角矩形 9"/>
          <p:cNvSpPr>
            <a:spLocks noChangeArrowheads="1"/>
          </p:cNvSpPr>
          <p:nvPr/>
        </p:nvSpPr>
        <p:spPr bwMode="auto">
          <a:xfrm>
            <a:off x="76200" y="1295400"/>
            <a:ext cx="1524000" cy="533400"/>
          </a:xfrm>
          <a:prstGeom prst="roundRect">
            <a:avLst>
              <a:gd name="adj" fmla="val 16667"/>
            </a:avLst>
          </a:prstGeom>
          <a:noFill/>
          <a:ln w="38100" algn="ctr">
            <a:solidFill>
              <a:srgbClr val="FF6600"/>
            </a:solidFill>
            <a:prstDash val="sysDash"/>
            <a:round/>
            <a:headEnd/>
            <a:tailEnd/>
          </a:ln>
        </p:spPr>
        <p:txBody>
          <a:bodyPr lIns="0" tIns="0" rIns="182880" bIns="0"/>
          <a:lstStyle/>
          <a:p>
            <a:pPr>
              <a:spcBef>
                <a:spcPct val="50000"/>
              </a:spcBef>
            </a:pPr>
            <a:endParaRPr lang="zh-CN" altLang="en-US" sz="2400"/>
          </a:p>
        </p:txBody>
      </p:sp>
      <p:pic>
        <p:nvPicPr>
          <p:cNvPr id="23555" name="Picture 3"/>
          <p:cNvPicPr>
            <a:picLocks noChangeAspect="1" noChangeArrowheads="1"/>
          </p:cNvPicPr>
          <p:nvPr/>
        </p:nvPicPr>
        <p:blipFill>
          <a:blip r:embed="rId3"/>
          <a:srcRect/>
          <a:stretch>
            <a:fillRect/>
          </a:stretch>
        </p:blipFill>
        <p:spPr bwMode="auto">
          <a:xfrm>
            <a:off x="685800" y="1447800"/>
            <a:ext cx="7929563" cy="441960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barn(inVertical)">
                                      <p:cBhvr>
                                        <p:cTn id="12"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标题 1"/>
          <p:cNvSpPr>
            <a:spLocks noGrp="1"/>
          </p:cNvSpPr>
          <p:nvPr>
            <p:ph type="title"/>
          </p:nvPr>
        </p:nvSpPr>
        <p:spPr>
          <a:xfrm>
            <a:off x="250825" y="-381000"/>
            <a:ext cx="7369175" cy="836613"/>
          </a:xfrm>
        </p:spPr>
        <p:txBody>
          <a:bodyPr/>
          <a:lstStyle/>
          <a:p>
            <a:r>
              <a:rPr lang="zh-CN" altLang="en-US" smtClean="0">
                <a:latin typeface="微软雅黑" pitchFamily="34" charset="-122"/>
                <a:ea typeface="微软雅黑" pitchFamily="34" charset="-122"/>
              </a:rPr>
              <a:t>例</a:t>
            </a:r>
            <a:r>
              <a:rPr lang="en-US" altLang="zh-CN" smtClean="0">
                <a:latin typeface="微软雅黑" pitchFamily="34" charset="-122"/>
                <a:ea typeface="微软雅黑" pitchFamily="34" charset="-122"/>
              </a:rPr>
              <a:t>: C2C market, Taobao</a:t>
            </a:r>
            <a:endParaRPr lang="zh-CN" altLang="en-US" smtClean="0">
              <a:latin typeface="微软雅黑" pitchFamily="34" charset="-122"/>
              <a:ea typeface="微软雅黑" pitchFamily="34" charset="-122"/>
            </a:endParaRPr>
          </a:p>
        </p:txBody>
      </p:sp>
      <p:sp>
        <p:nvSpPr>
          <p:cNvPr id="86019" name="灯片编号占位符 3"/>
          <p:cNvSpPr>
            <a:spLocks noGrp="1"/>
          </p:cNvSpPr>
          <p:nvPr>
            <p:ph type="sldNum" sz="quarter" idx="11"/>
          </p:nvPr>
        </p:nvSpPr>
        <p:spPr>
          <a:noFill/>
        </p:spPr>
        <p:txBody>
          <a:bodyPr/>
          <a:lstStyle/>
          <a:p>
            <a:fld id="{A025D208-8965-488A-8CCE-0F81655913DC}" type="slidenum">
              <a:rPr lang="en-US" altLang="zh-CN" smtClean="0">
                <a:latin typeface="Arial" pitchFamily="34" charset="0"/>
                <a:ea typeface="宋体" pitchFamily="2" charset="-122"/>
              </a:rPr>
              <a:pPr/>
              <a:t>65</a:t>
            </a:fld>
            <a:endParaRPr lang="en-US" altLang="zh-CN" smtClean="0">
              <a:latin typeface="Arial" pitchFamily="34" charset="0"/>
              <a:ea typeface="宋体" pitchFamily="2" charset="-122"/>
            </a:endParaRPr>
          </a:p>
        </p:txBody>
      </p:sp>
      <p:sp>
        <p:nvSpPr>
          <p:cNvPr id="86020" name="Content Placeholder 1"/>
          <p:cNvSpPr>
            <a:spLocks noGrp="1"/>
          </p:cNvSpPr>
          <p:nvPr>
            <p:ph idx="1"/>
          </p:nvPr>
        </p:nvSpPr>
        <p:spPr/>
        <p:txBody>
          <a:bodyPr/>
          <a:lstStyle/>
          <a:p>
            <a:endParaRPr lang="en-US" smtClean="0"/>
          </a:p>
        </p:txBody>
      </p:sp>
      <p:pic>
        <p:nvPicPr>
          <p:cNvPr id="24578" name="Picture 2"/>
          <p:cNvPicPr>
            <a:picLocks noChangeAspect="1" noChangeArrowheads="1"/>
          </p:cNvPicPr>
          <p:nvPr/>
        </p:nvPicPr>
        <p:blipFill>
          <a:blip r:embed="rId2"/>
          <a:srcRect/>
          <a:stretch>
            <a:fillRect/>
          </a:stretch>
        </p:blipFill>
        <p:spPr bwMode="auto">
          <a:xfrm>
            <a:off x="0" y="719138"/>
            <a:ext cx="9251950" cy="54197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7" name="圆角矩形 9"/>
          <p:cNvSpPr>
            <a:spLocks noChangeArrowheads="1"/>
          </p:cNvSpPr>
          <p:nvPr/>
        </p:nvSpPr>
        <p:spPr bwMode="auto">
          <a:xfrm>
            <a:off x="76200" y="1828800"/>
            <a:ext cx="1752600" cy="533400"/>
          </a:xfrm>
          <a:prstGeom prst="roundRect">
            <a:avLst>
              <a:gd name="adj" fmla="val 16667"/>
            </a:avLst>
          </a:prstGeom>
          <a:noFill/>
          <a:ln w="38100" algn="ctr">
            <a:solidFill>
              <a:srgbClr val="FF6600"/>
            </a:solidFill>
            <a:prstDash val="sysDash"/>
            <a:round/>
            <a:headEnd/>
            <a:tailEnd/>
          </a:ln>
        </p:spPr>
        <p:txBody>
          <a:bodyPr lIns="0" tIns="0" rIns="182880" bIns="0"/>
          <a:lstStyle/>
          <a:p>
            <a:pPr>
              <a:spcBef>
                <a:spcPct val="50000"/>
              </a:spcBef>
            </a:pPr>
            <a:endParaRPr lang="zh-CN" altLang="en-US" sz="24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标题 1"/>
          <p:cNvSpPr>
            <a:spLocks noGrp="1"/>
          </p:cNvSpPr>
          <p:nvPr>
            <p:ph type="title"/>
          </p:nvPr>
        </p:nvSpPr>
        <p:spPr>
          <a:xfrm>
            <a:off x="327025" y="-228600"/>
            <a:ext cx="7369175" cy="836613"/>
          </a:xfrm>
        </p:spPr>
        <p:txBody>
          <a:bodyPr/>
          <a:lstStyle/>
          <a:p>
            <a:r>
              <a:rPr lang="zh-CN" altLang="en-US" smtClean="0">
                <a:latin typeface="微软雅黑" pitchFamily="34" charset="-122"/>
                <a:ea typeface="微软雅黑" pitchFamily="34" charset="-122"/>
              </a:rPr>
              <a:t>有关外语教学的相关研究</a:t>
            </a:r>
          </a:p>
        </p:txBody>
      </p:sp>
      <p:sp>
        <p:nvSpPr>
          <p:cNvPr id="87043" name="灯片编号占位符 3"/>
          <p:cNvSpPr>
            <a:spLocks noGrp="1"/>
          </p:cNvSpPr>
          <p:nvPr>
            <p:ph type="sldNum" sz="quarter" idx="11"/>
          </p:nvPr>
        </p:nvSpPr>
        <p:spPr>
          <a:noFill/>
        </p:spPr>
        <p:txBody>
          <a:bodyPr/>
          <a:lstStyle/>
          <a:p>
            <a:fld id="{444676CE-E45D-4D97-8014-98C4EB0B468E}" type="slidenum">
              <a:rPr lang="en-US" altLang="zh-CN" smtClean="0">
                <a:latin typeface="Arial" pitchFamily="34" charset="0"/>
                <a:ea typeface="宋体" pitchFamily="2" charset="-122"/>
              </a:rPr>
              <a:pPr/>
              <a:t>66</a:t>
            </a:fld>
            <a:endParaRPr lang="en-US" altLang="zh-CN" smtClean="0">
              <a:latin typeface="Arial" pitchFamily="34" charset="0"/>
              <a:ea typeface="宋体" pitchFamily="2" charset="-122"/>
            </a:endParaRPr>
          </a:p>
        </p:txBody>
      </p:sp>
      <p:sp>
        <p:nvSpPr>
          <p:cNvPr id="87044" name="Content Placeholder 1"/>
          <p:cNvSpPr>
            <a:spLocks noGrp="1"/>
          </p:cNvSpPr>
          <p:nvPr>
            <p:ph idx="1"/>
          </p:nvPr>
        </p:nvSpPr>
        <p:spPr/>
        <p:txBody>
          <a:bodyPr/>
          <a:lstStyle/>
          <a:p>
            <a:endParaRPr lang="en-US" smtClean="0"/>
          </a:p>
        </p:txBody>
      </p:sp>
      <p:pic>
        <p:nvPicPr>
          <p:cNvPr id="25602" name="Picture 2"/>
          <p:cNvPicPr>
            <a:picLocks noChangeAspect="1" noChangeArrowheads="1"/>
          </p:cNvPicPr>
          <p:nvPr/>
        </p:nvPicPr>
        <p:blipFill>
          <a:blip r:embed="rId2"/>
          <a:srcRect/>
          <a:stretch>
            <a:fillRect/>
          </a:stretch>
        </p:blipFill>
        <p:spPr bwMode="auto">
          <a:xfrm>
            <a:off x="0" y="966788"/>
            <a:ext cx="10906125" cy="49244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7" name="圆角矩形 9"/>
          <p:cNvSpPr>
            <a:spLocks noChangeArrowheads="1"/>
          </p:cNvSpPr>
          <p:nvPr/>
        </p:nvSpPr>
        <p:spPr bwMode="auto">
          <a:xfrm>
            <a:off x="76200" y="2057400"/>
            <a:ext cx="1752600" cy="533400"/>
          </a:xfrm>
          <a:prstGeom prst="roundRect">
            <a:avLst>
              <a:gd name="adj" fmla="val 16667"/>
            </a:avLst>
          </a:prstGeom>
          <a:noFill/>
          <a:ln w="38100" algn="ctr">
            <a:solidFill>
              <a:srgbClr val="FF6600"/>
            </a:solidFill>
            <a:prstDash val="sysDash"/>
            <a:round/>
            <a:headEnd/>
            <a:tailEnd/>
          </a:ln>
        </p:spPr>
        <p:txBody>
          <a:bodyPr lIns="0" tIns="0" rIns="182880" bIns="0"/>
          <a:lstStyle/>
          <a:p>
            <a:pPr>
              <a:spcBef>
                <a:spcPct val="50000"/>
              </a:spcBef>
            </a:pPr>
            <a:endParaRPr lang="zh-CN" altLang="en-US" sz="24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body" idx="1"/>
          </p:nvPr>
        </p:nvSpPr>
        <p:spPr>
          <a:xfrm>
            <a:off x="395288" y="222250"/>
            <a:ext cx="6408737" cy="685800"/>
          </a:xfrm>
        </p:spPr>
        <p:txBody>
          <a:bodyPr anchor="ctr"/>
          <a:lstStyle/>
          <a:p>
            <a:pPr>
              <a:lnSpc>
                <a:spcPct val="80000"/>
              </a:lnSpc>
              <a:buFontTx/>
              <a:buNone/>
            </a:pPr>
            <a:r>
              <a:rPr lang="zh-CN" altLang="en-US" smtClean="0">
                <a:solidFill>
                  <a:schemeClr val="tx2"/>
                </a:solidFill>
                <a:ea typeface="宋体" pitchFamily="2" charset="-122"/>
              </a:rPr>
              <a:t>以经济学科为例，中国作者青睐的期刊</a:t>
            </a:r>
            <a:endParaRPr lang="en-US" altLang="zh-CN" smtClean="0">
              <a:ea typeface="宋体" pitchFamily="2" charset="-122"/>
            </a:endParaRPr>
          </a:p>
        </p:txBody>
      </p:sp>
      <p:pic>
        <p:nvPicPr>
          <p:cNvPr id="89091" name="Picture 3"/>
          <p:cNvPicPr>
            <a:picLocks noChangeAspect="1" noChangeArrowheads="1"/>
          </p:cNvPicPr>
          <p:nvPr/>
        </p:nvPicPr>
        <p:blipFill>
          <a:blip r:embed="rId2"/>
          <a:srcRect/>
          <a:stretch>
            <a:fillRect/>
          </a:stretch>
        </p:blipFill>
        <p:spPr bwMode="auto">
          <a:xfrm>
            <a:off x="468313" y="836613"/>
            <a:ext cx="7272337" cy="582295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body" idx="1"/>
          </p:nvPr>
        </p:nvSpPr>
        <p:spPr>
          <a:xfrm>
            <a:off x="395288" y="222250"/>
            <a:ext cx="6408737" cy="685800"/>
          </a:xfrm>
        </p:spPr>
        <p:txBody>
          <a:bodyPr anchor="ctr"/>
          <a:lstStyle/>
          <a:p>
            <a:pPr>
              <a:lnSpc>
                <a:spcPct val="80000"/>
              </a:lnSpc>
              <a:buFontTx/>
              <a:buNone/>
            </a:pPr>
            <a:r>
              <a:rPr lang="zh-CN" altLang="en-US" smtClean="0">
                <a:solidFill>
                  <a:schemeClr val="tx2"/>
                </a:solidFill>
                <a:ea typeface="宋体" pitchFamily="2" charset="-122"/>
              </a:rPr>
              <a:t>以经济学科为例，中国作者青睐的期刊</a:t>
            </a:r>
            <a:endParaRPr lang="en-US" altLang="zh-CN" smtClean="0">
              <a:ea typeface="宋体" pitchFamily="2" charset="-122"/>
            </a:endParaRPr>
          </a:p>
        </p:txBody>
      </p:sp>
      <p:graphicFrame>
        <p:nvGraphicFramePr>
          <p:cNvPr id="8" name="表格 7"/>
          <p:cNvGraphicFramePr>
            <a:graphicFrameLocks noGrp="1"/>
          </p:cNvGraphicFramePr>
          <p:nvPr/>
        </p:nvGraphicFramePr>
        <p:xfrm>
          <a:off x="2357438" y="1071563"/>
          <a:ext cx="6357982" cy="4894580"/>
        </p:xfrm>
        <a:graphic>
          <a:graphicData uri="http://schemas.openxmlformats.org/drawingml/2006/table">
            <a:tbl>
              <a:tblPr firstRow="1" bandRow="1">
                <a:tableStyleId>{D7AC3CCA-C797-4891-BE02-D94E43425B78}</a:tableStyleId>
              </a:tblPr>
              <a:tblGrid>
                <a:gridCol w="1000132"/>
                <a:gridCol w="1539342"/>
                <a:gridCol w="1272836"/>
                <a:gridCol w="1272836"/>
                <a:gridCol w="1272836"/>
              </a:tblGrid>
              <a:tr h="370840">
                <a:tc>
                  <a:txBody>
                    <a:bodyPr/>
                    <a:lstStyle/>
                    <a:p>
                      <a:r>
                        <a:rPr lang="zh-CN" altLang="en-US" sz="1600" b="0" dirty="0" smtClean="0"/>
                        <a:t>刊名</a:t>
                      </a:r>
                      <a:endParaRPr lang="zh-CN" altLang="en-US" sz="1600" b="0" dirty="0"/>
                    </a:p>
                  </a:txBody>
                  <a:tcPr/>
                </a:tc>
                <a:tc gridSpan="4">
                  <a:txBody>
                    <a:bodyPr/>
                    <a:lstStyle/>
                    <a:p>
                      <a:r>
                        <a:rPr lang="en-US" sz="1600" b="0" dirty="0" smtClean="0"/>
                        <a:t>Value in Health</a:t>
                      </a: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zh-CN" altLang="en-US" sz="1600" kern="1200" dirty="0" smtClean="0"/>
                        <a:t>中文刊名</a:t>
                      </a:r>
                      <a:endParaRPr lang="zh-CN" altLang="en-US" sz="1600" b="1" kern="1200" dirty="0" smtClean="0">
                        <a:solidFill>
                          <a:schemeClr val="lt1"/>
                        </a:solidFill>
                        <a:latin typeface="+mn-lt"/>
                        <a:ea typeface="+mn-ea"/>
                        <a:cs typeface="+mn-cs"/>
                      </a:endParaRPr>
                    </a:p>
                  </a:txBody>
                  <a:tcPr/>
                </a:tc>
                <a:tc gridSpan="4">
                  <a:txBody>
                    <a:bodyPr/>
                    <a:lstStyle/>
                    <a:p>
                      <a:pPr marL="0" algn="l" defTabSz="914400" rtl="0" eaLnBrk="1" latinLnBrk="0" hangingPunct="1"/>
                      <a:r>
                        <a:rPr lang="en-US" altLang="zh-CN" sz="1600" kern="1200" dirty="0" smtClean="0"/>
                        <a:t>《</a:t>
                      </a:r>
                      <a:r>
                        <a:rPr lang="zh-CN" altLang="en-US" sz="1600" kern="1200" dirty="0" smtClean="0"/>
                        <a:t>健康价值</a:t>
                      </a:r>
                      <a:r>
                        <a:rPr lang="en-US" altLang="zh-CN" sz="1600" kern="1200" dirty="0" smtClean="0"/>
                        <a:t>》</a:t>
                      </a:r>
                      <a:endParaRPr lang="zh-CN" altLang="en-US" sz="1600" b="1" kern="1200" dirty="0" smtClean="0">
                        <a:solidFill>
                          <a:schemeClr val="lt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en-US" altLang="zh-CN" sz="1600" kern="1200" dirty="0" smtClean="0">
                          <a:solidFill>
                            <a:schemeClr val="dk1"/>
                          </a:solidFill>
                          <a:latin typeface="+mn-lt"/>
                          <a:ea typeface="+mn-ea"/>
                          <a:cs typeface="+mn-cs"/>
                        </a:rPr>
                        <a:t>ISSN</a:t>
                      </a:r>
                      <a:endParaRPr lang="zh-CN" altLang="en-US" sz="1600" kern="1200" dirty="0" smtClean="0">
                        <a:solidFill>
                          <a:schemeClr val="dk1"/>
                        </a:solidFill>
                        <a:latin typeface="+mn-lt"/>
                        <a:ea typeface="+mn-ea"/>
                        <a:cs typeface="+mn-cs"/>
                      </a:endParaRPr>
                    </a:p>
                  </a:txBody>
                  <a:tcPr/>
                </a:tc>
                <a:tc gridSpan="4">
                  <a:txBody>
                    <a:bodyPr/>
                    <a:lstStyle/>
                    <a:p>
                      <a:pPr marL="0" algn="l" defTabSz="914400" rtl="0" eaLnBrk="1" latinLnBrk="0" hangingPunct="1"/>
                      <a:r>
                        <a:rPr lang="en-US" altLang="zh-CN" sz="1600" dirty="0" smtClean="0"/>
                        <a:t>1098-3015 </a:t>
                      </a:r>
                      <a:endParaRPr lang="zh-CN" altLang="en-US" sz="1600" b="1" kern="1200" dirty="0" smtClean="0">
                        <a:solidFill>
                          <a:schemeClr val="lt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zh-CN" altLang="en-US" sz="1600" kern="1200" dirty="0" smtClean="0">
                          <a:solidFill>
                            <a:schemeClr val="dk1"/>
                          </a:solidFill>
                          <a:latin typeface="+mn-lt"/>
                          <a:ea typeface="+mn-ea"/>
                          <a:cs typeface="+mn-cs"/>
                        </a:rPr>
                        <a:t>出版频率</a:t>
                      </a:r>
                    </a:p>
                  </a:txBody>
                  <a:tcPr/>
                </a:tc>
                <a:tc gridSpan="4">
                  <a:txBody>
                    <a:bodyPr/>
                    <a:lstStyle/>
                    <a:p>
                      <a:pPr marL="0" algn="l" defTabSz="914400" rtl="0" eaLnBrk="1" latinLnBrk="0" hangingPunct="1"/>
                      <a:r>
                        <a:rPr lang="en-US" altLang="zh-CN" sz="1600" kern="1200" dirty="0" smtClean="0">
                          <a:solidFill>
                            <a:schemeClr val="dk1"/>
                          </a:solidFill>
                          <a:latin typeface="+mn-lt"/>
                          <a:ea typeface="+mn-ea"/>
                          <a:cs typeface="+mn-cs"/>
                        </a:rPr>
                        <a:t>6</a:t>
                      </a:r>
                      <a:r>
                        <a:rPr lang="zh-CN" altLang="en-US" sz="1600" kern="1200" dirty="0" smtClean="0">
                          <a:solidFill>
                            <a:schemeClr val="dk1"/>
                          </a:solidFill>
                          <a:latin typeface="+mn-lt"/>
                          <a:ea typeface="+mn-ea"/>
                          <a:cs typeface="+mn-cs"/>
                        </a:rPr>
                        <a:t>期</a:t>
                      </a:r>
                      <a:r>
                        <a:rPr lang="en-US" altLang="zh-CN" sz="1600" kern="1200" dirty="0" smtClean="0">
                          <a:solidFill>
                            <a:schemeClr val="dk1"/>
                          </a:solidFill>
                          <a:latin typeface="+mn-lt"/>
                          <a:ea typeface="+mn-ea"/>
                          <a:cs typeface="+mn-cs"/>
                        </a:rPr>
                        <a:t>/</a:t>
                      </a:r>
                      <a:r>
                        <a:rPr lang="zh-CN" altLang="en-US" sz="1600" kern="1200" dirty="0" smtClean="0">
                          <a:solidFill>
                            <a:schemeClr val="dk1"/>
                          </a:solidFill>
                          <a:latin typeface="+mn-lt"/>
                          <a:ea typeface="+mn-ea"/>
                          <a:cs typeface="+mn-cs"/>
                        </a:rPr>
                        <a:t>年</a:t>
                      </a: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zh-CN" altLang="en-US" sz="1600" kern="1200" dirty="0" smtClean="0">
                          <a:solidFill>
                            <a:schemeClr val="dk1"/>
                          </a:solidFill>
                          <a:latin typeface="+mn-lt"/>
                          <a:ea typeface="+mn-ea"/>
                          <a:cs typeface="+mn-cs"/>
                        </a:rPr>
                        <a:t>出版商</a:t>
                      </a:r>
                    </a:p>
                  </a:txBody>
                  <a:tcPr/>
                </a:tc>
                <a:tc gridSpan="4">
                  <a:txBody>
                    <a:bodyPr/>
                    <a:lstStyle/>
                    <a:p>
                      <a:pPr marL="0" algn="l" defTabSz="914400" rtl="0" eaLnBrk="1" latinLnBrk="0" hangingPunct="1"/>
                      <a:r>
                        <a:rPr lang="en-US" altLang="zh-CN" sz="1600" kern="1200" dirty="0" smtClean="0">
                          <a:solidFill>
                            <a:schemeClr val="dk1"/>
                          </a:solidFill>
                          <a:latin typeface="+mn-lt"/>
                          <a:ea typeface="+mn-ea"/>
                          <a:cs typeface="+mn-cs"/>
                        </a:rPr>
                        <a:t>Elsevier</a:t>
                      </a:r>
                      <a:endParaRPr lang="zh-CN" altLang="en-US" sz="1600" kern="1200" dirty="0" smtClean="0">
                        <a:solidFill>
                          <a:schemeClr val="dk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zh-CN" altLang="en-US" sz="1600" kern="1200" smtClean="0">
                          <a:solidFill>
                            <a:schemeClr val="dk1"/>
                          </a:solidFill>
                          <a:latin typeface="+mn-lt"/>
                          <a:ea typeface="+mn-ea"/>
                          <a:cs typeface="+mn-cs"/>
                        </a:rPr>
                        <a:t>内容偏重</a:t>
                      </a:r>
                      <a:endParaRPr lang="zh-CN" altLang="en-US" sz="1600" kern="1200" dirty="0" smtClean="0">
                        <a:solidFill>
                          <a:schemeClr val="dk1"/>
                        </a:solidFill>
                        <a:latin typeface="+mn-lt"/>
                        <a:ea typeface="+mn-ea"/>
                        <a:cs typeface="+mn-cs"/>
                      </a:endParaRPr>
                    </a:p>
                  </a:txBody>
                  <a:tcPr/>
                </a:tc>
                <a:tc gridSpan="4">
                  <a:txBody>
                    <a:bodyPr/>
                    <a:lstStyle/>
                    <a:p>
                      <a:pPr marL="0" algn="l" defTabSz="914400" rtl="0" eaLnBrk="1" latinLnBrk="0" hangingPunct="1"/>
                      <a:r>
                        <a:rPr lang="zh-CN" altLang="en-US" sz="1600" kern="1200" dirty="0" smtClean="0">
                          <a:solidFill>
                            <a:schemeClr val="dk1"/>
                          </a:solidFill>
                          <a:latin typeface="+mn-lt"/>
                          <a:ea typeface="+mn-ea"/>
                          <a:cs typeface="+mn-cs"/>
                        </a:rPr>
                        <a:t>健康经济学、药物经济学、医疗政策等</a:t>
                      </a: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en-US" altLang="zh-CN" sz="1600" kern="1200" dirty="0" smtClean="0">
                          <a:solidFill>
                            <a:schemeClr val="dk1"/>
                          </a:solidFill>
                          <a:latin typeface="+mn-lt"/>
                          <a:ea typeface="+mn-ea"/>
                          <a:cs typeface="+mn-cs"/>
                        </a:rPr>
                        <a:t>2012 IF</a:t>
                      </a:r>
                      <a:endParaRPr lang="zh-CN" altLang="en-US" sz="1600" kern="1200" dirty="0" smtClean="0">
                        <a:solidFill>
                          <a:schemeClr val="dk1"/>
                        </a:solidFill>
                        <a:latin typeface="+mn-lt"/>
                        <a:ea typeface="+mn-ea"/>
                        <a:cs typeface="+mn-cs"/>
                      </a:endParaRPr>
                    </a:p>
                  </a:txBody>
                  <a:tcPr/>
                </a:tc>
                <a:tc gridSpan="4">
                  <a:txBody>
                    <a:bodyPr/>
                    <a:lstStyle/>
                    <a:p>
                      <a:pPr marL="0" algn="l" defTabSz="914400" rtl="0" eaLnBrk="1" latinLnBrk="0" hangingPunct="1"/>
                      <a:r>
                        <a:rPr lang="en-US" altLang="zh-CN" sz="1600" kern="1200" dirty="0" smtClean="0">
                          <a:solidFill>
                            <a:schemeClr val="dk1"/>
                          </a:solidFill>
                          <a:latin typeface="+mn-lt"/>
                          <a:ea typeface="+mn-ea"/>
                          <a:cs typeface="+mn-cs"/>
                        </a:rPr>
                        <a:t>2.191</a:t>
                      </a: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185420">
                <a:tc rowSpan="3">
                  <a:txBody>
                    <a:bodyPr/>
                    <a:lstStyle/>
                    <a:p>
                      <a:pPr marL="0" algn="l" defTabSz="914400" rtl="0" eaLnBrk="1" latinLnBrk="0" hangingPunct="1"/>
                      <a:r>
                        <a:rPr lang="en-US" altLang="zh-CN" sz="1600" kern="1200" dirty="0" smtClean="0">
                          <a:solidFill>
                            <a:schemeClr val="dk1"/>
                          </a:solidFill>
                          <a:latin typeface="+mn-lt"/>
                          <a:ea typeface="+mn-ea"/>
                          <a:cs typeface="+mn-cs"/>
                        </a:rPr>
                        <a:t>JCR</a:t>
                      </a:r>
                      <a:r>
                        <a:rPr lang="zh-CN" altLang="en-US" sz="1600" kern="1200" dirty="0" smtClean="0">
                          <a:solidFill>
                            <a:schemeClr val="dk1"/>
                          </a:solidFill>
                          <a:latin typeface="+mn-lt"/>
                          <a:ea typeface="+mn-ea"/>
                          <a:cs typeface="+mn-cs"/>
                        </a:rPr>
                        <a:t>区间</a:t>
                      </a:r>
                    </a:p>
                  </a:txBody>
                  <a:tcPr/>
                </a:tc>
                <a:tc>
                  <a:txBody>
                    <a:bodyPr/>
                    <a:lstStyle/>
                    <a:p>
                      <a:r>
                        <a:rPr lang="en-US" sz="1600" b="0" dirty="0"/>
                        <a:t>Category Name </a:t>
                      </a:r>
                    </a:p>
                  </a:txBody>
                  <a:tcPr marL="19050" marR="19050" marT="19050" marB="19050" anchor="ctr"/>
                </a:tc>
                <a:tc>
                  <a:txBody>
                    <a:bodyPr/>
                    <a:lstStyle/>
                    <a:p>
                      <a:r>
                        <a:rPr lang="en-US" sz="1600" b="0" dirty="0"/>
                        <a:t>Total Journals</a:t>
                      </a:r>
                      <a:br>
                        <a:rPr lang="en-US" sz="1600" b="0" dirty="0"/>
                      </a:br>
                      <a:r>
                        <a:rPr lang="en-US" sz="1600" b="0" dirty="0"/>
                        <a:t>in Category </a:t>
                      </a:r>
                    </a:p>
                  </a:txBody>
                  <a:tcPr marL="19050" marR="19050" marT="19050" marB="19050" anchor="ctr"/>
                </a:tc>
                <a:tc>
                  <a:txBody>
                    <a:bodyPr/>
                    <a:lstStyle/>
                    <a:p>
                      <a:r>
                        <a:rPr lang="en-US" sz="1600" b="0" dirty="0"/>
                        <a:t>Journal Rank</a:t>
                      </a:r>
                      <a:br>
                        <a:rPr lang="en-US" sz="1600" b="0" dirty="0"/>
                      </a:br>
                      <a:r>
                        <a:rPr lang="en-US" sz="1600" b="0" dirty="0"/>
                        <a:t>in Category </a:t>
                      </a:r>
                    </a:p>
                  </a:txBody>
                  <a:tcPr marL="19050" marR="19050" marT="19050" marB="19050" anchor="ctr"/>
                </a:tc>
                <a:tc>
                  <a:txBody>
                    <a:bodyPr/>
                    <a:lstStyle/>
                    <a:p>
                      <a:r>
                        <a:rPr lang="en-US" sz="1600" b="0" dirty="0"/>
                        <a:t>Quartile </a:t>
                      </a:r>
                      <a:br>
                        <a:rPr lang="en-US" sz="1600" b="0" dirty="0"/>
                      </a:br>
                      <a:r>
                        <a:rPr lang="en-US" sz="1600" b="0" dirty="0"/>
                        <a:t>in Category </a:t>
                      </a:r>
                    </a:p>
                  </a:txBody>
                  <a:tcPr marL="19050" marR="19050" marT="19050" marB="19050" anchor="ctr"/>
                </a:tc>
              </a:tr>
              <a:tr h="185420">
                <a:tc vMerge="1">
                  <a:txBody>
                    <a:bodyPr/>
                    <a:lstStyle/>
                    <a:p>
                      <a:endParaRPr lang="zh-CN" altLang="en-US"/>
                    </a:p>
                  </a:txBody>
                  <a:tcPr/>
                </a:tc>
                <a:tc>
                  <a:txBody>
                    <a:bodyPr/>
                    <a:lstStyle/>
                    <a:p>
                      <a:r>
                        <a:rPr lang="arn-CL"/>
                        <a:t>ECONOMICS</a:t>
                      </a:r>
                    </a:p>
                  </a:txBody>
                  <a:tcPr marL="15240" marR="15240" marT="15240" marB="15240"/>
                </a:tc>
                <a:tc>
                  <a:txBody>
                    <a:bodyPr/>
                    <a:lstStyle/>
                    <a:p>
                      <a:pPr algn="ctr"/>
                      <a:r>
                        <a:rPr lang="en-US" altLang="zh-CN"/>
                        <a:t>332</a:t>
                      </a:r>
                    </a:p>
                  </a:txBody>
                  <a:tcPr marL="15240" marR="15240" marT="15240" marB="15240"/>
                </a:tc>
                <a:tc>
                  <a:txBody>
                    <a:bodyPr/>
                    <a:lstStyle/>
                    <a:p>
                      <a:pPr algn="ctr"/>
                      <a:r>
                        <a:rPr lang="en-US" altLang="zh-CN"/>
                        <a:t>36</a:t>
                      </a:r>
                    </a:p>
                  </a:txBody>
                  <a:tcPr marL="15240" marR="15240" marT="15240" marB="15240"/>
                </a:tc>
                <a:tc>
                  <a:txBody>
                    <a:bodyPr/>
                    <a:lstStyle/>
                    <a:p>
                      <a:pPr algn="ctr"/>
                      <a:r>
                        <a:rPr lang="arn-CL"/>
                        <a:t>Q1</a:t>
                      </a:r>
                    </a:p>
                  </a:txBody>
                  <a:tcPr marL="15240" marR="15240" marT="15240" marB="15240"/>
                </a:tc>
              </a:tr>
              <a:tr h="185420">
                <a:tc vMerge="1">
                  <a:txBody>
                    <a:bodyPr/>
                    <a:lstStyle/>
                    <a:p>
                      <a:endParaRPr lang="zh-CN" altLang="en-US"/>
                    </a:p>
                  </a:txBody>
                  <a:tcPr/>
                </a:tc>
                <a:tc>
                  <a:txBody>
                    <a:bodyPr/>
                    <a:lstStyle/>
                    <a:p>
                      <a:r>
                        <a:rPr lang="arn-CL"/>
                        <a:t>HEALTH POLICY &amp; SERVICES</a:t>
                      </a:r>
                    </a:p>
                  </a:txBody>
                  <a:tcPr marL="15240" marR="15240" marT="15240" marB="15240"/>
                </a:tc>
                <a:tc>
                  <a:txBody>
                    <a:bodyPr/>
                    <a:lstStyle/>
                    <a:p>
                      <a:pPr algn="ctr"/>
                      <a:r>
                        <a:rPr lang="en-US" altLang="zh-CN"/>
                        <a:t>67</a:t>
                      </a:r>
                    </a:p>
                  </a:txBody>
                  <a:tcPr marL="15240" marR="15240" marT="15240" marB="15240"/>
                </a:tc>
                <a:tc>
                  <a:txBody>
                    <a:bodyPr/>
                    <a:lstStyle/>
                    <a:p>
                      <a:pPr algn="ctr"/>
                      <a:r>
                        <a:rPr lang="en-US" altLang="zh-CN"/>
                        <a:t>16</a:t>
                      </a:r>
                    </a:p>
                  </a:txBody>
                  <a:tcPr marL="15240" marR="15240" marT="15240" marB="15240"/>
                </a:tc>
                <a:tc>
                  <a:txBody>
                    <a:bodyPr/>
                    <a:lstStyle/>
                    <a:p>
                      <a:pPr algn="ctr"/>
                      <a:r>
                        <a:rPr lang="arn-CL" dirty="0"/>
                        <a:t>Q1</a:t>
                      </a:r>
                    </a:p>
                  </a:txBody>
                  <a:tcPr marL="15240" marR="15240" marT="15240" marB="15240"/>
                </a:tc>
              </a:tr>
              <a:tr h="370840">
                <a:tc>
                  <a:txBody>
                    <a:bodyPr/>
                    <a:lstStyle/>
                    <a:p>
                      <a:pPr marL="0" algn="l" defTabSz="914400" rtl="0" eaLnBrk="1" latinLnBrk="0" hangingPunct="1"/>
                      <a:r>
                        <a:rPr lang="en-US" altLang="zh-CN" sz="1600" kern="1200" dirty="0" smtClean="0">
                          <a:solidFill>
                            <a:schemeClr val="dk1"/>
                          </a:solidFill>
                          <a:latin typeface="+mn-lt"/>
                          <a:ea typeface="+mn-ea"/>
                          <a:cs typeface="+mn-cs"/>
                        </a:rPr>
                        <a:t>URL</a:t>
                      </a:r>
                      <a:endParaRPr lang="zh-CN" altLang="en-US" sz="1600" kern="1200" dirty="0" smtClean="0">
                        <a:solidFill>
                          <a:schemeClr val="dk1"/>
                        </a:solidFill>
                        <a:latin typeface="+mn-lt"/>
                        <a:ea typeface="+mn-ea"/>
                        <a:cs typeface="+mn-cs"/>
                      </a:endParaRPr>
                    </a:p>
                  </a:txBody>
                  <a:tcPr/>
                </a:tc>
                <a:tc gridSpan="4">
                  <a:txBody>
                    <a:bodyPr/>
                    <a:lstStyle/>
                    <a:p>
                      <a:pPr marL="0" algn="l" defTabSz="914400" rtl="0" eaLnBrk="1" latinLnBrk="0" hangingPunct="1"/>
                      <a:r>
                        <a:rPr lang="en-US" altLang="zh-CN" sz="1600" kern="1200" dirty="0" smtClean="0">
                          <a:solidFill>
                            <a:schemeClr val="dk1"/>
                          </a:solidFill>
                          <a:latin typeface="+mn-lt"/>
                          <a:ea typeface="+mn-ea"/>
                          <a:cs typeface="+mn-cs"/>
                        </a:rPr>
                        <a:t>http://www.journals.elsevier.com/value-in-health</a:t>
                      </a:r>
                      <a:endParaRPr lang="zh-CN" altLang="en-US" sz="1600" kern="1200" dirty="0" smtClean="0">
                        <a:solidFill>
                          <a:schemeClr val="dk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pic>
        <p:nvPicPr>
          <p:cNvPr id="90163" name="Picture 2"/>
          <p:cNvPicPr>
            <a:picLocks noChangeAspect="1" noChangeArrowheads="1"/>
          </p:cNvPicPr>
          <p:nvPr/>
        </p:nvPicPr>
        <p:blipFill>
          <a:blip r:embed="rId2"/>
          <a:srcRect/>
          <a:stretch>
            <a:fillRect/>
          </a:stretch>
        </p:blipFill>
        <p:spPr bwMode="auto">
          <a:xfrm>
            <a:off x="323850" y="1052513"/>
            <a:ext cx="1841500" cy="2447925"/>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ChangeArrowheads="1"/>
          </p:cNvSpPr>
          <p:nvPr>
            <p:ph type="body" idx="1"/>
          </p:nvPr>
        </p:nvSpPr>
        <p:spPr>
          <a:xfrm>
            <a:off x="395288" y="222250"/>
            <a:ext cx="6408737" cy="685800"/>
          </a:xfrm>
        </p:spPr>
        <p:txBody>
          <a:bodyPr anchor="ctr"/>
          <a:lstStyle/>
          <a:p>
            <a:pPr>
              <a:lnSpc>
                <a:spcPct val="80000"/>
              </a:lnSpc>
              <a:buFontTx/>
              <a:buNone/>
            </a:pPr>
            <a:r>
              <a:rPr lang="zh-CN" altLang="en-US" smtClean="0">
                <a:solidFill>
                  <a:schemeClr val="tx2"/>
                </a:solidFill>
                <a:ea typeface="宋体" pitchFamily="2" charset="-122"/>
              </a:rPr>
              <a:t>以经济学科为例，中国作者青睐的期刊</a:t>
            </a:r>
            <a:endParaRPr lang="en-US" altLang="zh-CN" smtClean="0">
              <a:ea typeface="宋体" pitchFamily="2" charset="-122"/>
            </a:endParaRPr>
          </a:p>
        </p:txBody>
      </p:sp>
      <p:graphicFrame>
        <p:nvGraphicFramePr>
          <p:cNvPr id="8" name="表格 7"/>
          <p:cNvGraphicFramePr>
            <a:graphicFrameLocks noGrp="1"/>
          </p:cNvGraphicFramePr>
          <p:nvPr/>
        </p:nvGraphicFramePr>
        <p:xfrm>
          <a:off x="2357438" y="839788"/>
          <a:ext cx="6357982" cy="4041140"/>
        </p:xfrm>
        <a:graphic>
          <a:graphicData uri="http://schemas.openxmlformats.org/drawingml/2006/table">
            <a:tbl>
              <a:tblPr firstRow="1" bandRow="1">
                <a:tableStyleId>{D7AC3CCA-C797-4891-BE02-D94E43425B78}</a:tableStyleId>
              </a:tblPr>
              <a:tblGrid>
                <a:gridCol w="1000132"/>
                <a:gridCol w="1539342"/>
                <a:gridCol w="1272836"/>
                <a:gridCol w="1272836"/>
                <a:gridCol w="1272836"/>
              </a:tblGrid>
              <a:tr h="370840">
                <a:tc>
                  <a:txBody>
                    <a:bodyPr/>
                    <a:lstStyle/>
                    <a:p>
                      <a:r>
                        <a:rPr lang="zh-CN" altLang="en-US" sz="1600" b="0" dirty="0" smtClean="0"/>
                        <a:t>刊名</a:t>
                      </a:r>
                      <a:endParaRPr lang="zh-CN" altLang="en-US" sz="1600" b="0" dirty="0"/>
                    </a:p>
                  </a:txBody>
                  <a:tcPr/>
                </a:tc>
                <a:tc gridSpan="4">
                  <a:txBody>
                    <a:bodyPr/>
                    <a:lstStyle/>
                    <a:p>
                      <a:r>
                        <a:rPr lang="en-US" sz="1600" b="0" dirty="0" smtClean="0"/>
                        <a:t>CHINA ECONOMIC REVIEW</a:t>
                      </a:r>
                      <a:endParaRPr lang="zh-CN" altLang="en-US" sz="1600" b="0" dirty="0"/>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zh-CN" altLang="en-US" sz="1600" kern="1200" dirty="0" smtClean="0"/>
                        <a:t>中文刊名</a:t>
                      </a:r>
                      <a:endParaRPr lang="zh-CN" altLang="en-US" sz="1600" b="1" kern="1200" dirty="0" smtClean="0">
                        <a:solidFill>
                          <a:schemeClr val="lt1"/>
                        </a:solidFill>
                        <a:latin typeface="+mn-lt"/>
                        <a:ea typeface="+mn-ea"/>
                        <a:cs typeface="+mn-cs"/>
                      </a:endParaRPr>
                    </a:p>
                  </a:txBody>
                  <a:tcPr/>
                </a:tc>
                <a:tc gridSpan="4">
                  <a:txBody>
                    <a:bodyPr/>
                    <a:lstStyle/>
                    <a:p>
                      <a:pPr marL="0" algn="l" defTabSz="914400" rtl="0" eaLnBrk="1" latinLnBrk="0" hangingPunct="1"/>
                      <a:r>
                        <a:rPr lang="en-US" altLang="zh-CN" sz="1600" kern="1200" dirty="0" smtClean="0"/>
                        <a:t>《</a:t>
                      </a:r>
                      <a:r>
                        <a:rPr lang="zh-CN" altLang="en-US" sz="1600" kern="1200" dirty="0" smtClean="0"/>
                        <a:t>中国经济评论</a:t>
                      </a:r>
                      <a:r>
                        <a:rPr lang="en-US" altLang="zh-CN" sz="1600" kern="1200" dirty="0" smtClean="0"/>
                        <a:t>》</a:t>
                      </a:r>
                      <a:endParaRPr lang="zh-CN" altLang="en-US" sz="1600" b="1" kern="1200" dirty="0" smtClean="0">
                        <a:solidFill>
                          <a:schemeClr val="lt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en-US" altLang="zh-CN" sz="1600" kern="1200" dirty="0" smtClean="0">
                          <a:solidFill>
                            <a:schemeClr val="dk1"/>
                          </a:solidFill>
                          <a:latin typeface="+mn-lt"/>
                          <a:ea typeface="+mn-ea"/>
                          <a:cs typeface="+mn-cs"/>
                        </a:rPr>
                        <a:t>ISSN</a:t>
                      </a:r>
                      <a:endParaRPr lang="zh-CN" altLang="en-US" sz="1600" kern="1200" dirty="0" smtClean="0">
                        <a:solidFill>
                          <a:schemeClr val="dk1"/>
                        </a:solidFill>
                        <a:latin typeface="+mn-lt"/>
                        <a:ea typeface="+mn-ea"/>
                        <a:cs typeface="+mn-cs"/>
                      </a:endParaRPr>
                    </a:p>
                  </a:txBody>
                  <a:tcPr/>
                </a:tc>
                <a:tc gridSpan="4">
                  <a:txBody>
                    <a:bodyPr/>
                    <a:lstStyle/>
                    <a:p>
                      <a:pPr marL="0" algn="l" defTabSz="914400" rtl="0" eaLnBrk="1" latinLnBrk="0" hangingPunct="1"/>
                      <a:r>
                        <a:rPr lang="arn-CL" altLang="zh-CN" sz="1600" dirty="0" smtClean="0"/>
                        <a:t>1043-951X</a:t>
                      </a:r>
                      <a:endParaRPr lang="zh-CN" altLang="en-US" sz="1600" b="1" kern="1200" dirty="0" smtClean="0">
                        <a:solidFill>
                          <a:schemeClr val="lt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zh-CN" altLang="en-US" sz="1600" kern="1200" dirty="0" smtClean="0">
                          <a:solidFill>
                            <a:schemeClr val="dk1"/>
                          </a:solidFill>
                          <a:latin typeface="+mn-lt"/>
                          <a:ea typeface="+mn-ea"/>
                          <a:cs typeface="+mn-cs"/>
                        </a:rPr>
                        <a:t>出版频率</a:t>
                      </a:r>
                    </a:p>
                  </a:txBody>
                  <a:tcPr/>
                </a:tc>
                <a:tc gridSpan="4">
                  <a:txBody>
                    <a:bodyPr/>
                    <a:lstStyle/>
                    <a:p>
                      <a:pPr marL="0" algn="l" defTabSz="914400" rtl="0" eaLnBrk="1" latinLnBrk="0" hangingPunct="1"/>
                      <a:r>
                        <a:rPr lang="en-US" altLang="zh-CN" sz="1600" kern="1200" dirty="0" smtClean="0">
                          <a:solidFill>
                            <a:schemeClr val="dk1"/>
                          </a:solidFill>
                          <a:latin typeface="+mn-lt"/>
                          <a:ea typeface="+mn-ea"/>
                          <a:cs typeface="+mn-cs"/>
                        </a:rPr>
                        <a:t>4</a:t>
                      </a:r>
                      <a:r>
                        <a:rPr lang="zh-CN" altLang="en-US" sz="1600" kern="1200" dirty="0" smtClean="0">
                          <a:solidFill>
                            <a:schemeClr val="dk1"/>
                          </a:solidFill>
                          <a:latin typeface="+mn-lt"/>
                          <a:ea typeface="+mn-ea"/>
                          <a:cs typeface="+mn-cs"/>
                        </a:rPr>
                        <a:t>期</a:t>
                      </a:r>
                      <a:r>
                        <a:rPr lang="en-US" altLang="zh-CN" sz="1600" kern="1200" dirty="0" smtClean="0">
                          <a:solidFill>
                            <a:schemeClr val="dk1"/>
                          </a:solidFill>
                          <a:latin typeface="+mn-lt"/>
                          <a:ea typeface="+mn-ea"/>
                          <a:cs typeface="+mn-cs"/>
                        </a:rPr>
                        <a:t>/</a:t>
                      </a:r>
                      <a:r>
                        <a:rPr lang="zh-CN" altLang="en-US" sz="1600" kern="1200" dirty="0" smtClean="0">
                          <a:solidFill>
                            <a:schemeClr val="dk1"/>
                          </a:solidFill>
                          <a:latin typeface="+mn-lt"/>
                          <a:ea typeface="+mn-ea"/>
                          <a:cs typeface="+mn-cs"/>
                        </a:rPr>
                        <a:t>年</a:t>
                      </a: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zh-CN" altLang="en-US" sz="1600" kern="1200" dirty="0" smtClean="0">
                          <a:solidFill>
                            <a:schemeClr val="dk1"/>
                          </a:solidFill>
                          <a:latin typeface="+mn-lt"/>
                          <a:ea typeface="+mn-ea"/>
                          <a:cs typeface="+mn-cs"/>
                        </a:rPr>
                        <a:t>出版商</a:t>
                      </a:r>
                    </a:p>
                  </a:txBody>
                  <a:tcPr/>
                </a:tc>
                <a:tc gridSpan="4">
                  <a:txBody>
                    <a:bodyPr/>
                    <a:lstStyle/>
                    <a:p>
                      <a:pPr marL="0" algn="l" defTabSz="914400" rtl="0" eaLnBrk="1" latinLnBrk="0" hangingPunct="1"/>
                      <a:r>
                        <a:rPr lang="en-US" altLang="zh-CN" sz="1600" kern="1200" dirty="0" smtClean="0">
                          <a:solidFill>
                            <a:schemeClr val="dk1"/>
                          </a:solidFill>
                          <a:latin typeface="+mn-lt"/>
                          <a:ea typeface="+mn-ea"/>
                          <a:cs typeface="+mn-cs"/>
                        </a:rPr>
                        <a:t>Elsevier</a:t>
                      </a:r>
                      <a:endParaRPr lang="zh-CN" altLang="en-US" sz="1600" kern="1200" dirty="0" smtClean="0">
                        <a:solidFill>
                          <a:schemeClr val="dk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zh-CN" altLang="en-US" sz="1600" kern="1200" smtClean="0">
                          <a:solidFill>
                            <a:schemeClr val="dk1"/>
                          </a:solidFill>
                          <a:latin typeface="+mn-lt"/>
                          <a:ea typeface="+mn-ea"/>
                          <a:cs typeface="+mn-cs"/>
                        </a:rPr>
                        <a:t>内容偏重</a:t>
                      </a:r>
                      <a:endParaRPr lang="zh-CN" altLang="en-US" sz="1600" kern="1200" dirty="0" smtClean="0">
                        <a:solidFill>
                          <a:schemeClr val="dk1"/>
                        </a:solidFill>
                        <a:latin typeface="+mn-lt"/>
                        <a:ea typeface="+mn-ea"/>
                        <a:cs typeface="+mn-cs"/>
                      </a:endParaRPr>
                    </a:p>
                  </a:txBody>
                  <a:tcPr/>
                </a:tc>
                <a:tc gridSpan="4">
                  <a:txBody>
                    <a:bodyPr/>
                    <a:lstStyle/>
                    <a:p>
                      <a:pPr marL="0" algn="l" defTabSz="914400" rtl="0" eaLnBrk="1" latinLnBrk="0" hangingPunct="1"/>
                      <a:r>
                        <a:rPr lang="zh-CN" altLang="en-US" sz="1600" kern="1200" dirty="0" smtClean="0">
                          <a:solidFill>
                            <a:schemeClr val="dk1"/>
                          </a:solidFill>
                          <a:latin typeface="+mn-lt"/>
                          <a:ea typeface="+mn-ea"/>
                          <a:cs typeface="+mn-cs"/>
                        </a:rPr>
                        <a:t>中国经济</a:t>
                      </a: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en-US" altLang="zh-CN" sz="1600" kern="1200" dirty="0" smtClean="0">
                          <a:solidFill>
                            <a:schemeClr val="dk1"/>
                          </a:solidFill>
                          <a:latin typeface="+mn-lt"/>
                          <a:ea typeface="+mn-ea"/>
                          <a:cs typeface="+mn-cs"/>
                        </a:rPr>
                        <a:t>2012 IF</a:t>
                      </a:r>
                      <a:endParaRPr lang="zh-CN" altLang="en-US" sz="1600" kern="1200" dirty="0" smtClean="0">
                        <a:solidFill>
                          <a:schemeClr val="dk1"/>
                        </a:solidFill>
                        <a:latin typeface="+mn-lt"/>
                        <a:ea typeface="+mn-ea"/>
                        <a:cs typeface="+mn-cs"/>
                      </a:endParaRPr>
                    </a:p>
                  </a:txBody>
                  <a:tcPr/>
                </a:tc>
                <a:tc gridSpan="4">
                  <a:txBody>
                    <a:bodyPr/>
                    <a:lstStyle/>
                    <a:p>
                      <a:pPr marL="0" algn="l" defTabSz="914400" rtl="0" eaLnBrk="1" latinLnBrk="0" hangingPunct="1"/>
                      <a:r>
                        <a:rPr lang="en-US" altLang="zh-CN" sz="1600" dirty="0" smtClean="0"/>
                        <a:t>1.390</a:t>
                      </a:r>
                      <a:endParaRPr lang="zh-CN" altLang="en-US" sz="1600" kern="1200" dirty="0" smtClean="0">
                        <a:solidFill>
                          <a:schemeClr val="dk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185420">
                <a:tc rowSpan="2">
                  <a:txBody>
                    <a:bodyPr/>
                    <a:lstStyle/>
                    <a:p>
                      <a:pPr marL="0" algn="l" defTabSz="914400" rtl="0" eaLnBrk="1" latinLnBrk="0" hangingPunct="1"/>
                      <a:r>
                        <a:rPr lang="en-US" altLang="zh-CN" sz="1600" kern="1200" dirty="0" smtClean="0">
                          <a:solidFill>
                            <a:schemeClr val="dk1"/>
                          </a:solidFill>
                          <a:latin typeface="+mn-lt"/>
                          <a:ea typeface="+mn-ea"/>
                          <a:cs typeface="+mn-cs"/>
                        </a:rPr>
                        <a:t>JCR</a:t>
                      </a:r>
                      <a:r>
                        <a:rPr lang="zh-CN" altLang="en-US" sz="1600" kern="1200" dirty="0" smtClean="0">
                          <a:solidFill>
                            <a:schemeClr val="dk1"/>
                          </a:solidFill>
                          <a:latin typeface="+mn-lt"/>
                          <a:ea typeface="+mn-ea"/>
                          <a:cs typeface="+mn-cs"/>
                        </a:rPr>
                        <a:t>区间</a:t>
                      </a:r>
                    </a:p>
                  </a:txBody>
                  <a:tcPr/>
                </a:tc>
                <a:tc>
                  <a:txBody>
                    <a:bodyPr/>
                    <a:lstStyle/>
                    <a:p>
                      <a:r>
                        <a:rPr lang="en-US" sz="1600" b="0" dirty="0"/>
                        <a:t>Category Name </a:t>
                      </a:r>
                    </a:p>
                  </a:txBody>
                  <a:tcPr marL="19050" marR="19050" marT="19050" marB="19050" anchor="ctr"/>
                </a:tc>
                <a:tc>
                  <a:txBody>
                    <a:bodyPr/>
                    <a:lstStyle/>
                    <a:p>
                      <a:r>
                        <a:rPr lang="en-US" sz="1600" b="0" dirty="0"/>
                        <a:t>Total Journals</a:t>
                      </a:r>
                      <a:br>
                        <a:rPr lang="en-US" sz="1600" b="0" dirty="0"/>
                      </a:br>
                      <a:r>
                        <a:rPr lang="en-US" sz="1600" b="0" dirty="0"/>
                        <a:t>in Category </a:t>
                      </a:r>
                    </a:p>
                  </a:txBody>
                  <a:tcPr marL="19050" marR="19050" marT="19050" marB="19050" anchor="ctr"/>
                </a:tc>
                <a:tc>
                  <a:txBody>
                    <a:bodyPr/>
                    <a:lstStyle/>
                    <a:p>
                      <a:r>
                        <a:rPr lang="en-US" sz="1600" b="0" dirty="0"/>
                        <a:t>Journal Rank</a:t>
                      </a:r>
                      <a:br>
                        <a:rPr lang="en-US" sz="1600" b="0" dirty="0"/>
                      </a:br>
                      <a:r>
                        <a:rPr lang="en-US" sz="1600" b="0" dirty="0"/>
                        <a:t>in Category </a:t>
                      </a:r>
                    </a:p>
                  </a:txBody>
                  <a:tcPr marL="19050" marR="19050" marT="19050" marB="19050" anchor="ctr"/>
                </a:tc>
                <a:tc>
                  <a:txBody>
                    <a:bodyPr/>
                    <a:lstStyle/>
                    <a:p>
                      <a:r>
                        <a:rPr lang="en-US" sz="1600" b="0" dirty="0"/>
                        <a:t>Quartile </a:t>
                      </a:r>
                      <a:br>
                        <a:rPr lang="en-US" sz="1600" b="0" dirty="0"/>
                      </a:br>
                      <a:r>
                        <a:rPr lang="en-US" sz="1600" b="0" dirty="0"/>
                        <a:t>in Category </a:t>
                      </a:r>
                    </a:p>
                  </a:txBody>
                  <a:tcPr marL="19050" marR="19050" marT="19050" marB="19050" anchor="ctr"/>
                </a:tc>
              </a:tr>
              <a:tr h="185420">
                <a:tc vMerge="1">
                  <a:txBody>
                    <a:bodyPr/>
                    <a:lstStyle/>
                    <a:p>
                      <a:endParaRPr lang="zh-CN" altLang="en-US"/>
                    </a:p>
                  </a:txBody>
                  <a:tcPr/>
                </a:tc>
                <a:tc>
                  <a:txBody>
                    <a:bodyPr/>
                    <a:lstStyle/>
                    <a:p>
                      <a:r>
                        <a:rPr lang="arn-CL"/>
                        <a:t>ECONOMICS</a:t>
                      </a:r>
                    </a:p>
                  </a:txBody>
                  <a:tcPr marL="15240" marR="15240" marT="15240" marB="15240"/>
                </a:tc>
                <a:tc>
                  <a:txBody>
                    <a:bodyPr/>
                    <a:lstStyle/>
                    <a:p>
                      <a:pPr algn="ctr"/>
                      <a:r>
                        <a:rPr lang="en-US" altLang="zh-CN"/>
                        <a:t>332</a:t>
                      </a:r>
                    </a:p>
                  </a:txBody>
                  <a:tcPr marL="15240" marR="15240" marT="15240" marB="15240"/>
                </a:tc>
                <a:tc>
                  <a:txBody>
                    <a:bodyPr/>
                    <a:lstStyle/>
                    <a:p>
                      <a:pPr algn="ctr"/>
                      <a:r>
                        <a:rPr lang="en-US" altLang="zh-CN"/>
                        <a:t>89</a:t>
                      </a:r>
                    </a:p>
                  </a:txBody>
                  <a:tcPr marL="15240" marR="15240" marT="15240" marB="15240"/>
                </a:tc>
                <a:tc>
                  <a:txBody>
                    <a:bodyPr/>
                    <a:lstStyle/>
                    <a:p>
                      <a:pPr algn="ctr"/>
                      <a:r>
                        <a:rPr lang="arn-CL" dirty="0"/>
                        <a:t>Q2</a:t>
                      </a:r>
                    </a:p>
                  </a:txBody>
                  <a:tcPr marL="15240" marR="15240" marT="15240" marB="15240"/>
                </a:tc>
              </a:tr>
              <a:tr h="370840">
                <a:tc>
                  <a:txBody>
                    <a:bodyPr/>
                    <a:lstStyle/>
                    <a:p>
                      <a:pPr marL="0" algn="l" defTabSz="914400" rtl="0" eaLnBrk="1" latinLnBrk="0" hangingPunct="1"/>
                      <a:r>
                        <a:rPr lang="en-US" altLang="zh-CN" sz="1600" kern="1200" dirty="0" smtClean="0">
                          <a:solidFill>
                            <a:schemeClr val="dk1"/>
                          </a:solidFill>
                          <a:latin typeface="+mn-lt"/>
                          <a:ea typeface="+mn-ea"/>
                          <a:cs typeface="+mn-cs"/>
                        </a:rPr>
                        <a:t>URL</a:t>
                      </a:r>
                      <a:endParaRPr lang="zh-CN" altLang="en-US" sz="1600" kern="1200" dirty="0" smtClean="0">
                        <a:solidFill>
                          <a:schemeClr val="dk1"/>
                        </a:solidFill>
                        <a:latin typeface="+mn-lt"/>
                        <a:ea typeface="+mn-ea"/>
                        <a:cs typeface="+mn-cs"/>
                      </a:endParaRPr>
                    </a:p>
                  </a:txBody>
                  <a:tcPr/>
                </a:tc>
                <a:tc gridSpan="4">
                  <a:txBody>
                    <a:bodyPr/>
                    <a:lstStyle/>
                    <a:p>
                      <a:pPr marL="0" algn="l" defTabSz="914400" rtl="0" eaLnBrk="1" latinLnBrk="0" hangingPunct="1"/>
                      <a:r>
                        <a:rPr lang="en-US" altLang="zh-CN" sz="1600" kern="1200" dirty="0" smtClean="0">
                          <a:solidFill>
                            <a:schemeClr val="dk1"/>
                          </a:solidFill>
                          <a:latin typeface="+mn-lt"/>
                          <a:ea typeface="+mn-ea"/>
                          <a:cs typeface="+mn-cs"/>
                        </a:rPr>
                        <a:t>http://www.journals.elsevier.com/china-economic-review/</a:t>
                      </a:r>
                      <a:endParaRPr lang="zh-CN" altLang="en-US" sz="1600" kern="1200" dirty="0" smtClean="0">
                        <a:solidFill>
                          <a:schemeClr val="dk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pic>
        <p:nvPicPr>
          <p:cNvPr id="91182" name="Picture 2"/>
          <p:cNvPicPr>
            <a:picLocks noChangeAspect="1" noChangeArrowheads="1"/>
          </p:cNvPicPr>
          <p:nvPr/>
        </p:nvPicPr>
        <p:blipFill>
          <a:blip r:embed="rId2"/>
          <a:srcRect/>
          <a:stretch>
            <a:fillRect/>
          </a:stretch>
        </p:blipFill>
        <p:spPr bwMode="auto">
          <a:xfrm>
            <a:off x="395288" y="836613"/>
            <a:ext cx="1795462" cy="2447925"/>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灯片编号占位符 1"/>
          <p:cNvSpPr>
            <a:spLocks noGrp="1"/>
          </p:cNvSpPr>
          <p:nvPr>
            <p:ph type="sldNum" sz="quarter" idx="11"/>
          </p:nvPr>
        </p:nvSpPr>
        <p:spPr>
          <a:xfrm>
            <a:off x="8416925" y="6469063"/>
            <a:ext cx="465138" cy="2730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955C38B8-58EB-4D51-BE3E-8A12735DB63C}" type="slidenum">
              <a:rPr lang="en-US" altLang="en-US" smtClean="0">
                <a:solidFill>
                  <a:srgbClr val="4B4B4B"/>
                </a:solidFill>
              </a:rPr>
              <a:pPr eaLnBrk="1" hangingPunct="1"/>
              <a:t>7</a:t>
            </a:fld>
            <a:endParaRPr lang="en-US" altLang="en-US" smtClean="0">
              <a:solidFill>
                <a:srgbClr val="4B4B4B"/>
              </a:solidFill>
            </a:endParaRPr>
          </a:p>
        </p:txBody>
      </p:sp>
      <p:sp>
        <p:nvSpPr>
          <p:cNvPr id="7" name="矩形 6"/>
          <p:cNvSpPr/>
          <p:nvPr/>
        </p:nvSpPr>
        <p:spPr>
          <a:xfrm>
            <a:off x="3214678" y="357166"/>
            <a:ext cx="2646878" cy="535531"/>
          </a:xfrm>
          <a:prstGeom prst="rect">
            <a:avLst/>
          </a:prstGeom>
        </p:spPr>
        <p:txBody>
          <a:bodyPr wrap="none">
            <a:spAutoFit/>
          </a:bodyPr>
          <a:lstStyle/>
          <a:p>
            <a:pPr eaLnBrk="0" hangingPunct="0">
              <a:lnSpc>
                <a:spcPct val="90000"/>
              </a:lnSpc>
              <a:defRPr/>
            </a:pPr>
            <a:r>
              <a:rPr lang="zh-CN" altLang="en-US" sz="3200" b="1" kern="0" dirty="0" smtClean="0">
                <a:solidFill>
                  <a:schemeClr val="tx2"/>
                </a:solidFill>
                <a:latin typeface="微软雅黑" pitchFamily="34" charset="-122"/>
                <a:ea typeface="微软雅黑" pitchFamily="34" charset="-122"/>
              </a:rPr>
              <a:t>基金资助方向</a:t>
            </a:r>
            <a:endParaRPr lang="zh-CN" altLang="en-US" sz="3200" b="1" kern="0" dirty="0">
              <a:solidFill>
                <a:schemeClr val="tx2"/>
              </a:solidFill>
              <a:latin typeface="微软雅黑" pitchFamily="34" charset="-122"/>
              <a:ea typeface="微软雅黑" pitchFamily="34" charset="-122"/>
            </a:endParaRPr>
          </a:p>
        </p:txBody>
      </p:sp>
      <p:pic>
        <p:nvPicPr>
          <p:cNvPr id="351234" name="Picture 2"/>
          <p:cNvPicPr>
            <a:picLocks noChangeAspect="1" noChangeArrowheads="1"/>
          </p:cNvPicPr>
          <p:nvPr/>
        </p:nvPicPr>
        <p:blipFill>
          <a:blip r:embed="rId2"/>
          <a:srcRect/>
          <a:stretch>
            <a:fillRect/>
          </a:stretch>
        </p:blipFill>
        <p:spPr bwMode="auto">
          <a:xfrm>
            <a:off x="1000125" y="1500174"/>
            <a:ext cx="7142163" cy="4572032"/>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xmlns="" val="38387804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a:spLocks noGrp="1" noChangeArrowheads="1"/>
          </p:cNvSpPr>
          <p:nvPr>
            <p:ph type="body" idx="1"/>
          </p:nvPr>
        </p:nvSpPr>
        <p:spPr>
          <a:xfrm>
            <a:off x="395288" y="222250"/>
            <a:ext cx="6408737" cy="685800"/>
          </a:xfrm>
        </p:spPr>
        <p:txBody>
          <a:bodyPr anchor="ctr"/>
          <a:lstStyle/>
          <a:p>
            <a:pPr>
              <a:lnSpc>
                <a:spcPct val="80000"/>
              </a:lnSpc>
              <a:buFontTx/>
              <a:buNone/>
            </a:pPr>
            <a:r>
              <a:rPr lang="zh-CN" altLang="en-US" smtClean="0">
                <a:solidFill>
                  <a:schemeClr val="tx2"/>
                </a:solidFill>
                <a:ea typeface="宋体" pitchFamily="2" charset="-122"/>
              </a:rPr>
              <a:t>以管理学科为例，中国作者青睐的期刊</a:t>
            </a:r>
            <a:endParaRPr lang="en-US" altLang="zh-CN" smtClean="0">
              <a:ea typeface="宋体" pitchFamily="2" charset="-122"/>
            </a:endParaRPr>
          </a:p>
        </p:txBody>
      </p:sp>
      <p:pic>
        <p:nvPicPr>
          <p:cNvPr id="93187" name="Picture 4"/>
          <p:cNvPicPr>
            <a:picLocks noChangeAspect="1" noChangeArrowheads="1"/>
          </p:cNvPicPr>
          <p:nvPr/>
        </p:nvPicPr>
        <p:blipFill>
          <a:blip r:embed="rId2"/>
          <a:srcRect/>
          <a:stretch>
            <a:fillRect/>
          </a:stretch>
        </p:blipFill>
        <p:spPr bwMode="auto">
          <a:xfrm>
            <a:off x="468313" y="765175"/>
            <a:ext cx="7127875" cy="5789613"/>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body" idx="1"/>
          </p:nvPr>
        </p:nvSpPr>
        <p:spPr>
          <a:xfrm>
            <a:off x="395288" y="222250"/>
            <a:ext cx="6408737" cy="685800"/>
          </a:xfrm>
        </p:spPr>
        <p:txBody>
          <a:bodyPr anchor="ctr"/>
          <a:lstStyle/>
          <a:p>
            <a:pPr>
              <a:lnSpc>
                <a:spcPct val="80000"/>
              </a:lnSpc>
              <a:buFontTx/>
              <a:buNone/>
            </a:pPr>
            <a:r>
              <a:rPr lang="zh-CN" altLang="en-US" smtClean="0">
                <a:solidFill>
                  <a:schemeClr val="tx2"/>
                </a:solidFill>
                <a:ea typeface="宋体" pitchFamily="2" charset="-122"/>
              </a:rPr>
              <a:t>以管理学科为例，中国作者青睐的期刊</a:t>
            </a:r>
            <a:endParaRPr lang="en-US" altLang="zh-CN" smtClean="0">
              <a:ea typeface="宋体" pitchFamily="2" charset="-122"/>
            </a:endParaRPr>
          </a:p>
        </p:txBody>
      </p:sp>
      <p:pic>
        <p:nvPicPr>
          <p:cNvPr id="94211" name="图片 5" descr="european-journal-of-operational-research.gif"/>
          <p:cNvPicPr>
            <a:picLocks noChangeAspect="1"/>
          </p:cNvPicPr>
          <p:nvPr/>
        </p:nvPicPr>
        <p:blipFill>
          <a:blip r:embed="rId2"/>
          <a:srcRect/>
          <a:stretch>
            <a:fillRect/>
          </a:stretch>
        </p:blipFill>
        <p:spPr bwMode="auto">
          <a:xfrm>
            <a:off x="142875" y="1071563"/>
            <a:ext cx="2035175" cy="2714625"/>
          </a:xfrm>
          <a:prstGeom prst="rect">
            <a:avLst/>
          </a:prstGeom>
          <a:noFill/>
          <a:ln w="9525">
            <a:noFill/>
            <a:miter lim="800000"/>
            <a:headEnd/>
            <a:tailEnd/>
          </a:ln>
        </p:spPr>
      </p:pic>
      <p:graphicFrame>
        <p:nvGraphicFramePr>
          <p:cNvPr id="8" name="表格 7"/>
          <p:cNvGraphicFramePr>
            <a:graphicFrameLocks noGrp="1"/>
          </p:cNvGraphicFramePr>
          <p:nvPr/>
        </p:nvGraphicFramePr>
        <p:xfrm>
          <a:off x="2357438" y="1071563"/>
          <a:ext cx="6357982" cy="5166360"/>
        </p:xfrm>
        <a:graphic>
          <a:graphicData uri="http://schemas.openxmlformats.org/drawingml/2006/table">
            <a:tbl>
              <a:tblPr firstRow="1" bandRow="1">
                <a:tableStyleId>{D7AC3CCA-C797-4891-BE02-D94E43425B78}</a:tableStyleId>
              </a:tblPr>
              <a:tblGrid>
                <a:gridCol w="1000132"/>
                <a:gridCol w="1539342"/>
                <a:gridCol w="1272836"/>
                <a:gridCol w="1272836"/>
                <a:gridCol w="1272836"/>
              </a:tblGrid>
              <a:tr h="370840">
                <a:tc>
                  <a:txBody>
                    <a:bodyPr/>
                    <a:lstStyle/>
                    <a:p>
                      <a:r>
                        <a:rPr lang="zh-CN" altLang="en-US" sz="1600" b="0" dirty="0" smtClean="0"/>
                        <a:t>刊名</a:t>
                      </a:r>
                      <a:endParaRPr lang="zh-CN" altLang="en-US" sz="1600" b="0" dirty="0"/>
                    </a:p>
                  </a:txBody>
                  <a:tcPr/>
                </a:tc>
                <a:tc gridSpan="4">
                  <a:txBody>
                    <a:bodyPr/>
                    <a:lstStyle/>
                    <a:p>
                      <a:r>
                        <a:rPr lang="en-US" sz="1600" b="0" dirty="0" smtClean="0"/>
                        <a:t>EUROPEAN JOURNAL OF OPERATIONAL RESEARCH  </a:t>
                      </a:r>
                      <a:endParaRPr lang="zh-CN" altLang="en-US" sz="1600" b="0" dirty="0"/>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zh-CN" altLang="en-US" sz="1600" kern="1200" dirty="0" smtClean="0"/>
                        <a:t>中文刊名</a:t>
                      </a:r>
                      <a:endParaRPr lang="zh-CN" altLang="en-US" sz="1600" b="1" kern="1200" dirty="0" smtClean="0">
                        <a:solidFill>
                          <a:schemeClr val="lt1"/>
                        </a:solidFill>
                        <a:latin typeface="+mn-lt"/>
                        <a:ea typeface="+mn-ea"/>
                        <a:cs typeface="+mn-cs"/>
                      </a:endParaRPr>
                    </a:p>
                  </a:txBody>
                  <a:tcPr/>
                </a:tc>
                <a:tc gridSpan="4">
                  <a:txBody>
                    <a:bodyPr/>
                    <a:lstStyle/>
                    <a:p>
                      <a:pPr marL="0" algn="l" defTabSz="914400" rtl="0" eaLnBrk="1" latinLnBrk="0" hangingPunct="1"/>
                      <a:r>
                        <a:rPr lang="en-US" altLang="zh-CN" sz="1600" kern="1200" dirty="0" smtClean="0"/>
                        <a:t>《</a:t>
                      </a:r>
                      <a:r>
                        <a:rPr lang="zh-CN" altLang="en-US" sz="1600" kern="1200" dirty="0" smtClean="0"/>
                        <a:t>欧洲运筹学研究</a:t>
                      </a:r>
                      <a:r>
                        <a:rPr lang="en-US" altLang="zh-CN" sz="1600" kern="1200" dirty="0" smtClean="0"/>
                        <a:t>》</a:t>
                      </a:r>
                      <a:endParaRPr lang="zh-CN" altLang="en-US" sz="1600" b="1" kern="1200" dirty="0" smtClean="0">
                        <a:solidFill>
                          <a:schemeClr val="lt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en-US" altLang="zh-CN" sz="1600" kern="1200" dirty="0" smtClean="0">
                          <a:solidFill>
                            <a:schemeClr val="dk1"/>
                          </a:solidFill>
                          <a:latin typeface="+mn-lt"/>
                          <a:ea typeface="+mn-ea"/>
                          <a:cs typeface="+mn-cs"/>
                        </a:rPr>
                        <a:t>ISSN</a:t>
                      </a:r>
                      <a:endParaRPr lang="zh-CN" altLang="en-US" sz="1600" kern="1200" dirty="0" smtClean="0">
                        <a:solidFill>
                          <a:schemeClr val="dk1"/>
                        </a:solidFill>
                        <a:latin typeface="+mn-lt"/>
                        <a:ea typeface="+mn-ea"/>
                        <a:cs typeface="+mn-cs"/>
                      </a:endParaRPr>
                    </a:p>
                  </a:txBody>
                  <a:tcPr/>
                </a:tc>
                <a:tc gridSpan="4">
                  <a:txBody>
                    <a:bodyPr/>
                    <a:lstStyle/>
                    <a:p>
                      <a:pPr marL="0" algn="l" defTabSz="914400" rtl="0" eaLnBrk="1" latinLnBrk="0" hangingPunct="1"/>
                      <a:r>
                        <a:rPr lang="en-US" altLang="zh-CN" sz="1600" dirty="0" smtClean="0"/>
                        <a:t>0377-2217</a:t>
                      </a:r>
                      <a:endParaRPr lang="zh-CN" altLang="en-US" sz="1600" b="1" kern="1200" dirty="0" smtClean="0">
                        <a:solidFill>
                          <a:schemeClr val="lt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zh-CN" altLang="en-US" sz="1600" kern="1200" dirty="0" smtClean="0">
                          <a:solidFill>
                            <a:schemeClr val="dk1"/>
                          </a:solidFill>
                          <a:latin typeface="+mn-lt"/>
                          <a:ea typeface="+mn-ea"/>
                          <a:cs typeface="+mn-cs"/>
                        </a:rPr>
                        <a:t>出版频率</a:t>
                      </a:r>
                    </a:p>
                  </a:txBody>
                  <a:tcPr/>
                </a:tc>
                <a:tc gridSpan="4">
                  <a:txBody>
                    <a:bodyPr/>
                    <a:lstStyle/>
                    <a:p>
                      <a:pPr marL="0" algn="l" defTabSz="914400" rtl="0" eaLnBrk="1" latinLnBrk="0" hangingPunct="1"/>
                      <a:r>
                        <a:rPr lang="en-US" altLang="zh-CN" sz="1600" kern="1200" dirty="0" smtClean="0">
                          <a:solidFill>
                            <a:schemeClr val="dk1"/>
                          </a:solidFill>
                          <a:latin typeface="+mn-lt"/>
                          <a:ea typeface="+mn-ea"/>
                          <a:cs typeface="+mn-cs"/>
                        </a:rPr>
                        <a:t>24</a:t>
                      </a:r>
                      <a:r>
                        <a:rPr lang="zh-CN" altLang="en-US" sz="1600" kern="1200" dirty="0" smtClean="0">
                          <a:solidFill>
                            <a:schemeClr val="dk1"/>
                          </a:solidFill>
                          <a:latin typeface="+mn-lt"/>
                          <a:ea typeface="+mn-ea"/>
                          <a:cs typeface="+mn-cs"/>
                        </a:rPr>
                        <a:t>期</a:t>
                      </a:r>
                      <a:r>
                        <a:rPr lang="en-US" altLang="zh-CN" sz="1600" kern="1200" dirty="0" smtClean="0">
                          <a:solidFill>
                            <a:schemeClr val="dk1"/>
                          </a:solidFill>
                          <a:latin typeface="+mn-lt"/>
                          <a:ea typeface="+mn-ea"/>
                          <a:cs typeface="+mn-cs"/>
                        </a:rPr>
                        <a:t>/</a:t>
                      </a:r>
                      <a:r>
                        <a:rPr lang="zh-CN" altLang="en-US" sz="1600" kern="1200" dirty="0" smtClean="0">
                          <a:solidFill>
                            <a:schemeClr val="dk1"/>
                          </a:solidFill>
                          <a:latin typeface="+mn-lt"/>
                          <a:ea typeface="+mn-ea"/>
                          <a:cs typeface="+mn-cs"/>
                        </a:rPr>
                        <a:t>年</a:t>
                      </a: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zh-CN" altLang="en-US" sz="1600" kern="1200" dirty="0" smtClean="0">
                          <a:solidFill>
                            <a:schemeClr val="dk1"/>
                          </a:solidFill>
                          <a:latin typeface="+mn-lt"/>
                          <a:ea typeface="+mn-ea"/>
                          <a:cs typeface="+mn-cs"/>
                        </a:rPr>
                        <a:t>出版商</a:t>
                      </a:r>
                    </a:p>
                  </a:txBody>
                  <a:tcPr/>
                </a:tc>
                <a:tc gridSpan="4">
                  <a:txBody>
                    <a:bodyPr/>
                    <a:lstStyle/>
                    <a:p>
                      <a:pPr marL="0" algn="l" defTabSz="914400" rtl="0" eaLnBrk="1" latinLnBrk="0" hangingPunct="1"/>
                      <a:r>
                        <a:rPr lang="en-US" altLang="zh-CN" sz="1600" kern="1200" dirty="0" smtClean="0">
                          <a:solidFill>
                            <a:schemeClr val="dk1"/>
                          </a:solidFill>
                          <a:latin typeface="+mn-lt"/>
                          <a:ea typeface="+mn-ea"/>
                          <a:cs typeface="+mn-cs"/>
                        </a:rPr>
                        <a:t>Elsevier</a:t>
                      </a:r>
                      <a:endParaRPr lang="zh-CN" altLang="en-US" sz="1600" kern="1200" dirty="0" smtClean="0">
                        <a:solidFill>
                          <a:schemeClr val="dk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zh-CN" altLang="en-US" sz="1600" kern="1200" smtClean="0">
                          <a:solidFill>
                            <a:schemeClr val="dk1"/>
                          </a:solidFill>
                          <a:latin typeface="+mn-lt"/>
                          <a:ea typeface="+mn-ea"/>
                          <a:cs typeface="+mn-cs"/>
                        </a:rPr>
                        <a:t>内容偏重</a:t>
                      </a:r>
                      <a:endParaRPr lang="zh-CN" altLang="en-US" sz="1600" kern="1200" dirty="0" smtClean="0">
                        <a:solidFill>
                          <a:schemeClr val="dk1"/>
                        </a:solidFill>
                        <a:latin typeface="+mn-lt"/>
                        <a:ea typeface="+mn-ea"/>
                        <a:cs typeface="+mn-cs"/>
                      </a:endParaRPr>
                    </a:p>
                  </a:txBody>
                  <a:tcPr/>
                </a:tc>
                <a:tc gridSpan="4">
                  <a:txBody>
                    <a:bodyPr/>
                    <a:lstStyle/>
                    <a:p>
                      <a:pPr marL="0" algn="l" defTabSz="914400" rtl="0" eaLnBrk="1" latinLnBrk="0" hangingPunct="1"/>
                      <a:r>
                        <a:rPr lang="zh-CN" altLang="en-US" sz="1600" kern="1200" dirty="0" smtClean="0">
                          <a:solidFill>
                            <a:schemeClr val="dk1"/>
                          </a:solidFill>
                          <a:latin typeface="+mn-lt"/>
                          <a:ea typeface="+mn-ea"/>
                          <a:cs typeface="+mn-cs"/>
                        </a:rPr>
                        <a:t>运筹学、管理综合、优化模型等</a:t>
                      </a: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70840">
                <a:tc>
                  <a:txBody>
                    <a:bodyPr/>
                    <a:lstStyle/>
                    <a:p>
                      <a:pPr marL="0" algn="l" defTabSz="914400" rtl="0" eaLnBrk="1" latinLnBrk="0" hangingPunct="1"/>
                      <a:r>
                        <a:rPr lang="en-US" altLang="zh-CN" sz="1600" kern="1200" dirty="0" smtClean="0">
                          <a:solidFill>
                            <a:schemeClr val="dk1"/>
                          </a:solidFill>
                          <a:latin typeface="+mn-lt"/>
                          <a:ea typeface="+mn-ea"/>
                          <a:cs typeface="+mn-cs"/>
                        </a:rPr>
                        <a:t>2012 IF</a:t>
                      </a:r>
                      <a:endParaRPr lang="zh-CN" altLang="en-US" sz="1600" kern="1200" dirty="0" smtClean="0">
                        <a:solidFill>
                          <a:schemeClr val="dk1"/>
                        </a:solidFill>
                        <a:latin typeface="+mn-lt"/>
                        <a:ea typeface="+mn-ea"/>
                        <a:cs typeface="+mn-cs"/>
                      </a:endParaRPr>
                    </a:p>
                  </a:txBody>
                  <a:tcPr/>
                </a:tc>
                <a:tc gridSpan="4">
                  <a:txBody>
                    <a:bodyPr/>
                    <a:lstStyle/>
                    <a:p>
                      <a:pPr marL="0" algn="l" defTabSz="914400" rtl="0" eaLnBrk="1" latinLnBrk="0" hangingPunct="1"/>
                      <a:r>
                        <a:rPr lang="en-US" altLang="zh-CN" sz="1600" kern="1200" dirty="0" smtClean="0">
                          <a:solidFill>
                            <a:schemeClr val="dk1"/>
                          </a:solidFill>
                          <a:latin typeface="+mn-lt"/>
                          <a:ea typeface="+mn-ea"/>
                          <a:cs typeface="+mn-cs"/>
                        </a:rPr>
                        <a:t>2.038</a:t>
                      </a:r>
                      <a:endParaRPr lang="zh-CN" altLang="en-US" sz="1600" kern="1200" dirty="0" smtClean="0">
                        <a:solidFill>
                          <a:schemeClr val="dk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185420">
                <a:tc rowSpan="2">
                  <a:txBody>
                    <a:bodyPr/>
                    <a:lstStyle/>
                    <a:p>
                      <a:pPr marL="0" algn="l" defTabSz="914400" rtl="0" eaLnBrk="1" latinLnBrk="0" hangingPunct="1"/>
                      <a:r>
                        <a:rPr lang="en-US" altLang="zh-CN" sz="1600" kern="1200" dirty="0" smtClean="0">
                          <a:solidFill>
                            <a:schemeClr val="dk1"/>
                          </a:solidFill>
                          <a:latin typeface="+mn-lt"/>
                          <a:ea typeface="+mn-ea"/>
                          <a:cs typeface="+mn-cs"/>
                        </a:rPr>
                        <a:t>JCR</a:t>
                      </a:r>
                      <a:r>
                        <a:rPr lang="zh-CN" altLang="en-US" sz="1600" kern="1200" dirty="0" smtClean="0">
                          <a:solidFill>
                            <a:schemeClr val="dk1"/>
                          </a:solidFill>
                          <a:latin typeface="+mn-lt"/>
                          <a:ea typeface="+mn-ea"/>
                          <a:cs typeface="+mn-cs"/>
                        </a:rPr>
                        <a:t>区间</a:t>
                      </a:r>
                    </a:p>
                  </a:txBody>
                  <a:tcPr/>
                </a:tc>
                <a:tc>
                  <a:txBody>
                    <a:bodyPr/>
                    <a:lstStyle/>
                    <a:p>
                      <a:r>
                        <a:rPr lang="en-US" sz="1600" b="0" dirty="0"/>
                        <a:t>Category Name </a:t>
                      </a:r>
                    </a:p>
                  </a:txBody>
                  <a:tcPr marL="19050" marR="19050" marT="19050" marB="19050" anchor="ctr"/>
                </a:tc>
                <a:tc>
                  <a:txBody>
                    <a:bodyPr/>
                    <a:lstStyle/>
                    <a:p>
                      <a:r>
                        <a:rPr lang="en-US" sz="1600" b="0" dirty="0"/>
                        <a:t>Total Journals</a:t>
                      </a:r>
                      <a:br>
                        <a:rPr lang="en-US" sz="1600" b="0" dirty="0"/>
                      </a:br>
                      <a:r>
                        <a:rPr lang="en-US" sz="1600" b="0" dirty="0"/>
                        <a:t>in Category </a:t>
                      </a:r>
                    </a:p>
                  </a:txBody>
                  <a:tcPr marL="19050" marR="19050" marT="19050" marB="19050" anchor="ctr"/>
                </a:tc>
                <a:tc>
                  <a:txBody>
                    <a:bodyPr/>
                    <a:lstStyle/>
                    <a:p>
                      <a:r>
                        <a:rPr lang="en-US" sz="1600" b="0" dirty="0"/>
                        <a:t>Journal Rank</a:t>
                      </a:r>
                      <a:br>
                        <a:rPr lang="en-US" sz="1600" b="0" dirty="0"/>
                      </a:br>
                      <a:r>
                        <a:rPr lang="en-US" sz="1600" b="0" dirty="0"/>
                        <a:t>in Category </a:t>
                      </a:r>
                    </a:p>
                  </a:txBody>
                  <a:tcPr marL="19050" marR="19050" marT="19050" marB="19050" anchor="ctr"/>
                </a:tc>
                <a:tc>
                  <a:txBody>
                    <a:bodyPr/>
                    <a:lstStyle/>
                    <a:p>
                      <a:r>
                        <a:rPr lang="en-US" sz="1600" b="0" dirty="0"/>
                        <a:t>Quartile </a:t>
                      </a:r>
                      <a:br>
                        <a:rPr lang="en-US" sz="1600" b="0" dirty="0"/>
                      </a:br>
                      <a:r>
                        <a:rPr lang="en-US" sz="1600" b="0" dirty="0"/>
                        <a:t>in Category </a:t>
                      </a:r>
                    </a:p>
                  </a:txBody>
                  <a:tcPr marL="19050" marR="19050" marT="19050" marB="19050" anchor="ctr"/>
                </a:tc>
              </a:tr>
              <a:tr h="185420">
                <a:tc vMerge="1">
                  <a:txBody>
                    <a:bodyPr/>
                    <a:lstStyle/>
                    <a:p>
                      <a:endParaRPr lang="zh-CN" altLang="en-US"/>
                    </a:p>
                  </a:txBody>
                  <a:tcPr/>
                </a:tc>
                <a:tc>
                  <a:txBody>
                    <a:bodyPr/>
                    <a:lstStyle/>
                    <a:p>
                      <a:r>
                        <a:rPr lang="en-US" sz="1600"/>
                        <a:t>OPERATIONS RESEARCH &amp; MANAGEMENT SCIENCE</a:t>
                      </a:r>
                    </a:p>
                  </a:txBody>
                  <a:tcPr marL="19050" marR="19050" marT="19050" marB="19050"/>
                </a:tc>
                <a:tc>
                  <a:txBody>
                    <a:bodyPr/>
                    <a:lstStyle/>
                    <a:p>
                      <a:pPr algn="ctr"/>
                      <a:r>
                        <a:rPr lang="en-US" altLang="zh-CN" sz="1600" dirty="0" smtClean="0"/>
                        <a:t>78</a:t>
                      </a:r>
                      <a:endParaRPr lang="en-US" altLang="zh-CN" sz="1600" dirty="0"/>
                    </a:p>
                  </a:txBody>
                  <a:tcPr marL="19050" marR="19050" marT="19050" marB="19050"/>
                </a:tc>
                <a:tc>
                  <a:txBody>
                    <a:bodyPr/>
                    <a:lstStyle/>
                    <a:p>
                      <a:pPr algn="ctr"/>
                      <a:r>
                        <a:rPr lang="en-US" altLang="zh-CN" sz="1600" dirty="0"/>
                        <a:t>9</a:t>
                      </a:r>
                    </a:p>
                  </a:txBody>
                  <a:tcPr marL="19050" marR="19050" marT="19050" marB="19050"/>
                </a:tc>
                <a:tc>
                  <a:txBody>
                    <a:bodyPr/>
                    <a:lstStyle/>
                    <a:p>
                      <a:pPr algn="ctr"/>
                      <a:r>
                        <a:rPr lang="en-US" sz="1600" dirty="0"/>
                        <a:t>Q1</a:t>
                      </a:r>
                    </a:p>
                  </a:txBody>
                  <a:tcPr marL="19050" marR="19050" marT="19050" marB="19050"/>
                </a:tc>
              </a:tr>
              <a:tr h="370840">
                <a:tc>
                  <a:txBody>
                    <a:bodyPr/>
                    <a:lstStyle/>
                    <a:p>
                      <a:pPr marL="0" algn="l" defTabSz="914400" rtl="0" eaLnBrk="1" latinLnBrk="0" hangingPunct="1"/>
                      <a:r>
                        <a:rPr lang="en-US" altLang="zh-CN" sz="1600" kern="1200" dirty="0" smtClean="0">
                          <a:solidFill>
                            <a:schemeClr val="dk1"/>
                          </a:solidFill>
                          <a:latin typeface="+mn-lt"/>
                          <a:ea typeface="+mn-ea"/>
                          <a:cs typeface="+mn-cs"/>
                        </a:rPr>
                        <a:t>URL</a:t>
                      </a:r>
                      <a:endParaRPr lang="zh-CN" altLang="en-US" sz="1600" kern="1200" dirty="0" smtClean="0">
                        <a:solidFill>
                          <a:schemeClr val="dk1"/>
                        </a:solidFill>
                        <a:latin typeface="+mn-lt"/>
                        <a:ea typeface="+mn-ea"/>
                        <a:cs typeface="+mn-cs"/>
                      </a:endParaRPr>
                    </a:p>
                  </a:txBody>
                  <a:tcPr/>
                </a:tc>
                <a:tc gridSpan="4">
                  <a:txBody>
                    <a:bodyPr/>
                    <a:lstStyle/>
                    <a:p>
                      <a:pPr marL="0" algn="l" defTabSz="914400" rtl="0" eaLnBrk="1" latinLnBrk="0" hangingPunct="1"/>
                      <a:r>
                        <a:rPr lang="en-US" altLang="zh-CN" sz="1600" kern="1200" dirty="0" smtClean="0">
                          <a:solidFill>
                            <a:schemeClr val="dk1"/>
                          </a:solidFill>
                          <a:latin typeface="+mn-lt"/>
                          <a:ea typeface="+mn-ea"/>
                          <a:cs typeface="+mn-cs"/>
                        </a:rPr>
                        <a:t>http://www.journals.elsevier.com/european-journal-of-operational-research/</a:t>
                      </a:r>
                      <a:endParaRPr lang="zh-CN" altLang="en-US" sz="1600" kern="1200" dirty="0" smtClean="0">
                        <a:solidFill>
                          <a:schemeClr val="dk1"/>
                        </a:solidFill>
                        <a:latin typeface="+mn-lt"/>
                        <a:ea typeface="+mn-ea"/>
                        <a:cs typeface="+mn-cs"/>
                      </a:endParaRPr>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spTree>
  </p:cSld>
  <p:clrMapOvr>
    <a:masterClrMapping/>
  </p:clrMapOvr>
  <p:transition>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p:cNvSpPr>
            <a:spLocks noGrp="1" noChangeArrowheads="1"/>
          </p:cNvSpPr>
          <p:nvPr>
            <p:ph type="body" idx="1"/>
          </p:nvPr>
        </p:nvSpPr>
        <p:spPr>
          <a:xfrm>
            <a:off x="395288" y="222250"/>
            <a:ext cx="6408737" cy="685800"/>
          </a:xfrm>
        </p:spPr>
        <p:txBody>
          <a:bodyPr anchor="ctr"/>
          <a:lstStyle/>
          <a:p>
            <a:pPr>
              <a:lnSpc>
                <a:spcPct val="80000"/>
              </a:lnSpc>
              <a:buFontTx/>
              <a:buNone/>
            </a:pPr>
            <a:r>
              <a:rPr lang="zh-CN" altLang="en-US" smtClean="0">
                <a:solidFill>
                  <a:schemeClr val="tx2"/>
                </a:solidFill>
                <a:ea typeface="宋体" pitchFamily="2" charset="-122"/>
              </a:rPr>
              <a:t>以管理学科为例，中国作者青睐的期刊</a:t>
            </a:r>
            <a:endParaRPr lang="en-US" altLang="zh-CN" smtClean="0">
              <a:ea typeface="宋体" pitchFamily="2" charset="-122"/>
            </a:endParaRPr>
          </a:p>
        </p:txBody>
      </p:sp>
      <p:graphicFrame>
        <p:nvGraphicFramePr>
          <p:cNvPr id="8" name="表格 7"/>
          <p:cNvGraphicFramePr>
            <a:graphicFrameLocks noGrp="1"/>
          </p:cNvGraphicFramePr>
          <p:nvPr/>
        </p:nvGraphicFramePr>
        <p:xfrm>
          <a:off x="2357438" y="839788"/>
          <a:ext cx="6357937" cy="5802630"/>
        </p:xfrm>
        <a:graphic>
          <a:graphicData uri="http://schemas.openxmlformats.org/drawingml/2006/table">
            <a:tbl>
              <a:tblPr/>
              <a:tblGrid>
                <a:gridCol w="1000125"/>
                <a:gridCol w="1539875"/>
                <a:gridCol w="1271587"/>
                <a:gridCol w="1273175"/>
                <a:gridCol w="1273175"/>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4B4B4B"/>
                          </a:solidFill>
                          <a:effectLst/>
                          <a:latin typeface="Arial" pitchFamily="34" charset="0"/>
                          <a:ea typeface="宋体" pitchFamily="2" charset="-122"/>
                        </a:rPr>
                        <a:t>刊名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4B4B4B"/>
                          </a:solidFill>
                          <a:effectLst/>
                          <a:latin typeface="Arial" pitchFamily="34" charset="0"/>
                          <a:ea typeface="宋体" pitchFamily="2" charset="-122"/>
                        </a:rPr>
                        <a:t>INTERNATIONAL JOURNAL OF PRODUCTION ECONOMICS</a:t>
                      </a:r>
                      <a:endParaRPr kumimoji="0" lang="zh-CN" altLang="en-US" sz="1600" b="0" i="0" u="none" strike="noStrike" cap="none" normalizeH="0" baseline="0" smtClean="0">
                        <a:ln>
                          <a:noFill/>
                        </a:ln>
                        <a:solidFill>
                          <a:srgbClr val="4B4B4B"/>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4B4B4B"/>
                          </a:solidFill>
                          <a:effectLst/>
                          <a:latin typeface="Arial" pitchFamily="34" charset="0"/>
                          <a:ea typeface="宋体" pitchFamily="2" charset="-122"/>
                        </a:rPr>
                        <a:t>中文刊名</a:t>
                      </a:r>
                      <a:endParaRPr kumimoji="0" lang="zh-CN" altLang="en-US" sz="1600" b="1" i="0" u="none" strike="noStrike" cap="none" normalizeH="0" baseline="0" smtClean="0">
                        <a:ln>
                          <a:noFill/>
                        </a:ln>
                        <a:solidFill>
                          <a:srgbClr val="FFFFFF"/>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4B4B4B"/>
                          </a:solidFill>
                          <a:effectLst/>
                          <a:latin typeface="Arial" pitchFamily="34" charset="0"/>
                          <a:ea typeface="宋体" pitchFamily="2" charset="-122"/>
                        </a:rPr>
                        <a:t>《</a:t>
                      </a:r>
                      <a:r>
                        <a:rPr kumimoji="0" lang="zh-CN" altLang="en-US" sz="1600" b="0" i="0" u="none" strike="noStrike" cap="none" normalizeH="0" baseline="0" smtClean="0">
                          <a:ln>
                            <a:noFill/>
                          </a:ln>
                          <a:solidFill>
                            <a:srgbClr val="4B4B4B"/>
                          </a:solidFill>
                          <a:effectLst/>
                          <a:latin typeface="Arial" pitchFamily="34" charset="0"/>
                          <a:ea typeface="宋体" pitchFamily="2" charset="-122"/>
                        </a:rPr>
                        <a:t>国际产业经济学期刊</a:t>
                      </a:r>
                      <a:r>
                        <a:rPr kumimoji="0" lang="en-US" altLang="zh-CN" sz="1600" b="0" i="0" u="none" strike="noStrike" cap="none" normalizeH="0" baseline="0" smtClean="0">
                          <a:ln>
                            <a:noFill/>
                          </a:ln>
                          <a:solidFill>
                            <a:srgbClr val="4B4B4B"/>
                          </a:solidFill>
                          <a:effectLst/>
                          <a:latin typeface="Arial" pitchFamily="34" charset="0"/>
                          <a:ea typeface="宋体" pitchFamily="2" charset="-122"/>
                        </a:rPr>
                        <a:t>》</a:t>
                      </a:r>
                      <a:endParaRPr kumimoji="0" lang="zh-CN" altLang="en-US" sz="1600" b="1" i="0" u="none" strike="noStrike" cap="none" normalizeH="0" baseline="0" smtClean="0">
                        <a:ln>
                          <a:noFill/>
                        </a:ln>
                        <a:solidFill>
                          <a:srgbClr val="FFFFFF"/>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4B4B4B"/>
                          </a:solidFill>
                          <a:effectLst/>
                          <a:latin typeface="Arial" pitchFamily="34" charset="0"/>
                          <a:ea typeface="宋体" pitchFamily="2" charset="-122"/>
                        </a:rPr>
                        <a:t>ISSN</a:t>
                      </a:r>
                      <a:endParaRPr kumimoji="0" lang="zh-CN" altLang="en-US" sz="1600" b="0" i="0" u="none" strike="noStrike" cap="none" normalizeH="0" baseline="0" smtClean="0">
                        <a:ln>
                          <a:noFill/>
                        </a:ln>
                        <a:solidFill>
                          <a:srgbClr val="4B4B4B"/>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4B4B4B"/>
                          </a:solidFill>
                          <a:effectLst/>
                          <a:latin typeface="Arial" pitchFamily="34" charset="0"/>
                          <a:ea typeface="宋体" pitchFamily="2" charset="-122"/>
                        </a:rPr>
                        <a:t>0925-5273</a:t>
                      </a:r>
                      <a:endParaRPr kumimoji="0" lang="zh-CN" altLang="en-US" sz="1600" b="1" i="0" u="none" strike="noStrike" cap="none" normalizeH="0" baseline="0" smtClean="0">
                        <a:ln>
                          <a:noFill/>
                        </a:ln>
                        <a:solidFill>
                          <a:srgbClr val="FFFFFF"/>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4B4B4B"/>
                          </a:solidFill>
                          <a:effectLst/>
                          <a:latin typeface="Arial" pitchFamily="34" charset="0"/>
                          <a:ea typeface="宋体" pitchFamily="2" charset="-122"/>
                        </a:rPr>
                        <a:t>出版频率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4B4B4B"/>
                          </a:solidFill>
                          <a:effectLst/>
                          <a:latin typeface="Arial" pitchFamily="34" charset="0"/>
                          <a:ea typeface="宋体" pitchFamily="2" charset="-122"/>
                        </a:rPr>
                        <a:t>12</a:t>
                      </a:r>
                      <a:r>
                        <a:rPr kumimoji="0" lang="zh-CN" altLang="en-US" sz="1600" b="0" i="0" u="none" strike="noStrike" cap="none" normalizeH="0" baseline="0" smtClean="0">
                          <a:ln>
                            <a:noFill/>
                          </a:ln>
                          <a:solidFill>
                            <a:srgbClr val="4B4B4B"/>
                          </a:solidFill>
                          <a:effectLst/>
                          <a:latin typeface="Arial" pitchFamily="34" charset="0"/>
                          <a:ea typeface="宋体" pitchFamily="2" charset="-122"/>
                        </a:rPr>
                        <a:t>期</a:t>
                      </a:r>
                      <a:r>
                        <a:rPr kumimoji="0" lang="en-US" altLang="zh-CN" sz="1600" b="0" i="0" u="none" strike="noStrike" cap="none" normalizeH="0" baseline="0" smtClean="0">
                          <a:ln>
                            <a:noFill/>
                          </a:ln>
                          <a:solidFill>
                            <a:srgbClr val="4B4B4B"/>
                          </a:solidFill>
                          <a:effectLst/>
                          <a:latin typeface="Arial" pitchFamily="34" charset="0"/>
                          <a:ea typeface="宋体" pitchFamily="2" charset="-122"/>
                        </a:rPr>
                        <a:t>/</a:t>
                      </a:r>
                      <a:r>
                        <a:rPr kumimoji="0" lang="zh-CN" altLang="en-US" sz="1600" b="0" i="0" u="none" strike="noStrike" cap="none" normalizeH="0" baseline="0" smtClean="0">
                          <a:ln>
                            <a:noFill/>
                          </a:ln>
                          <a:solidFill>
                            <a:srgbClr val="4B4B4B"/>
                          </a:solidFill>
                          <a:effectLst/>
                          <a:latin typeface="Arial" pitchFamily="34" charset="0"/>
                          <a:ea typeface="宋体" pitchFamily="2" charset="-122"/>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4B4B4B"/>
                          </a:solidFill>
                          <a:effectLst/>
                          <a:latin typeface="Arial" pitchFamily="34" charset="0"/>
                          <a:ea typeface="宋体" pitchFamily="2" charset="-122"/>
                        </a:rPr>
                        <a:t>出版商</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4B4B4B"/>
                          </a:solidFill>
                          <a:effectLst/>
                          <a:latin typeface="Arial" pitchFamily="34" charset="0"/>
                          <a:ea typeface="宋体" pitchFamily="2" charset="-122"/>
                        </a:rPr>
                        <a:t>Elsevier</a:t>
                      </a:r>
                      <a:endParaRPr kumimoji="0" lang="zh-CN" altLang="en-US" sz="1600" b="0" i="0" u="none" strike="noStrike" cap="none" normalizeH="0" baseline="0" smtClean="0">
                        <a:ln>
                          <a:noFill/>
                        </a:ln>
                        <a:solidFill>
                          <a:srgbClr val="4B4B4B"/>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4B4B4B"/>
                          </a:solidFill>
                          <a:effectLst/>
                          <a:latin typeface="Arial" pitchFamily="34" charset="0"/>
                          <a:ea typeface="宋体" pitchFamily="2" charset="-122"/>
                        </a:rPr>
                        <a:t>内容偏重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rgbClr val="4B4B4B"/>
                          </a:solidFill>
                          <a:effectLst/>
                          <a:latin typeface="Arial" pitchFamily="34" charset="0"/>
                          <a:ea typeface="宋体" pitchFamily="2" charset="-122"/>
                        </a:rPr>
                        <a:t>工业工程、制造工程、运筹学研究和管理科学等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4B4B4B"/>
                          </a:solidFill>
                          <a:effectLst/>
                          <a:latin typeface="Arial" pitchFamily="34" charset="0"/>
                          <a:ea typeface="宋体" pitchFamily="2" charset="-122"/>
                        </a:rPr>
                        <a:t>2012 IF</a:t>
                      </a:r>
                      <a:endParaRPr kumimoji="0" lang="zh-CN" altLang="en-US" sz="1600" b="0" i="0" u="none" strike="noStrike" cap="none" normalizeH="0" baseline="0" smtClean="0">
                        <a:ln>
                          <a:noFill/>
                        </a:ln>
                        <a:solidFill>
                          <a:srgbClr val="4B4B4B"/>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4B4B4B"/>
                          </a:solidFill>
                          <a:effectLst/>
                          <a:latin typeface="Arial" pitchFamily="34" charset="0"/>
                          <a:ea typeface="宋体" pitchFamily="2" charset="-122"/>
                        </a:rPr>
                        <a:t>2.081</a:t>
                      </a:r>
                      <a:endParaRPr kumimoji="0" lang="zh-CN" altLang="en-US" sz="1600" b="0" i="0" u="none" strike="noStrike" cap="none" normalizeH="0" baseline="0" smtClean="0">
                        <a:ln>
                          <a:noFill/>
                        </a:ln>
                        <a:solidFill>
                          <a:srgbClr val="4B4B4B"/>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85738">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4B4B4B"/>
                          </a:solidFill>
                          <a:effectLst/>
                          <a:latin typeface="Arial" pitchFamily="34" charset="0"/>
                          <a:ea typeface="宋体" pitchFamily="2" charset="-122"/>
                        </a:rPr>
                        <a:t>JCR</a:t>
                      </a:r>
                      <a:r>
                        <a:rPr kumimoji="0" lang="zh-CN" altLang="en-US" sz="1400" b="0" i="0" u="none" strike="noStrike" cap="none" normalizeH="0" baseline="0" smtClean="0">
                          <a:ln>
                            <a:noFill/>
                          </a:ln>
                          <a:solidFill>
                            <a:srgbClr val="4B4B4B"/>
                          </a:solidFill>
                          <a:effectLst/>
                          <a:latin typeface="Arial" pitchFamily="34" charset="0"/>
                          <a:ea typeface="宋体" pitchFamily="2" charset="-122"/>
                        </a:rPr>
                        <a:t>区间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4B4B4B"/>
                          </a:solidFill>
                          <a:effectLst/>
                          <a:latin typeface="Arial" pitchFamily="34" charset="0"/>
                          <a:ea typeface="宋体" pitchFamily="2" charset="-122"/>
                        </a:rPr>
                        <a:t>Category Name </a:t>
                      </a:r>
                    </a:p>
                  </a:txBody>
                  <a:tcPr marL="19050" marR="19050" marT="19050" marB="190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4B4B4B"/>
                          </a:solidFill>
                          <a:effectLst/>
                          <a:latin typeface="Arial" pitchFamily="34" charset="0"/>
                          <a:ea typeface="宋体" pitchFamily="2" charset="-122"/>
                        </a:rPr>
                        <a:t>Total Journals</a:t>
                      </a:r>
                      <a:br>
                        <a:rPr kumimoji="0" lang="en-US" sz="1400" b="0" i="0" u="none" strike="noStrike" cap="none" normalizeH="0" baseline="0" smtClean="0">
                          <a:ln>
                            <a:noFill/>
                          </a:ln>
                          <a:solidFill>
                            <a:srgbClr val="4B4B4B"/>
                          </a:solidFill>
                          <a:effectLst/>
                          <a:latin typeface="Arial" pitchFamily="34" charset="0"/>
                          <a:ea typeface="宋体" pitchFamily="2" charset="-122"/>
                        </a:rPr>
                      </a:br>
                      <a:r>
                        <a:rPr kumimoji="0" lang="en-US" sz="1400" b="0" i="0" u="none" strike="noStrike" cap="none" normalizeH="0" baseline="0" smtClean="0">
                          <a:ln>
                            <a:noFill/>
                          </a:ln>
                          <a:solidFill>
                            <a:srgbClr val="4B4B4B"/>
                          </a:solidFill>
                          <a:effectLst/>
                          <a:latin typeface="Arial" pitchFamily="34" charset="0"/>
                          <a:ea typeface="宋体" pitchFamily="2" charset="-122"/>
                        </a:rPr>
                        <a:t>in Category </a:t>
                      </a:r>
                    </a:p>
                  </a:txBody>
                  <a:tcPr marL="19050" marR="19050" marT="19050" marB="190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4B4B4B"/>
                          </a:solidFill>
                          <a:effectLst/>
                          <a:latin typeface="Arial" pitchFamily="34" charset="0"/>
                          <a:ea typeface="宋体" pitchFamily="2" charset="-122"/>
                        </a:rPr>
                        <a:t>Journal Rank</a:t>
                      </a:r>
                      <a:br>
                        <a:rPr kumimoji="0" lang="en-US" sz="1400" b="0" i="0" u="none" strike="noStrike" cap="none" normalizeH="0" baseline="0" smtClean="0">
                          <a:ln>
                            <a:noFill/>
                          </a:ln>
                          <a:solidFill>
                            <a:srgbClr val="4B4B4B"/>
                          </a:solidFill>
                          <a:effectLst/>
                          <a:latin typeface="Arial" pitchFamily="34" charset="0"/>
                          <a:ea typeface="宋体" pitchFamily="2" charset="-122"/>
                        </a:rPr>
                      </a:br>
                      <a:r>
                        <a:rPr kumimoji="0" lang="en-US" sz="1400" b="0" i="0" u="none" strike="noStrike" cap="none" normalizeH="0" baseline="0" smtClean="0">
                          <a:ln>
                            <a:noFill/>
                          </a:ln>
                          <a:solidFill>
                            <a:srgbClr val="4B4B4B"/>
                          </a:solidFill>
                          <a:effectLst/>
                          <a:latin typeface="Arial" pitchFamily="34" charset="0"/>
                          <a:ea typeface="宋体" pitchFamily="2" charset="-122"/>
                        </a:rPr>
                        <a:t>in Category </a:t>
                      </a:r>
                    </a:p>
                  </a:txBody>
                  <a:tcPr marL="19050" marR="19050" marT="19050" marB="190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4B4B4B"/>
                          </a:solidFill>
                          <a:effectLst/>
                          <a:latin typeface="Arial" pitchFamily="34" charset="0"/>
                          <a:ea typeface="宋体" pitchFamily="2" charset="-122"/>
                        </a:rPr>
                        <a:t>Quartile </a:t>
                      </a:r>
                      <a:br>
                        <a:rPr kumimoji="0" lang="en-US" sz="1400" b="0" i="0" u="none" strike="noStrike" cap="none" normalizeH="0" baseline="0" smtClean="0">
                          <a:ln>
                            <a:noFill/>
                          </a:ln>
                          <a:solidFill>
                            <a:srgbClr val="4B4B4B"/>
                          </a:solidFill>
                          <a:effectLst/>
                          <a:latin typeface="Arial" pitchFamily="34" charset="0"/>
                          <a:ea typeface="宋体" pitchFamily="2" charset="-122"/>
                        </a:rPr>
                      </a:br>
                      <a:r>
                        <a:rPr kumimoji="0" lang="en-US" sz="1400" b="0" i="0" u="none" strike="noStrike" cap="none" normalizeH="0" baseline="0" smtClean="0">
                          <a:ln>
                            <a:noFill/>
                          </a:ln>
                          <a:solidFill>
                            <a:srgbClr val="4B4B4B"/>
                          </a:solidFill>
                          <a:effectLst/>
                          <a:latin typeface="Arial" pitchFamily="34" charset="0"/>
                          <a:ea typeface="宋体" pitchFamily="2" charset="-122"/>
                        </a:rPr>
                        <a:t>in Category </a:t>
                      </a:r>
                    </a:p>
                  </a:txBody>
                  <a:tcPr marL="19050" marR="19050" marT="19050" marB="190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r>
              <a:tr h="185738">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n-CL" sz="1400" b="0" i="0" u="none" strike="noStrike" cap="none" normalizeH="0" baseline="0" smtClean="0">
                          <a:ln>
                            <a:noFill/>
                          </a:ln>
                          <a:solidFill>
                            <a:srgbClr val="4B4B4B"/>
                          </a:solidFill>
                          <a:effectLst/>
                          <a:latin typeface="Arial" pitchFamily="34" charset="0"/>
                          <a:ea typeface="宋体" pitchFamily="2" charset="-122"/>
                        </a:rPr>
                        <a:t>ENGINEERING, INDUSTRIAL</a:t>
                      </a:r>
                    </a:p>
                  </a:txBody>
                  <a:tcPr marL="15240" marR="15240" marT="15240" marB="152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4B4B4B"/>
                          </a:solidFill>
                          <a:effectLst/>
                          <a:latin typeface="Arial" pitchFamily="34" charset="0"/>
                          <a:ea typeface="宋体" pitchFamily="2" charset="-122"/>
                        </a:rPr>
                        <a:t>44</a:t>
                      </a:r>
                    </a:p>
                  </a:txBody>
                  <a:tcPr marL="15240" marR="15240" marT="15240" marB="152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4B4B4B"/>
                          </a:solidFill>
                          <a:effectLst/>
                          <a:latin typeface="Arial" pitchFamily="34" charset="0"/>
                          <a:ea typeface="宋体" pitchFamily="2" charset="-122"/>
                        </a:rPr>
                        <a:t>4</a:t>
                      </a:r>
                    </a:p>
                  </a:txBody>
                  <a:tcPr marL="15240" marR="15240" marT="15240" marB="152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n-CL" sz="1400" b="0" i="0" u="none" strike="noStrike" cap="none" normalizeH="0" baseline="0" smtClean="0">
                          <a:ln>
                            <a:noFill/>
                          </a:ln>
                          <a:solidFill>
                            <a:srgbClr val="4B4B4B"/>
                          </a:solidFill>
                          <a:effectLst/>
                          <a:latin typeface="Arial" pitchFamily="34" charset="0"/>
                          <a:ea typeface="宋体" pitchFamily="2" charset="-122"/>
                        </a:rPr>
                        <a:t>Q1</a:t>
                      </a:r>
                    </a:p>
                  </a:txBody>
                  <a:tcPr marL="15240" marR="15240" marT="15240" marB="152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r>
              <a:tr h="185738">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n-CL" sz="1400" b="0" i="0" u="none" strike="noStrike" cap="none" normalizeH="0" baseline="0" smtClean="0">
                          <a:ln>
                            <a:noFill/>
                          </a:ln>
                          <a:solidFill>
                            <a:srgbClr val="4B4B4B"/>
                          </a:solidFill>
                          <a:effectLst/>
                          <a:latin typeface="Arial" pitchFamily="34" charset="0"/>
                          <a:ea typeface="宋体" pitchFamily="2" charset="-122"/>
                        </a:rPr>
                        <a:t>ENGINEERING, MANUFACTURING</a:t>
                      </a:r>
                    </a:p>
                  </a:txBody>
                  <a:tcPr marL="15240" marR="15240" marT="15240" marB="152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4B4B4B"/>
                          </a:solidFill>
                          <a:effectLst/>
                          <a:latin typeface="Arial" pitchFamily="34" charset="0"/>
                          <a:ea typeface="宋体" pitchFamily="2" charset="-122"/>
                        </a:rPr>
                        <a:t>39</a:t>
                      </a:r>
                    </a:p>
                  </a:txBody>
                  <a:tcPr marL="15240" marR="15240" marT="15240" marB="152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4B4B4B"/>
                          </a:solidFill>
                          <a:effectLst/>
                          <a:latin typeface="Arial" pitchFamily="34" charset="0"/>
                          <a:ea typeface="宋体" pitchFamily="2" charset="-122"/>
                        </a:rPr>
                        <a:t>5</a:t>
                      </a:r>
                    </a:p>
                  </a:txBody>
                  <a:tcPr marL="15240" marR="15240" marT="15240" marB="152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n-CL" sz="1400" b="0" i="0" u="none" strike="noStrike" cap="none" normalizeH="0" baseline="0" smtClean="0">
                          <a:ln>
                            <a:noFill/>
                          </a:ln>
                          <a:solidFill>
                            <a:srgbClr val="4B4B4B"/>
                          </a:solidFill>
                          <a:effectLst/>
                          <a:latin typeface="Arial" pitchFamily="34" charset="0"/>
                          <a:ea typeface="宋体" pitchFamily="2" charset="-122"/>
                        </a:rPr>
                        <a:t>Q1</a:t>
                      </a:r>
                    </a:p>
                  </a:txBody>
                  <a:tcPr marL="15240" marR="15240" marT="15240" marB="152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r>
              <a:tr h="185738">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n-CL" sz="1400" b="0" i="0" u="none" strike="noStrike" cap="none" normalizeH="0" baseline="0" smtClean="0">
                          <a:ln>
                            <a:noFill/>
                          </a:ln>
                          <a:solidFill>
                            <a:srgbClr val="4B4B4B"/>
                          </a:solidFill>
                          <a:effectLst/>
                          <a:latin typeface="Arial" pitchFamily="34" charset="0"/>
                          <a:ea typeface="宋体" pitchFamily="2" charset="-122"/>
                        </a:rPr>
                        <a:t>OPERATIONS RESEARCH &amp; MANAGEMENT SCIENCE</a:t>
                      </a:r>
                    </a:p>
                  </a:txBody>
                  <a:tcPr marL="15240" marR="15240" marT="15240" marB="152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4B4B4B"/>
                          </a:solidFill>
                          <a:effectLst/>
                          <a:latin typeface="Arial" pitchFamily="34" charset="0"/>
                          <a:ea typeface="宋体" pitchFamily="2" charset="-122"/>
                        </a:rPr>
                        <a:t>78</a:t>
                      </a:r>
                    </a:p>
                  </a:txBody>
                  <a:tcPr marL="15240" marR="15240" marT="15240" marB="152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4B4B4B"/>
                          </a:solidFill>
                          <a:effectLst/>
                          <a:latin typeface="Arial" pitchFamily="34" charset="0"/>
                          <a:ea typeface="宋体" pitchFamily="2" charset="-122"/>
                        </a:rPr>
                        <a:t>8</a:t>
                      </a:r>
                    </a:p>
                  </a:txBody>
                  <a:tcPr marL="15240" marR="15240" marT="15240" marB="152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n-CL" sz="1400" b="0" i="0" u="none" strike="noStrike" cap="none" normalizeH="0" baseline="0" smtClean="0">
                          <a:ln>
                            <a:noFill/>
                          </a:ln>
                          <a:solidFill>
                            <a:srgbClr val="4B4B4B"/>
                          </a:solidFill>
                          <a:effectLst/>
                          <a:latin typeface="Arial" pitchFamily="34" charset="0"/>
                          <a:ea typeface="宋体" pitchFamily="2" charset="-122"/>
                        </a:rPr>
                        <a:t>Q1</a:t>
                      </a:r>
                    </a:p>
                  </a:txBody>
                  <a:tcPr marL="15240" marR="15240" marT="15240" marB="152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4B4B4B"/>
                          </a:solidFill>
                          <a:effectLst/>
                          <a:latin typeface="Arial" pitchFamily="34" charset="0"/>
                          <a:ea typeface="宋体" pitchFamily="2" charset="-122"/>
                        </a:rPr>
                        <a:t>URL</a:t>
                      </a:r>
                      <a:endParaRPr kumimoji="0" lang="zh-CN" altLang="en-US" sz="1400" b="0" i="0" u="none" strike="noStrike" cap="none" normalizeH="0" baseline="0" smtClean="0">
                        <a:ln>
                          <a:noFill/>
                        </a:ln>
                        <a:solidFill>
                          <a:srgbClr val="4B4B4B"/>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4B4B4B"/>
                          </a:solidFill>
                          <a:effectLst/>
                          <a:latin typeface="Arial" pitchFamily="34" charset="0"/>
                          <a:ea typeface="宋体" pitchFamily="2" charset="-122"/>
                        </a:rPr>
                        <a:t>http://www.journals.elsevier.com/international-journal-of-production-economics/</a:t>
                      </a:r>
                      <a:endParaRPr kumimoji="0" lang="zh-CN" altLang="en-US" sz="1400" b="0" i="0" u="none" strike="noStrike" cap="none" normalizeH="0" baseline="0" smtClean="0">
                        <a:ln>
                          <a:noFill/>
                        </a:ln>
                        <a:solidFill>
                          <a:srgbClr val="4B4B4B"/>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0D0"/>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95288" name="Picture 2"/>
          <p:cNvPicPr>
            <a:picLocks noChangeAspect="1" noChangeArrowheads="1"/>
          </p:cNvPicPr>
          <p:nvPr/>
        </p:nvPicPr>
        <p:blipFill>
          <a:blip r:embed="rId2"/>
          <a:srcRect/>
          <a:stretch>
            <a:fillRect/>
          </a:stretch>
        </p:blipFill>
        <p:spPr bwMode="auto">
          <a:xfrm>
            <a:off x="179388" y="1125538"/>
            <a:ext cx="1952625" cy="25908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827088" y="476250"/>
            <a:ext cx="8137525" cy="836613"/>
          </a:xfrm>
        </p:spPr>
        <p:txBody>
          <a:bodyPr/>
          <a:lstStyle/>
          <a:p>
            <a:pPr eaLnBrk="1" hangingPunct="1"/>
            <a:r>
              <a:rPr lang="zh-CN" altLang="en-US" smtClean="0">
                <a:latin typeface="微软雅黑" pitchFamily="34" charset="-122"/>
                <a:ea typeface="微软雅黑" pitchFamily="34" charset="-122"/>
              </a:rPr>
              <a:t>利用</a:t>
            </a:r>
            <a:r>
              <a:rPr lang="en-US" altLang="zh-CN" smtClean="0">
                <a:latin typeface="微软雅黑" pitchFamily="34" charset="-122"/>
                <a:ea typeface="微软雅黑" pitchFamily="34" charset="-122"/>
              </a:rPr>
              <a:t>Web of Science</a:t>
            </a:r>
            <a:r>
              <a:rPr lang="en-US" altLang="zh-CN" baseline="30000" smtClean="0">
                <a:latin typeface="微软雅黑" pitchFamily="34" charset="-122"/>
                <a:ea typeface="微软雅黑" pitchFamily="34" charset="-122"/>
              </a:rPr>
              <a:t>TM</a:t>
            </a:r>
            <a:r>
              <a:rPr lang="zh-CN" altLang="en-US" smtClean="0">
                <a:latin typeface="微软雅黑" pitchFamily="34" charset="-122"/>
                <a:ea typeface="微软雅黑" pitchFamily="34" charset="-122"/>
              </a:rPr>
              <a:t>获取思路，激发研究思想</a:t>
            </a:r>
          </a:p>
        </p:txBody>
      </p:sp>
      <p:sp>
        <p:nvSpPr>
          <p:cNvPr id="72707" name="Rectangle 3"/>
          <p:cNvSpPr>
            <a:spLocks noGrp="1" noChangeArrowheads="1"/>
          </p:cNvSpPr>
          <p:nvPr>
            <p:ph idx="1"/>
          </p:nvPr>
        </p:nvSpPr>
        <p:spPr>
          <a:solidFill>
            <a:schemeClr val="bg1"/>
          </a:solidFill>
        </p:spPr>
        <p:txBody>
          <a:bodyPr/>
          <a:lstStyle/>
          <a:p>
            <a:pPr eaLnBrk="1" hangingPunct="1">
              <a:lnSpc>
                <a:spcPct val="140000"/>
              </a:lnSpc>
            </a:pPr>
            <a:r>
              <a:rPr lang="zh-CN" altLang="en-US" sz="2000" smtClean="0">
                <a:latin typeface="微软雅黑" pitchFamily="34" charset="-122"/>
                <a:ea typeface="微软雅黑" pitchFamily="34" charset="-122"/>
              </a:rPr>
              <a:t>以一篇高质量的文章为检索起点进行被引参考文献检索</a:t>
            </a:r>
            <a:r>
              <a:rPr lang="en-US" altLang="zh-CN" sz="2000" smtClean="0">
                <a:latin typeface="微软雅黑" pitchFamily="34" charset="-122"/>
                <a:ea typeface="微软雅黑" pitchFamily="34" charset="-122"/>
              </a:rPr>
              <a:t>Cited Reference Search</a:t>
            </a:r>
          </a:p>
          <a:p>
            <a:pPr eaLnBrk="1" hangingPunct="1">
              <a:lnSpc>
                <a:spcPct val="140000"/>
              </a:lnSpc>
              <a:spcBef>
                <a:spcPts val="538"/>
              </a:spcBef>
              <a:buFontTx/>
              <a:buNone/>
            </a:pPr>
            <a:r>
              <a:rPr lang="zh-CN" altLang="en-US" b="1" smtClean="0">
                <a:latin typeface="微软雅黑" pitchFamily="34" charset="-122"/>
                <a:ea typeface="微软雅黑" pitchFamily="34" charset="-122"/>
              </a:rPr>
              <a:t>被引参考文献检索的特点</a:t>
            </a:r>
            <a:r>
              <a:rPr lang="zh-CN" altLang="en-US" sz="2000" b="1" smtClean="0">
                <a:latin typeface="微软雅黑" pitchFamily="34" charset="-122"/>
                <a:ea typeface="微软雅黑" pitchFamily="34" charset="-122"/>
              </a:rPr>
              <a:t>：</a:t>
            </a:r>
            <a:endParaRPr lang="en-US" altLang="zh-CN" sz="2000" b="1" smtClean="0">
              <a:latin typeface="微软雅黑" pitchFamily="34" charset="-122"/>
              <a:ea typeface="微软雅黑" pitchFamily="34" charset="-122"/>
            </a:endParaRPr>
          </a:p>
          <a:p>
            <a:pPr eaLnBrk="1" hangingPunct="1">
              <a:lnSpc>
                <a:spcPct val="140000"/>
              </a:lnSpc>
            </a:pPr>
            <a:r>
              <a:rPr lang="zh-CN" altLang="en-US" sz="1800" smtClean="0">
                <a:latin typeface="微软雅黑" pitchFamily="34" charset="-122"/>
                <a:ea typeface="微软雅黑" pitchFamily="34" charset="-122"/>
              </a:rPr>
              <a:t>以一篇文章、一个作者、一个期刊、一篇会议文献或者一本书作为检索词</a:t>
            </a:r>
            <a:r>
              <a:rPr lang="en-US" altLang="zh-CN" sz="1800" smtClean="0">
                <a:latin typeface="微软雅黑" pitchFamily="34" charset="-122"/>
                <a:ea typeface="微软雅黑" pitchFamily="34" charset="-122"/>
              </a:rPr>
              <a:t>,</a:t>
            </a:r>
            <a:r>
              <a:rPr lang="zh-CN" altLang="en-US" sz="1800" smtClean="0">
                <a:latin typeface="微软雅黑" pitchFamily="34" charset="-122"/>
                <a:ea typeface="微软雅黑" pitchFamily="34" charset="-122"/>
              </a:rPr>
              <a:t>进行被引文献的检索</a:t>
            </a:r>
            <a:r>
              <a:rPr lang="en-US" altLang="zh-CN" sz="1800" smtClean="0">
                <a:latin typeface="微软雅黑" pitchFamily="34" charset="-122"/>
                <a:ea typeface="微软雅黑" pitchFamily="34" charset="-122"/>
              </a:rPr>
              <a:t>. </a:t>
            </a:r>
            <a:r>
              <a:rPr lang="zh-CN" altLang="en-US" sz="1800" smtClean="0">
                <a:latin typeface="微软雅黑" pitchFamily="34" charset="-122"/>
                <a:ea typeface="微软雅黑" pitchFamily="34" charset="-122"/>
              </a:rPr>
              <a:t>在不了解关键词或者难于限定关键词的时候，</a:t>
            </a:r>
            <a:r>
              <a:rPr lang="zh-CN" altLang="en-US" sz="1800" smtClean="0">
                <a:solidFill>
                  <a:schemeClr val="tx2"/>
                </a:solidFill>
                <a:latin typeface="微软雅黑" pitchFamily="34" charset="-122"/>
                <a:ea typeface="微软雅黑" pitchFamily="34" charset="-122"/>
              </a:rPr>
              <a:t>您可以从一篇高质量的文献出发，了解课题的全貌。</a:t>
            </a:r>
          </a:p>
          <a:p>
            <a:pPr lvl="1" eaLnBrk="1" hangingPunct="1">
              <a:lnSpc>
                <a:spcPct val="170000"/>
              </a:lnSpc>
            </a:pPr>
            <a:r>
              <a:rPr lang="zh-CN" altLang="en-US" sz="1600" smtClean="0">
                <a:latin typeface="微软雅黑" pitchFamily="34" charset="-122"/>
                <a:ea typeface="微软雅黑" pitchFamily="34" charset="-122"/>
              </a:rPr>
              <a:t>某一理论有没有得到进一步的证实？是否已经应用到了新的领域</a:t>
            </a:r>
            <a:r>
              <a:rPr lang="en-US" altLang="zh-CN" sz="1600" smtClean="0">
                <a:latin typeface="微软雅黑" pitchFamily="34" charset="-122"/>
                <a:ea typeface="微软雅黑" pitchFamily="34" charset="-122"/>
              </a:rPr>
              <a:t>?</a:t>
            </a:r>
          </a:p>
          <a:p>
            <a:pPr lvl="1" eaLnBrk="1" hangingPunct="1">
              <a:lnSpc>
                <a:spcPct val="170000"/>
              </a:lnSpc>
            </a:pPr>
            <a:r>
              <a:rPr lang="zh-CN" altLang="en-US" sz="1600" smtClean="0">
                <a:latin typeface="微软雅黑" pitchFamily="34" charset="-122"/>
                <a:ea typeface="微软雅黑" pitchFamily="34" charset="-122"/>
              </a:rPr>
              <a:t>某项研究的最新进展及其延伸？</a:t>
            </a:r>
          </a:p>
          <a:p>
            <a:pPr lvl="1" eaLnBrk="1" hangingPunct="1">
              <a:lnSpc>
                <a:spcPct val="170000"/>
              </a:lnSpc>
            </a:pPr>
            <a:r>
              <a:rPr lang="zh-CN" altLang="en-US" sz="1600" smtClean="0">
                <a:latin typeface="微软雅黑" pitchFamily="34" charset="-122"/>
                <a:ea typeface="微软雅黑" pitchFamily="34" charset="-122"/>
              </a:rPr>
              <a:t>某个实验方法是否得到改进？</a:t>
            </a:r>
            <a:r>
              <a:rPr lang="zh-CN" altLang="zh-CN" sz="1600" smtClean="0">
                <a:latin typeface="微软雅黑" pitchFamily="34" charset="-122"/>
                <a:ea typeface="微软雅黑" pitchFamily="34" charset="-122"/>
              </a:rPr>
              <a:t> </a:t>
            </a:r>
            <a:endParaRPr lang="zh-CN" altLang="en-US" sz="1600" smtClean="0">
              <a:latin typeface="微软雅黑" pitchFamily="34" charset="-122"/>
              <a:ea typeface="微软雅黑" pitchFamily="34" charset="-122"/>
            </a:endParaRPr>
          </a:p>
          <a:p>
            <a:pPr lvl="1" eaLnBrk="1" hangingPunct="1">
              <a:lnSpc>
                <a:spcPct val="170000"/>
              </a:lnSpc>
            </a:pPr>
            <a:r>
              <a:rPr lang="zh-CN" altLang="en-US" sz="1600" smtClean="0">
                <a:latin typeface="微软雅黑" pitchFamily="34" charset="-122"/>
                <a:ea typeface="微软雅黑" pitchFamily="34" charset="-122"/>
              </a:rPr>
              <a:t>如何了解某篇论文</a:t>
            </a:r>
            <a:r>
              <a:rPr lang="en-US" altLang="zh-CN" sz="1600" smtClean="0">
                <a:latin typeface="微软雅黑" pitchFamily="34" charset="-122"/>
                <a:ea typeface="微软雅黑" pitchFamily="34" charset="-122"/>
              </a:rPr>
              <a:t>/</a:t>
            </a:r>
            <a:r>
              <a:rPr lang="zh-CN" altLang="en-US" sz="1600" smtClean="0">
                <a:latin typeface="微软雅黑" pitchFamily="34" charset="-122"/>
                <a:ea typeface="微软雅黑" pitchFamily="34" charset="-122"/>
              </a:rPr>
              <a:t>某部论著被引用情况？以揭示其影响力</a:t>
            </a:r>
            <a:r>
              <a:rPr lang="en-US" altLang="zh-CN" sz="1600" smtClean="0">
                <a:latin typeface="微软雅黑" pitchFamily="34" charset="-122"/>
                <a:ea typeface="微软雅黑" pitchFamily="34" charset="-122"/>
              </a:rPr>
              <a:t>.</a:t>
            </a:r>
          </a:p>
          <a:p>
            <a:pPr eaLnBrk="1" hangingPunct="1">
              <a:lnSpc>
                <a:spcPct val="140000"/>
              </a:lnSpc>
              <a:buFontTx/>
              <a:buNone/>
            </a:pPr>
            <a:endParaRPr lang="en-US" altLang="zh-CN" sz="1600" smtClean="0">
              <a:ea typeface="黑体" pitchFamily="49" charset="-122"/>
            </a:endParaRPr>
          </a:p>
        </p:txBody>
      </p:sp>
      <p:sp>
        <p:nvSpPr>
          <p:cNvPr id="97284" name="灯片编号占位符 4"/>
          <p:cNvSpPr>
            <a:spLocks noGrp="1"/>
          </p:cNvSpPr>
          <p:nvPr>
            <p:ph type="sldNum" sz="quarter" idx="11"/>
          </p:nvPr>
        </p:nvSpPr>
        <p:spPr>
          <a:noFill/>
        </p:spPr>
        <p:txBody>
          <a:bodyPr lIns="0" rIns="0"/>
          <a:lstStyle/>
          <a:p>
            <a:fld id="{D56F3520-9EBB-44E5-95DF-674229BA4806}" type="slidenum">
              <a:rPr lang="en-US" altLang="en-US" smtClean="0">
                <a:latin typeface="Arial" pitchFamily="34" charset="0"/>
                <a:ea typeface="宋体" pitchFamily="2" charset="-122"/>
              </a:rPr>
              <a:pPr/>
              <a:t>73</a:t>
            </a:fld>
            <a:endParaRPr lang="en-US" altLang="en-US" smtClean="0">
              <a:latin typeface="Arial" pitchFamily="34" charset="0"/>
              <a:ea typeface="宋体" pitchFamily="2" charset="-122"/>
            </a:endParaRPr>
          </a:p>
        </p:txBody>
      </p:sp>
      <p:pic>
        <p:nvPicPr>
          <p:cNvPr id="72709" name="Picture 3"/>
          <p:cNvPicPr>
            <a:picLocks noChangeAspect="1" noChangeArrowheads="1"/>
          </p:cNvPicPr>
          <p:nvPr/>
        </p:nvPicPr>
        <p:blipFill>
          <a:blip r:embed="rId3"/>
          <a:srcRect/>
          <a:stretch>
            <a:fillRect/>
          </a:stretch>
        </p:blipFill>
        <p:spPr bwMode="auto">
          <a:xfrm>
            <a:off x="7500938" y="2000250"/>
            <a:ext cx="620712" cy="838200"/>
          </a:xfrm>
          <a:prstGeom prst="rect">
            <a:avLst/>
          </a:prstGeom>
          <a:noFill/>
          <a:ln w="9525">
            <a:noFill/>
            <a:miter lim="800000"/>
            <a:headEnd/>
            <a:tailEnd/>
          </a:ln>
        </p:spPr>
      </p:pic>
    </p:spTree>
  </p:cSld>
  <p:clrMapOvr>
    <a:masterClrMapping/>
  </p:clrMapOvr>
  <p:transition advTm="1213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72709"/>
                                        </p:tgtEl>
                                        <p:attrNameLst>
                                          <p:attrName>style.visibility</p:attrName>
                                        </p:attrNameLst>
                                      </p:cBhvr>
                                      <p:to>
                                        <p:strVal val="visible"/>
                                      </p:to>
                                    </p:set>
                                    <p:animEffect transition="in" filter="fade">
                                      <p:cBhvr>
                                        <p:cTn id="7" dur="770" decel="100000"/>
                                        <p:tgtEl>
                                          <p:spTgt spid="72709"/>
                                        </p:tgtEl>
                                      </p:cBhvr>
                                    </p:animEffect>
                                    <p:animScale>
                                      <p:cBhvr>
                                        <p:cTn id="8" dur="770" decel="100000"/>
                                        <p:tgtEl>
                                          <p:spTgt spid="72709"/>
                                        </p:tgtEl>
                                      </p:cBhvr>
                                      <p:from x="10000" y="10000"/>
                                      <p:to x="200000" y="450000"/>
                                    </p:animScale>
                                    <p:animScale>
                                      <p:cBhvr>
                                        <p:cTn id="9" dur="1230" accel="100000" fill="hold">
                                          <p:stCondLst>
                                            <p:cond delay="770"/>
                                          </p:stCondLst>
                                        </p:cTn>
                                        <p:tgtEl>
                                          <p:spTgt spid="72709"/>
                                        </p:tgtEl>
                                      </p:cBhvr>
                                      <p:from x="200000" y="450000"/>
                                      <p:to x="100000" y="100000"/>
                                    </p:animScale>
                                    <p:set>
                                      <p:cBhvr>
                                        <p:cTn id="10" dur="770" fill="hold"/>
                                        <p:tgtEl>
                                          <p:spTgt spid="72709"/>
                                        </p:tgtEl>
                                        <p:attrNameLst>
                                          <p:attrName>ppt_x</p:attrName>
                                        </p:attrNameLst>
                                      </p:cBhvr>
                                      <p:to>
                                        <p:strVal val="(0.5)"/>
                                      </p:to>
                                    </p:set>
                                    <p:anim from="(0.5)" to="(#ppt_x)" calcmode="lin" valueType="num">
                                      <p:cBhvr>
                                        <p:cTn id="11" dur="1230" accel="100000" fill="hold">
                                          <p:stCondLst>
                                            <p:cond delay="770"/>
                                          </p:stCondLst>
                                        </p:cTn>
                                        <p:tgtEl>
                                          <p:spTgt spid="72709"/>
                                        </p:tgtEl>
                                        <p:attrNameLst>
                                          <p:attrName>ppt_x</p:attrName>
                                        </p:attrNameLst>
                                      </p:cBhvr>
                                    </p:anim>
                                    <p:set>
                                      <p:cBhvr>
                                        <p:cTn id="12" dur="770" fill="hold"/>
                                        <p:tgtEl>
                                          <p:spTgt spid="72709"/>
                                        </p:tgtEl>
                                        <p:attrNameLst>
                                          <p:attrName>ppt_y</p:attrName>
                                        </p:attrNameLst>
                                      </p:cBhvr>
                                      <p:to>
                                        <p:strVal val="(#ppt_y+0.4)"/>
                                      </p:to>
                                    </p:set>
                                    <p:anim from="(#ppt_y+0.4)" to="(#ppt_y)" calcmode="lin" valueType="num">
                                      <p:cBhvr>
                                        <p:cTn id="13" dur="1230" accel="100000" fill="hold">
                                          <p:stCondLst>
                                            <p:cond delay="770"/>
                                          </p:stCondLst>
                                        </p:cTn>
                                        <p:tgtEl>
                                          <p:spTgt spid="72709"/>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72706"/>
                                        </p:tgtEl>
                                        <p:attrNameLst>
                                          <p:attrName>style.visibility</p:attrName>
                                        </p:attrNameLst>
                                      </p:cBhvr>
                                      <p:to>
                                        <p:strVal val="visible"/>
                                      </p:to>
                                    </p:set>
                                    <p:animEffect transition="in" filter="slide(fromBottom)">
                                      <p:cBhvr>
                                        <p:cTn id="18" dur="500"/>
                                        <p:tgtEl>
                                          <p:spTgt spid="72706"/>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72707">
                                            <p:bg/>
                                          </p:spTgt>
                                        </p:tgtEl>
                                        <p:attrNameLst>
                                          <p:attrName>style.visibility</p:attrName>
                                        </p:attrNameLst>
                                      </p:cBhvr>
                                      <p:to>
                                        <p:strVal val="visible"/>
                                      </p:to>
                                    </p:set>
                                    <p:animEffect transition="in" filter="slide(fromBottom)">
                                      <p:cBhvr>
                                        <p:cTn id="23" dur="1000"/>
                                        <p:tgtEl>
                                          <p:spTgt spid="7270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72707">
                                            <p:txEl>
                                              <p:pRg st="0" end="0"/>
                                            </p:txEl>
                                          </p:spTgt>
                                        </p:tgtEl>
                                        <p:attrNameLst>
                                          <p:attrName>style.visibility</p:attrName>
                                        </p:attrNameLst>
                                      </p:cBhvr>
                                      <p:to>
                                        <p:strVal val="visible"/>
                                      </p:to>
                                    </p:set>
                                    <p:animEffect transition="in" filter="slide(fromBottom)">
                                      <p:cBhvr>
                                        <p:cTn id="28" dur="1000"/>
                                        <p:tgtEl>
                                          <p:spTgt spid="7270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72707">
                                            <p:txEl>
                                              <p:pRg st="1" end="1"/>
                                            </p:txEl>
                                          </p:spTgt>
                                        </p:tgtEl>
                                        <p:attrNameLst>
                                          <p:attrName>style.visibility</p:attrName>
                                        </p:attrNameLst>
                                      </p:cBhvr>
                                      <p:to>
                                        <p:strVal val="visible"/>
                                      </p:to>
                                    </p:set>
                                    <p:animEffect transition="in" filter="slide(fromBottom)">
                                      <p:cBhvr>
                                        <p:cTn id="33" dur="1000"/>
                                        <p:tgtEl>
                                          <p:spTgt spid="7270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72707">
                                            <p:txEl>
                                              <p:pRg st="2" end="2"/>
                                            </p:txEl>
                                          </p:spTgt>
                                        </p:tgtEl>
                                        <p:attrNameLst>
                                          <p:attrName>style.visibility</p:attrName>
                                        </p:attrNameLst>
                                      </p:cBhvr>
                                      <p:to>
                                        <p:strVal val="visible"/>
                                      </p:to>
                                    </p:set>
                                    <p:animEffect transition="in" filter="slide(fromBottom)">
                                      <p:cBhvr>
                                        <p:cTn id="38" dur="1000"/>
                                        <p:tgtEl>
                                          <p:spTgt spid="72707">
                                            <p:txEl>
                                              <p:pRg st="2" end="2"/>
                                            </p:txEl>
                                          </p:spTgt>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72707">
                                            <p:txEl>
                                              <p:pRg st="3" end="3"/>
                                            </p:txEl>
                                          </p:spTgt>
                                        </p:tgtEl>
                                        <p:attrNameLst>
                                          <p:attrName>style.visibility</p:attrName>
                                        </p:attrNameLst>
                                      </p:cBhvr>
                                      <p:to>
                                        <p:strVal val="visible"/>
                                      </p:to>
                                    </p:set>
                                    <p:animEffect transition="in" filter="slide(fromBottom)">
                                      <p:cBhvr>
                                        <p:cTn id="41" dur="1000"/>
                                        <p:tgtEl>
                                          <p:spTgt spid="72707">
                                            <p:txEl>
                                              <p:pRg st="3" end="3"/>
                                            </p:txEl>
                                          </p:spTgt>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72707">
                                            <p:txEl>
                                              <p:pRg st="4" end="4"/>
                                            </p:txEl>
                                          </p:spTgt>
                                        </p:tgtEl>
                                        <p:attrNameLst>
                                          <p:attrName>style.visibility</p:attrName>
                                        </p:attrNameLst>
                                      </p:cBhvr>
                                      <p:to>
                                        <p:strVal val="visible"/>
                                      </p:to>
                                    </p:set>
                                    <p:animEffect transition="in" filter="slide(fromBottom)">
                                      <p:cBhvr>
                                        <p:cTn id="44" dur="1000"/>
                                        <p:tgtEl>
                                          <p:spTgt spid="72707">
                                            <p:txEl>
                                              <p:pRg st="4" end="4"/>
                                            </p:txEl>
                                          </p:spTgt>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72707">
                                            <p:txEl>
                                              <p:pRg st="5" end="5"/>
                                            </p:txEl>
                                          </p:spTgt>
                                        </p:tgtEl>
                                        <p:attrNameLst>
                                          <p:attrName>style.visibility</p:attrName>
                                        </p:attrNameLst>
                                      </p:cBhvr>
                                      <p:to>
                                        <p:strVal val="visible"/>
                                      </p:to>
                                    </p:set>
                                    <p:animEffect transition="in" filter="slide(fromBottom)">
                                      <p:cBhvr>
                                        <p:cTn id="47" dur="1000"/>
                                        <p:tgtEl>
                                          <p:spTgt spid="72707">
                                            <p:txEl>
                                              <p:pRg st="5" end="5"/>
                                            </p:txEl>
                                          </p:spTgt>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72707">
                                            <p:txEl>
                                              <p:pRg st="6" end="6"/>
                                            </p:txEl>
                                          </p:spTgt>
                                        </p:tgtEl>
                                        <p:attrNameLst>
                                          <p:attrName>style.visibility</p:attrName>
                                        </p:attrNameLst>
                                      </p:cBhvr>
                                      <p:to>
                                        <p:strVal val="visible"/>
                                      </p:to>
                                    </p:set>
                                    <p:animEffect transition="in" filter="slide(fromBottom)">
                                      <p:cBhvr>
                                        <p:cTn id="50" dur="1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72707"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灯片编号占位符 5"/>
          <p:cNvSpPr>
            <a:spLocks noGrp="1"/>
          </p:cNvSpPr>
          <p:nvPr>
            <p:ph type="sldNum" sz="quarter" idx="11"/>
          </p:nvPr>
        </p:nvSpPr>
        <p:spPr>
          <a:xfrm>
            <a:off x="6553200" y="6245225"/>
            <a:ext cx="2133600" cy="476250"/>
          </a:xfrm>
          <a:noFill/>
        </p:spPr>
        <p:txBody>
          <a:bodyPr lIns="0" rIns="0"/>
          <a:lstStyle/>
          <a:p>
            <a:fld id="{BD358E3D-B00E-4F71-8113-9E0C577E7AB5}" type="slidenum">
              <a:rPr lang="en-US" altLang="zh-CN" smtClean="0">
                <a:solidFill>
                  <a:schemeClr val="bg1"/>
                </a:solidFill>
                <a:latin typeface="Arial" pitchFamily="34" charset="0"/>
                <a:ea typeface="宋体" pitchFamily="2" charset="-122"/>
              </a:rPr>
              <a:pPr/>
              <a:t>74</a:t>
            </a:fld>
            <a:endParaRPr lang="en-US" altLang="zh-CN" smtClean="0">
              <a:solidFill>
                <a:schemeClr val="bg1"/>
              </a:solidFill>
              <a:latin typeface="Arial" pitchFamily="34" charset="0"/>
              <a:ea typeface="宋体" pitchFamily="2" charset="-122"/>
            </a:endParaRPr>
          </a:p>
        </p:txBody>
      </p:sp>
      <p:sp>
        <p:nvSpPr>
          <p:cNvPr id="98307" name="Rectangle 2"/>
          <p:cNvSpPr>
            <a:spLocks noGrp="1" noChangeArrowheads="1"/>
          </p:cNvSpPr>
          <p:nvPr>
            <p:ph type="title"/>
          </p:nvPr>
        </p:nvSpPr>
        <p:spPr>
          <a:xfrm>
            <a:off x="755650" y="836613"/>
            <a:ext cx="8785225" cy="533400"/>
          </a:xfrm>
        </p:spPr>
        <p:txBody>
          <a:bodyPr/>
          <a:lstStyle/>
          <a:p>
            <a:pPr eaLnBrk="1" hangingPunct="1"/>
            <a:r>
              <a:rPr lang="zh-CN" altLang="en-US" sz="3200" smtClean="0">
                <a:ea typeface="宋体" pitchFamily="2" charset="-122"/>
              </a:rPr>
              <a:t> </a:t>
            </a:r>
            <a:r>
              <a:rPr lang="zh-CN" altLang="en-US" sz="3200" smtClean="0">
                <a:latin typeface="微软雅黑" pitchFamily="34" charset="-122"/>
                <a:ea typeface="微软雅黑" pitchFamily="34" charset="-122"/>
              </a:rPr>
              <a:t>案例二：从一篇已知的研究论文入手选题</a:t>
            </a:r>
            <a:endParaRPr lang="zh-CN" altLang="en-US" sz="3200" smtClean="0">
              <a:solidFill>
                <a:srgbClr val="0066FF"/>
              </a:solidFill>
              <a:latin typeface="微软雅黑" pitchFamily="34" charset="-122"/>
              <a:ea typeface="微软雅黑" pitchFamily="34" charset="-122"/>
            </a:endParaRPr>
          </a:p>
        </p:txBody>
      </p:sp>
      <p:sp>
        <p:nvSpPr>
          <p:cNvPr id="451587" name="Rectangle 3"/>
          <p:cNvSpPr>
            <a:spLocks noGrp="1" noChangeArrowheads="1"/>
          </p:cNvSpPr>
          <p:nvPr>
            <p:ph type="body" idx="1"/>
          </p:nvPr>
        </p:nvSpPr>
        <p:spPr>
          <a:xfrm>
            <a:off x="684213" y="1676400"/>
            <a:ext cx="7929562" cy="4495800"/>
          </a:xfrm>
        </p:spPr>
        <p:txBody>
          <a:bodyPr/>
          <a:lstStyle/>
          <a:p>
            <a:pPr>
              <a:defRPr/>
            </a:pPr>
            <a:r>
              <a:rPr lang="zh-CN" altLang="en-US" sz="2000" smtClean="0">
                <a:latin typeface="微软雅黑" pitchFamily="34" charset="-122"/>
                <a:ea typeface="微软雅黑" pitchFamily="34" charset="-122"/>
              </a:rPr>
              <a:t>步骤一：在</a:t>
            </a:r>
            <a:r>
              <a:rPr lang="en-US" altLang="zh-CN" sz="2000" smtClean="0">
                <a:latin typeface="微软雅黑" pitchFamily="34" charset="-122"/>
                <a:ea typeface="微软雅黑" pitchFamily="34" charset="-122"/>
              </a:rPr>
              <a:t>Web of Science</a:t>
            </a:r>
            <a:r>
              <a:rPr lang="en-US" altLang="zh-CN" sz="2000" baseline="30000" smtClean="0">
                <a:latin typeface="微软雅黑" pitchFamily="34" charset="-122"/>
                <a:ea typeface="微软雅黑" pitchFamily="34" charset="-122"/>
              </a:rPr>
              <a:t>TM</a:t>
            </a:r>
            <a:r>
              <a:rPr lang="zh-CN" altLang="en-US" sz="2000" smtClean="0">
                <a:latin typeface="微软雅黑" pitchFamily="34" charset="-122"/>
                <a:ea typeface="微软雅黑" pitchFamily="34" charset="-122"/>
              </a:rPr>
              <a:t>中利用被引参考文献检索搜索在该研究之后的相关进展</a:t>
            </a:r>
            <a:endParaRPr lang="en-US" altLang="zh-CN" sz="2000" smtClean="0">
              <a:latin typeface="微软雅黑" pitchFamily="34" charset="-122"/>
              <a:ea typeface="微软雅黑" pitchFamily="34" charset="-122"/>
            </a:endParaRPr>
          </a:p>
          <a:p>
            <a:pPr>
              <a:defRPr/>
            </a:pPr>
            <a:r>
              <a:rPr lang="zh-CN" altLang="en-US" sz="2000" smtClean="0">
                <a:latin typeface="微软雅黑" pitchFamily="34" charset="-122"/>
                <a:ea typeface="微软雅黑" pitchFamily="34" charset="-122"/>
              </a:rPr>
              <a:t>步骤二：对检索结果进行分析，了解研究的思路，选择空白点，设计下一步的研究计划</a:t>
            </a:r>
            <a:endParaRPr lang="en-US" altLang="zh-CN" sz="2000" smtClean="0">
              <a:latin typeface="微软雅黑" pitchFamily="34" charset="-122"/>
              <a:ea typeface="微软雅黑" pitchFamily="34" charset="-122"/>
            </a:endParaRPr>
          </a:p>
          <a:p>
            <a:pPr algn="ctr" eaLnBrk="1" hangingPunct="1">
              <a:buFontTx/>
              <a:buNone/>
              <a:defRPr/>
            </a:pPr>
            <a:endParaRPr lang="en-US" altLang="zh-CN" sz="2000" b="1" smtClean="0">
              <a:ea typeface="宋体" pitchFamily="2" charset="-122"/>
            </a:endParaRPr>
          </a:p>
          <a:p>
            <a:pPr algn="ctr" eaLnBrk="1" hangingPunct="1">
              <a:buFontTx/>
              <a:buNone/>
              <a:defRPr/>
            </a:pPr>
            <a:r>
              <a:rPr lang="zh-CN" altLang="en-US" sz="2000" smtClean="0">
                <a:latin typeface="微软雅黑" pitchFamily="34" charset="-122"/>
                <a:ea typeface="微软雅黑" pitchFamily="34" charset="-122"/>
              </a:rPr>
              <a:t>案  例：</a:t>
            </a:r>
            <a:endParaRPr lang="en-US" altLang="zh-CN" sz="2000" smtClean="0">
              <a:latin typeface="微软雅黑" pitchFamily="34" charset="-122"/>
              <a:ea typeface="微软雅黑" pitchFamily="34" charset="-122"/>
            </a:endParaRPr>
          </a:p>
          <a:p>
            <a:pPr algn="ctr">
              <a:buFontTx/>
              <a:buNone/>
              <a:defRPr/>
            </a:pPr>
            <a:r>
              <a:rPr lang="en-US" sz="2000" smtClean="0">
                <a:effectLst>
                  <a:outerShdw blurRad="38100" dist="38100" dir="2700000" algn="tl">
                    <a:srgbClr val="C0C0C0"/>
                  </a:outerShdw>
                </a:effectLst>
                <a:latin typeface="Times New Roman" pitchFamily="18" charset="0"/>
                <a:cs typeface="Times New Roman" pitchFamily="18" charset="0"/>
              </a:rPr>
              <a:t>Clearing the fog: patenting trends for the treatment of Alzheimer’s disease.</a:t>
            </a:r>
          </a:p>
          <a:p>
            <a:pPr algn="ctr">
              <a:buFontTx/>
              <a:buNone/>
              <a:defRPr/>
            </a:pPr>
            <a:r>
              <a:rPr lang="en-US" sz="2000" smtClean="0">
                <a:effectLst>
                  <a:outerShdw blurRad="38100" dist="38100" dir="2700000" algn="tl">
                    <a:srgbClr val="C0C0C0"/>
                  </a:outerShdw>
                </a:effectLst>
                <a:latin typeface="Times New Roman" pitchFamily="18" charset="0"/>
                <a:cs typeface="Times New Roman" pitchFamily="18" charset="0"/>
              </a:rPr>
              <a:t>Lioyd M, Mokdsi G, Spielthenner D.</a:t>
            </a:r>
          </a:p>
          <a:p>
            <a:pPr algn="ctr">
              <a:buFontTx/>
              <a:buNone/>
              <a:defRPr/>
            </a:pPr>
            <a:r>
              <a:rPr lang="en-US" sz="2000" smtClean="0">
                <a:effectLst>
                  <a:outerShdw blurRad="38100" dist="38100" dir="2700000" algn="tl">
                    <a:srgbClr val="C0C0C0"/>
                  </a:outerShdw>
                </a:effectLst>
                <a:latin typeface="Times New Roman" pitchFamily="18" charset="0"/>
                <a:cs typeface="Times New Roman" pitchFamily="18" charset="0"/>
              </a:rPr>
              <a:t>Pharm Pat Anal 2012;1(4):437-55</a:t>
            </a:r>
            <a:endParaRPr lang="en-US" altLang="zh-CN" sz="2000" smtClean="0">
              <a:effectLst>
                <a:outerShdw blurRad="38100" dist="38100" dir="2700000" algn="tl">
                  <a:srgbClr val="C0C0C0"/>
                </a:outerShdw>
              </a:effectLst>
              <a:latin typeface="Times New Roman" pitchFamily="18" charset="0"/>
              <a:ea typeface="宋体" pitchFamily="2" charset="-122"/>
              <a:cs typeface="Times New Roman" pitchFamily="18" charset="0"/>
            </a:endParaRPr>
          </a:p>
          <a:p>
            <a:pPr algn="ctr" eaLnBrk="1" hangingPunct="1">
              <a:buFontTx/>
              <a:buNone/>
              <a:defRPr/>
            </a:pPr>
            <a:r>
              <a:rPr lang="zh-CN" altLang="en-US" sz="2000" smtClean="0">
                <a:latin typeface="微软雅黑" pitchFamily="34" charset="-122"/>
                <a:ea typeface="微软雅黑" pitchFamily="34" charset="-122"/>
              </a:rPr>
              <a:t>治疗阿尔兹海默症药品的专利趋势</a:t>
            </a:r>
          </a:p>
          <a:p>
            <a:pPr algn="ctr" eaLnBrk="1" hangingPunct="1">
              <a:buFontTx/>
              <a:buNone/>
              <a:defRPr/>
            </a:pPr>
            <a:endParaRPr lang="zh-CN" altLang="en-US" sz="1800" smtClean="0">
              <a:effectLst>
                <a:outerShdw blurRad="38100" dist="38100" dir="2700000" algn="tl">
                  <a:srgbClr val="C0C0C0"/>
                </a:outerShdw>
              </a:effectLst>
              <a:ea typeface="宋体" pitchFamily="2" charset="-122"/>
            </a:endParaRPr>
          </a:p>
        </p:txBody>
      </p:sp>
    </p:spTree>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灯片编号占位符 5"/>
          <p:cNvSpPr>
            <a:spLocks noGrp="1"/>
          </p:cNvSpPr>
          <p:nvPr>
            <p:ph type="sldNum" sz="quarter" idx="11"/>
          </p:nvPr>
        </p:nvSpPr>
        <p:spPr>
          <a:xfrm>
            <a:off x="6553200" y="6245225"/>
            <a:ext cx="2133600" cy="476250"/>
          </a:xfrm>
          <a:noFill/>
        </p:spPr>
        <p:txBody>
          <a:bodyPr lIns="0" rIns="0"/>
          <a:lstStyle/>
          <a:p>
            <a:fld id="{B1910249-AAB8-454E-87EF-C8E8EF3B1944}" type="slidenum">
              <a:rPr lang="en-US" altLang="zh-CN" smtClean="0">
                <a:solidFill>
                  <a:schemeClr val="bg1"/>
                </a:solidFill>
                <a:latin typeface="Arial" pitchFamily="34" charset="0"/>
                <a:ea typeface="宋体" pitchFamily="2" charset="-122"/>
              </a:rPr>
              <a:pPr/>
              <a:t>75</a:t>
            </a:fld>
            <a:endParaRPr lang="en-US" altLang="zh-CN" smtClean="0">
              <a:solidFill>
                <a:schemeClr val="bg1"/>
              </a:solidFill>
              <a:latin typeface="Arial" pitchFamily="34" charset="0"/>
              <a:ea typeface="宋体" pitchFamily="2" charset="-122"/>
            </a:endParaRPr>
          </a:p>
        </p:txBody>
      </p:sp>
      <p:sp>
        <p:nvSpPr>
          <p:cNvPr id="99331" name="Rectangle 2"/>
          <p:cNvSpPr>
            <a:spLocks noGrp="1" noChangeArrowheads="1"/>
          </p:cNvSpPr>
          <p:nvPr>
            <p:ph type="body" idx="1"/>
          </p:nvPr>
        </p:nvSpPr>
        <p:spPr/>
        <p:txBody>
          <a:bodyPr/>
          <a:lstStyle/>
          <a:p>
            <a:pPr eaLnBrk="1" hangingPunct="1"/>
            <a:endParaRPr lang="zh-CN" altLang="zh-CN" smtClean="0">
              <a:ea typeface="宋体" pitchFamily="2" charset="-122"/>
            </a:endParaRPr>
          </a:p>
        </p:txBody>
      </p:sp>
      <p:pic>
        <p:nvPicPr>
          <p:cNvPr id="99332" name="Picture 5" descr="被引文献查找.jpg"/>
          <p:cNvPicPr>
            <a:picLocks noChangeAspect="1"/>
          </p:cNvPicPr>
          <p:nvPr/>
        </p:nvPicPr>
        <p:blipFill>
          <a:blip r:embed="rId3"/>
          <a:srcRect/>
          <a:stretch>
            <a:fillRect/>
          </a:stretch>
        </p:blipFill>
        <p:spPr bwMode="auto">
          <a:xfrm>
            <a:off x="0" y="765175"/>
            <a:ext cx="9144000" cy="4751388"/>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6" descr="WOS CC.jpg"/>
          <p:cNvPicPr>
            <a:picLocks noChangeAspect="1"/>
          </p:cNvPicPr>
          <p:nvPr/>
        </p:nvPicPr>
        <p:blipFill>
          <a:blip r:embed="rId3"/>
          <a:srcRect/>
          <a:stretch>
            <a:fillRect/>
          </a:stretch>
        </p:blipFill>
        <p:spPr bwMode="auto">
          <a:xfrm>
            <a:off x="304800" y="0"/>
            <a:ext cx="8583613" cy="8077200"/>
          </a:xfrm>
          <a:prstGeom prst="rect">
            <a:avLst/>
          </a:prstGeom>
          <a:noFill/>
          <a:ln w="9525">
            <a:noFill/>
            <a:miter lim="800000"/>
            <a:headEnd/>
            <a:tailEnd/>
          </a:ln>
        </p:spPr>
      </p:pic>
      <p:sp>
        <p:nvSpPr>
          <p:cNvPr id="9" name="Title 1"/>
          <p:cNvSpPr txBox="1">
            <a:spLocks/>
          </p:cNvSpPr>
          <p:nvPr/>
        </p:nvSpPr>
        <p:spPr bwMode="auto">
          <a:xfrm>
            <a:off x="3429000" y="228600"/>
            <a:ext cx="3087688" cy="331788"/>
          </a:xfrm>
          <a:prstGeom prst="rect">
            <a:avLst/>
          </a:prstGeom>
          <a:noFill/>
          <a:ln w="9525">
            <a:noFill/>
            <a:miter lim="800000"/>
            <a:headEnd/>
            <a:tailEnd/>
          </a:ln>
        </p:spPr>
        <p:txBody>
          <a:bodyPr lIns="0" tIns="0" rIns="0" bIns="0" anchor="b"/>
          <a:lstStyle/>
          <a:p>
            <a:pPr eaLnBrk="0" hangingPunct="0">
              <a:lnSpc>
                <a:spcPct val="90000"/>
              </a:lnSpc>
              <a:defRPr/>
            </a:pPr>
            <a:r>
              <a:rPr lang="en-US" altLang="zh-CN" b="1" kern="0" dirty="0">
                <a:solidFill>
                  <a:schemeClr val="bg1"/>
                </a:solidFill>
                <a:latin typeface="+mj-lt"/>
                <a:ea typeface="+mj-ea"/>
                <a:cs typeface="+mj-cs"/>
              </a:rPr>
              <a:t>Web of Science</a:t>
            </a:r>
            <a:r>
              <a:rPr lang="en-US" altLang="zh-CN" b="1" kern="0" baseline="30000" dirty="0">
                <a:solidFill>
                  <a:schemeClr val="bg1"/>
                </a:solidFill>
                <a:latin typeface="+mj-lt"/>
                <a:ea typeface="+mj-ea"/>
                <a:cs typeface="+mj-cs"/>
              </a:rPr>
              <a:t>TM</a:t>
            </a:r>
            <a:r>
              <a:rPr lang="zh-CN" altLang="en-US" b="1" kern="0" dirty="0">
                <a:solidFill>
                  <a:schemeClr val="bg1"/>
                </a:solidFill>
                <a:latin typeface="+mj-lt"/>
                <a:ea typeface="+mj-ea"/>
                <a:cs typeface="+mj-cs"/>
              </a:rPr>
              <a:t>核心合集</a:t>
            </a:r>
            <a:endParaRPr lang="en-US" b="1" kern="0" dirty="0">
              <a:solidFill>
                <a:schemeClr val="bg1"/>
              </a:solidFill>
              <a:latin typeface="+mj-lt"/>
              <a:ea typeface="+mj-ea"/>
              <a:cs typeface="+mj-cs"/>
            </a:endParaRPr>
          </a:p>
        </p:txBody>
      </p:sp>
      <p:pic>
        <p:nvPicPr>
          <p:cNvPr id="11" name="Picture 10" descr="检索下拉条.jpg"/>
          <p:cNvPicPr>
            <a:picLocks noChangeAspect="1"/>
          </p:cNvPicPr>
          <p:nvPr/>
        </p:nvPicPr>
        <p:blipFill>
          <a:blip r:embed="rId4"/>
          <a:srcRect/>
          <a:stretch>
            <a:fillRect/>
          </a:stretch>
        </p:blipFill>
        <p:spPr bwMode="auto">
          <a:xfrm>
            <a:off x="611188" y="1557338"/>
            <a:ext cx="2019300" cy="1400175"/>
          </a:xfrm>
          <a:prstGeom prst="rect">
            <a:avLst/>
          </a:prstGeom>
          <a:noFill/>
          <a:ln w="9525">
            <a:solidFill>
              <a:schemeClr val="tx2"/>
            </a:solidFill>
            <a:miter lim="800000"/>
            <a:headEnd/>
            <a:tailEnd/>
          </a:ln>
        </p:spPr>
      </p:pic>
      <p:sp>
        <p:nvSpPr>
          <p:cNvPr id="12" name="Rounded Rectangle 11"/>
          <p:cNvSpPr/>
          <p:nvPr/>
        </p:nvSpPr>
        <p:spPr>
          <a:xfrm>
            <a:off x="900113" y="836613"/>
            <a:ext cx="1981200" cy="304800"/>
          </a:xfrm>
          <a:prstGeom prst="roundRect">
            <a:avLst>
              <a:gd name="adj" fmla="val 73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2699792" y="2132856"/>
            <a:ext cx="625202" cy="257001"/>
          </a:xfrm>
          <a:prstGeom prst="rightArrow">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
          <p:cNvSpPr txBox="1">
            <a:spLocks/>
          </p:cNvSpPr>
          <p:nvPr/>
        </p:nvSpPr>
        <p:spPr bwMode="auto">
          <a:xfrm>
            <a:off x="3470031" y="2055690"/>
            <a:ext cx="2133600" cy="365125"/>
          </a:xfrm>
          <a:prstGeom prst="rect">
            <a:avLst/>
          </a:prstGeom>
          <a:solidFill>
            <a:srgbClr val="FF66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0" bIns="0" anchor="ctr"/>
          <a:lstStyle/>
          <a:p>
            <a:pPr algn="ctr" eaLnBrk="0" hangingPunct="0">
              <a:lnSpc>
                <a:spcPct val="90000"/>
              </a:lnSpc>
              <a:defRPr/>
            </a:pPr>
            <a:r>
              <a:rPr lang="zh-CN" altLang="en-US" b="1">
                <a:solidFill>
                  <a:schemeClr val="bg1"/>
                </a:solidFill>
                <a:latin typeface="微软雅黑" pitchFamily="34" charset="-122"/>
                <a:ea typeface="微软雅黑" pitchFamily="34" charset="-122"/>
              </a:rPr>
              <a:t>被引参考文献检索</a:t>
            </a:r>
            <a:endParaRPr lang="en-US" b="1">
              <a:solidFill>
                <a:schemeClr val="bg1"/>
              </a:solidFill>
              <a:latin typeface="微软雅黑" pitchFamily="34" charset="-122"/>
              <a:ea typeface="微软雅黑" pitchFamily="34" charset="-122"/>
            </a:endParaRPr>
          </a:p>
        </p:txBody>
      </p:sp>
      <p:sp>
        <p:nvSpPr>
          <p:cNvPr id="100364" name="Slide Number Placeholder 9"/>
          <p:cNvSpPr>
            <a:spLocks noGrp="1"/>
          </p:cNvSpPr>
          <p:nvPr>
            <p:ph type="sldNum" sz="quarter" idx="11"/>
          </p:nvPr>
        </p:nvSpPr>
        <p:spPr>
          <a:noFill/>
        </p:spPr>
        <p:txBody>
          <a:bodyPr/>
          <a:lstStyle/>
          <a:p>
            <a:fld id="{B45D9B06-F47B-45F8-B5C7-0831BC103C81}" type="slidenum">
              <a:rPr lang="en-US" altLang="en-US" smtClean="0">
                <a:latin typeface="Arial" pitchFamily="34" charset="0"/>
                <a:ea typeface="宋体" pitchFamily="2" charset="-122"/>
              </a:rPr>
              <a:pPr/>
              <a:t>76</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3429000" y="228600"/>
            <a:ext cx="2819400" cy="331788"/>
          </a:xfrm>
          <a:prstGeom prst="rect">
            <a:avLst/>
          </a:prstGeom>
          <a:noFill/>
          <a:ln w="9525">
            <a:noFill/>
            <a:miter lim="800000"/>
            <a:headEnd/>
            <a:tailEnd/>
          </a:ln>
        </p:spPr>
        <p:txBody>
          <a:bodyPr lIns="0" tIns="0" rIns="0" bIns="0" anchor="b"/>
          <a:lstStyle/>
          <a:p>
            <a:pPr eaLnBrk="0" hangingPunct="0">
              <a:lnSpc>
                <a:spcPct val="90000"/>
              </a:lnSpc>
              <a:defRPr/>
            </a:pPr>
            <a:r>
              <a:rPr lang="en-US" altLang="zh-CN" b="1" kern="0" dirty="0">
                <a:solidFill>
                  <a:schemeClr val="bg1"/>
                </a:solidFill>
                <a:latin typeface="+mj-lt"/>
                <a:ea typeface="+mj-ea"/>
                <a:cs typeface="+mj-cs"/>
              </a:rPr>
              <a:t>Web of Science</a:t>
            </a:r>
            <a:r>
              <a:rPr lang="zh-CN" altLang="en-US" b="1" kern="0" dirty="0">
                <a:solidFill>
                  <a:schemeClr val="bg1"/>
                </a:solidFill>
                <a:latin typeface="+mj-lt"/>
                <a:ea typeface="+mj-ea"/>
                <a:cs typeface="+mj-cs"/>
              </a:rPr>
              <a:t>核心合集</a:t>
            </a:r>
            <a:endParaRPr lang="en-US" b="1" kern="0" dirty="0">
              <a:solidFill>
                <a:schemeClr val="bg1"/>
              </a:solidFill>
              <a:latin typeface="+mj-lt"/>
              <a:ea typeface="+mj-ea"/>
              <a:cs typeface="+mj-cs"/>
            </a:endParaRPr>
          </a:p>
        </p:txBody>
      </p:sp>
      <p:sp>
        <p:nvSpPr>
          <p:cNvPr id="12" name="Rounded Rectangle 11"/>
          <p:cNvSpPr/>
          <p:nvPr/>
        </p:nvSpPr>
        <p:spPr>
          <a:xfrm>
            <a:off x="914400" y="762000"/>
            <a:ext cx="1981200" cy="304800"/>
          </a:xfrm>
          <a:prstGeom prst="roundRect">
            <a:avLst>
              <a:gd name="adj" fmla="val 73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1380" name="Picture 9" descr="被引参考文献检索.jpg"/>
          <p:cNvPicPr>
            <a:picLocks noChangeAspect="1"/>
          </p:cNvPicPr>
          <p:nvPr/>
        </p:nvPicPr>
        <p:blipFill>
          <a:blip r:embed="rId3"/>
          <a:srcRect/>
          <a:stretch>
            <a:fillRect/>
          </a:stretch>
        </p:blipFill>
        <p:spPr bwMode="auto">
          <a:xfrm>
            <a:off x="250825" y="0"/>
            <a:ext cx="8689975" cy="7389813"/>
          </a:xfrm>
          <a:prstGeom prst="rect">
            <a:avLst/>
          </a:prstGeom>
          <a:noFill/>
          <a:ln w="9525">
            <a:noFill/>
            <a:miter lim="800000"/>
            <a:headEnd/>
            <a:tailEnd/>
          </a:ln>
        </p:spPr>
      </p:pic>
      <p:sp>
        <p:nvSpPr>
          <p:cNvPr id="13" name="圆角矩形 4"/>
          <p:cNvSpPr>
            <a:spLocks noChangeArrowheads="1"/>
          </p:cNvSpPr>
          <p:nvPr/>
        </p:nvSpPr>
        <p:spPr bwMode="auto">
          <a:xfrm>
            <a:off x="323850" y="652463"/>
            <a:ext cx="1471613" cy="338137"/>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5" name="Text Box 4"/>
          <p:cNvSpPr txBox="1">
            <a:spLocks noChangeArrowheads="1"/>
          </p:cNvSpPr>
          <p:nvPr/>
        </p:nvSpPr>
        <p:spPr bwMode="auto">
          <a:xfrm>
            <a:off x="6076950" y="1477624"/>
            <a:ext cx="1735410" cy="418191"/>
          </a:xfrm>
          <a:prstGeom prst="rect">
            <a:avLst/>
          </a:prstGeom>
          <a:solidFill>
            <a:srgbClr val="FF6600"/>
          </a:solidFill>
          <a:ln cap="rnd">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lnSpc>
                <a:spcPct val="150000"/>
              </a:lnSpc>
              <a:defRPr/>
            </a:pPr>
            <a:r>
              <a:rPr lang="zh-CN" altLang="en-US" sz="1600" b="1" dirty="0">
                <a:solidFill>
                  <a:schemeClr val="bg1"/>
                </a:solidFill>
                <a:latin typeface="Microsoft YaHei" pitchFamily="34" charset="-122"/>
                <a:ea typeface="Microsoft YaHei" pitchFamily="34" charset="-122"/>
                <a:cs typeface="+mn-cs"/>
              </a:rPr>
              <a:t>被引文献作者</a:t>
            </a:r>
          </a:p>
        </p:txBody>
      </p:sp>
      <p:sp>
        <p:nvSpPr>
          <p:cNvPr id="17" name="Line 5"/>
          <p:cNvSpPr>
            <a:spLocks noChangeShapeType="1"/>
          </p:cNvSpPr>
          <p:nvPr/>
        </p:nvSpPr>
        <p:spPr bwMode="auto">
          <a:xfrm flipH="1">
            <a:off x="4019550" y="1730375"/>
            <a:ext cx="2057400" cy="0"/>
          </a:xfrm>
          <a:prstGeom prst="line">
            <a:avLst/>
          </a:prstGeom>
          <a:noFill/>
          <a:ln w="31750">
            <a:solidFill>
              <a:srgbClr val="FF6600"/>
            </a:solidFill>
            <a:round/>
            <a:headEnd/>
            <a:tailEnd type="triangle" w="med" len="med"/>
          </a:ln>
        </p:spPr>
        <p:txBody>
          <a:bodyPr/>
          <a:lstStyle/>
          <a:p>
            <a:endParaRPr lang="en-US"/>
          </a:p>
        </p:txBody>
      </p:sp>
      <p:sp>
        <p:nvSpPr>
          <p:cNvPr id="18" name="Text Box 6"/>
          <p:cNvSpPr txBox="1">
            <a:spLocks noChangeArrowheads="1"/>
          </p:cNvSpPr>
          <p:nvPr/>
        </p:nvSpPr>
        <p:spPr bwMode="auto">
          <a:xfrm>
            <a:off x="6084168" y="2010577"/>
            <a:ext cx="1735410" cy="418191"/>
          </a:xfrm>
          <a:prstGeom prst="rect">
            <a:avLst/>
          </a:prstGeom>
          <a:solidFill>
            <a:srgbClr val="FF6600"/>
          </a:solidFill>
          <a:ln cap="rnd">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lnSpc>
                <a:spcPct val="150000"/>
              </a:lnSpc>
              <a:defRPr/>
            </a:pPr>
            <a:r>
              <a:rPr lang="zh-CN" altLang="en-US" sz="1600" b="1" dirty="0">
                <a:solidFill>
                  <a:schemeClr val="bg1"/>
                </a:solidFill>
                <a:latin typeface="Microsoft YaHei" pitchFamily="34" charset="-122"/>
                <a:ea typeface="Microsoft YaHei" pitchFamily="34" charset="-122"/>
                <a:cs typeface="+mn-cs"/>
              </a:rPr>
              <a:t>被引著作</a:t>
            </a:r>
          </a:p>
        </p:txBody>
      </p:sp>
      <p:sp>
        <p:nvSpPr>
          <p:cNvPr id="19" name="Line 7"/>
          <p:cNvSpPr>
            <a:spLocks noChangeShapeType="1"/>
          </p:cNvSpPr>
          <p:nvPr/>
        </p:nvSpPr>
        <p:spPr bwMode="auto">
          <a:xfrm flipH="1">
            <a:off x="4019550" y="2276475"/>
            <a:ext cx="2057400" cy="0"/>
          </a:xfrm>
          <a:prstGeom prst="line">
            <a:avLst/>
          </a:prstGeom>
          <a:noFill/>
          <a:ln w="31750">
            <a:solidFill>
              <a:srgbClr val="FF6600"/>
            </a:solidFill>
            <a:round/>
            <a:headEnd/>
            <a:tailEnd type="triangle" w="med" len="med"/>
          </a:ln>
        </p:spPr>
        <p:txBody>
          <a:bodyPr/>
          <a:lstStyle/>
          <a:p>
            <a:endParaRPr lang="en-US"/>
          </a:p>
        </p:txBody>
      </p:sp>
      <p:sp>
        <p:nvSpPr>
          <p:cNvPr id="20" name="Text Box 8"/>
          <p:cNvSpPr txBox="1">
            <a:spLocks noChangeArrowheads="1"/>
          </p:cNvSpPr>
          <p:nvPr/>
        </p:nvSpPr>
        <p:spPr bwMode="auto">
          <a:xfrm>
            <a:off x="6076950" y="2577821"/>
            <a:ext cx="1735410" cy="461665"/>
          </a:xfrm>
          <a:prstGeom prst="rect">
            <a:avLst/>
          </a:prstGeom>
          <a:solidFill>
            <a:srgbClr val="FF6600"/>
          </a:solidFill>
          <a:ln cap="rnd">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lnSpc>
                <a:spcPct val="150000"/>
              </a:lnSpc>
              <a:defRPr/>
            </a:pPr>
            <a:r>
              <a:rPr lang="zh-CN" altLang="en-US" sz="1600" b="1" dirty="0">
                <a:solidFill>
                  <a:schemeClr val="bg1"/>
                </a:solidFill>
                <a:latin typeface="Microsoft YaHei" pitchFamily="34" charset="-122"/>
                <a:ea typeface="Microsoft YaHei" pitchFamily="34" charset="-122"/>
                <a:cs typeface="+mn-cs"/>
              </a:rPr>
              <a:t>被引文献出版年</a:t>
            </a:r>
          </a:p>
        </p:txBody>
      </p:sp>
      <p:sp>
        <p:nvSpPr>
          <p:cNvPr id="21" name="Line 9"/>
          <p:cNvSpPr>
            <a:spLocks noChangeShapeType="1"/>
          </p:cNvSpPr>
          <p:nvPr/>
        </p:nvSpPr>
        <p:spPr bwMode="auto">
          <a:xfrm flipH="1">
            <a:off x="4019550" y="2781300"/>
            <a:ext cx="2057400" cy="0"/>
          </a:xfrm>
          <a:prstGeom prst="line">
            <a:avLst/>
          </a:prstGeom>
          <a:noFill/>
          <a:ln w="31750">
            <a:solidFill>
              <a:srgbClr val="FF6600"/>
            </a:solidFill>
            <a:round/>
            <a:headEnd/>
            <a:tailEnd type="triangle" w="med" len="med"/>
          </a:ln>
        </p:spPr>
        <p:txBody>
          <a:bodyPr/>
          <a:lstStyle/>
          <a:p>
            <a:endParaRPr lang="en-US"/>
          </a:p>
        </p:txBody>
      </p:sp>
      <p:sp>
        <p:nvSpPr>
          <p:cNvPr id="101394" name="Slide Number Placeholder 13"/>
          <p:cNvSpPr>
            <a:spLocks noGrp="1"/>
          </p:cNvSpPr>
          <p:nvPr>
            <p:ph type="sldNum" sz="quarter" idx="11"/>
          </p:nvPr>
        </p:nvSpPr>
        <p:spPr>
          <a:noFill/>
        </p:spPr>
        <p:txBody>
          <a:bodyPr/>
          <a:lstStyle/>
          <a:p>
            <a:fld id="{10034D0F-66E2-4778-8FDD-27F70DC02151}" type="slidenum">
              <a:rPr lang="en-US" altLang="en-US" smtClean="0">
                <a:latin typeface="Arial" pitchFamily="34" charset="0"/>
                <a:ea typeface="宋体" pitchFamily="2" charset="-122"/>
              </a:rPr>
              <a:pPr/>
              <a:t>77</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amond(in)">
                                      <p:cBhvr>
                                        <p:cTn id="11" dur="1000"/>
                                        <p:tgtEl>
                                          <p:spTgt spid="17"/>
                                        </p:tgtEl>
                                      </p:cBhvr>
                                    </p:animEffect>
                                  </p:childTnLst>
                                </p:cTn>
                              </p:par>
                              <p:par>
                                <p:cTn id="12" presetID="8"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diamond(in)">
                                      <p:cBhvr>
                                        <p:cTn id="14" dur="1000"/>
                                        <p:tgtEl>
                                          <p:spTgt spid="15"/>
                                        </p:tgtEl>
                                      </p:cBhvr>
                                    </p:animEffect>
                                  </p:childTnLst>
                                </p:cTn>
                              </p:par>
                            </p:childTnLst>
                          </p:cTn>
                        </p:par>
                        <p:par>
                          <p:cTn id="15" fill="hold">
                            <p:stCondLst>
                              <p:cond delay="1500"/>
                            </p:stCondLst>
                            <p:childTnLst>
                              <p:par>
                                <p:cTn id="16" presetID="8" presetClass="entr" presetSubtype="16"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amond(in)">
                                      <p:cBhvr>
                                        <p:cTn id="18" dur="1000"/>
                                        <p:tgtEl>
                                          <p:spTgt spid="19"/>
                                        </p:tgtEl>
                                      </p:cBhvr>
                                    </p:animEffect>
                                  </p:childTnLst>
                                </p:cTn>
                              </p:par>
                              <p:par>
                                <p:cTn id="19" presetID="8"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amond(in)">
                                      <p:cBhvr>
                                        <p:cTn id="21" dur="1000"/>
                                        <p:tgtEl>
                                          <p:spTgt spid="18"/>
                                        </p:tgtEl>
                                      </p:cBhvr>
                                    </p:animEffect>
                                  </p:childTnLst>
                                </p:cTn>
                              </p:par>
                            </p:childTnLst>
                          </p:cTn>
                        </p:par>
                        <p:par>
                          <p:cTn id="22" fill="hold">
                            <p:stCondLst>
                              <p:cond delay="2500"/>
                            </p:stCondLst>
                            <p:childTnLst>
                              <p:par>
                                <p:cTn id="23" presetID="8"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amond(in)">
                                      <p:cBhvr>
                                        <p:cTn id="25" dur="1000"/>
                                        <p:tgtEl>
                                          <p:spTgt spid="21"/>
                                        </p:tgtEl>
                                      </p:cBhvr>
                                    </p:animEffect>
                                  </p:childTnLst>
                                </p:cTn>
                              </p:par>
                              <p:par>
                                <p:cTn id="26" presetID="8"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amond(in)">
                                      <p:cBhvr>
                                        <p:cTn id="2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9" grpId="0" animBg="1"/>
      <p:bldP spid="2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6" descr="被引参考文献输入数据.jpg"/>
          <p:cNvPicPr>
            <a:picLocks noChangeAspect="1"/>
          </p:cNvPicPr>
          <p:nvPr/>
        </p:nvPicPr>
        <p:blipFill>
          <a:blip r:embed="rId2"/>
          <a:srcRect/>
          <a:stretch>
            <a:fillRect/>
          </a:stretch>
        </p:blipFill>
        <p:spPr bwMode="auto">
          <a:xfrm>
            <a:off x="0" y="1196975"/>
            <a:ext cx="9144000" cy="3813175"/>
          </a:xfrm>
          <a:prstGeom prst="rect">
            <a:avLst/>
          </a:prstGeom>
          <a:noFill/>
          <a:ln w="9525">
            <a:noFill/>
            <a:miter lim="800000"/>
            <a:headEnd/>
            <a:tailEnd/>
          </a:ln>
        </p:spPr>
      </p:pic>
      <p:sp>
        <p:nvSpPr>
          <p:cNvPr id="16" name="Line 5"/>
          <p:cNvSpPr>
            <a:spLocks noChangeShapeType="1"/>
          </p:cNvSpPr>
          <p:nvPr/>
        </p:nvSpPr>
        <p:spPr bwMode="auto">
          <a:xfrm flipH="1">
            <a:off x="4932363" y="2636838"/>
            <a:ext cx="2057400" cy="0"/>
          </a:xfrm>
          <a:prstGeom prst="line">
            <a:avLst/>
          </a:prstGeom>
          <a:noFill/>
          <a:ln w="31750">
            <a:solidFill>
              <a:srgbClr val="FF6600"/>
            </a:solidFill>
            <a:round/>
            <a:headEnd/>
            <a:tailEnd type="triangle" w="med" len="med"/>
          </a:ln>
        </p:spPr>
        <p:txBody>
          <a:bodyPr/>
          <a:lstStyle/>
          <a:p>
            <a:endParaRPr lang="en-US"/>
          </a:p>
        </p:txBody>
      </p:sp>
      <p:sp>
        <p:nvSpPr>
          <p:cNvPr id="18" name="Line 7"/>
          <p:cNvSpPr>
            <a:spLocks noChangeShapeType="1"/>
          </p:cNvSpPr>
          <p:nvPr/>
        </p:nvSpPr>
        <p:spPr bwMode="auto">
          <a:xfrm flipH="1">
            <a:off x="4500563" y="3284538"/>
            <a:ext cx="2057400" cy="0"/>
          </a:xfrm>
          <a:prstGeom prst="line">
            <a:avLst/>
          </a:prstGeom>
          <a:noFill/>
          <a:ln w="31750">
            <a:solidFill>
              <a:srgbClr val="FF6600"/>
            </a:solidFill>
            <a:round/>
            <a:headEnd/>
            <a:tailEnd type="triangle" w="med" len="med"/>
          </a:ln>
        </p:spPr>
        <p:txBody>
          <a:bodyPr/>
          <a:lstStyle/>
          <a:p>
            <a:endParaRPr lang="en-US"/>
          </a:p>
        </p:txBody>
      </p:sp>
      <p:sp>
        <p:nvSpPr>
          <p:cNvPr id="20" name="Line 9"/>
          <p:cNvSpPr>
            <a:spLocks noChangeShapeType="1"/>
          </p:cNvSpPr>
          <p:nvPr/>
        </p:nvSpPr>
        <p:spPr bwMode="auto">
          <a:xfrm flipH="1">
            <a:off x="5003800" y="3933825"/>
            <a:ext cx="2057400" cy="0"/>
          </a:xfrm>
          <a:prstGeom prst="line">
            <a:avLst/>
          </a:prstGeom>
          <a:noFill/>
          <a:ln w="31750">
            <a:solidFill>
              <a:srgbClr val="FF6600"/>
            </a:solidFill>
            <a:round/>
            <a:headEnd/>
            <a:tailEnd type="triangle" w="med" len="med"/>
          </a:ln>
        </p:spPr>
        <p:txBody>
          <a:bodyPr/>
          <a:lstStyle/>
          <a:p>
            <a:endParaRPr lang="en-US"/>
          </a:p>
        </p:txBody>
      </p:sp>
      <p:sp>
        <p:nvSpPr>
          <p:cNvPr id="26" name="Line 9"/>
          <p:cNvSpPr>
            <a:spLocks noChangeShapeType="1"/>
          </p:cNvSpPr>
          <p:nvPr/>
        </p:nvSpPr>
        <p:spPr bwMode="auto">
          <a:xfrm flipH="1">
            <a:off x="4962525" y="4437063"/>
            <a:ext cx="2057400" cy="0"/>
          </a:xfrm>
          <a:prstGeom prst="line">
            <a:avLst/>
          </a:prstGeom>
          <a:noFill/>
          <a:ln w="31750">
            <a:solidFill>
              <a:srgbClr val="FF6600"/>
            </a:solidFill>
            <a:round/>
            <a:headEnd/>
            <a:tailEnd type="triangle" w="med" len="med"/>
          </a:ln>
        </p:spPr>
        <p:txBody>
          <a:bodyPr/>
          <a:lstStyle/>
          <a:p>
            <a:endParaRPr lang="en-US"/>
          </a:p>
        </p:txBody>
      </p:sp>
      <p:sp>
        <p:nvSpPr>
          <p:cNvPr id="25" name="Text Box 8"/>
          <p:cNvSpPr txBox="1">
            <a:spLocks noChangeArrowheads="1"/>
          </p:cNvSpPr>
          <p:nvPr/>
        </p:nvSpPr>
        <p:spPr bwMode="auto">
          <a:xfrm>
            <a:off x="5765874" y="4242825"/>
            <a:ext cx="2622550" cy="418191"/>
          </a:xfrm>
          <a:prstGeom prst="rect">
            <a:avLst/>
          </a:prstGeom>
          <a:solidFill>
            <a:srgbClr val="FF6600"/>
          </a:solidFill>
          <a:ln w="28575" cap="rnd">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lnSpc>
                <a:spcPct val="150000"/>
              </a:lnSpc>
              <a:defRPr/>
            </a:pPr>
            <a:r>
              <a:rPr lang="zh-CN" altLang="en-US" sz="1600" b="1">
                <a:solidFill>
                  <a:schemeClr val="bg1"/>
                </a:solidFill>
                <a:latin typeface="微软雅黑" pitchFamily="34" charset="-122"/>
                <a:ea typeface="微软雅黑" pitchFamily="34" charset="-122"/>
              </a:rPr>
              <a:t>被引文献标题</a:t>
            </a:r>
          </a:p>
        </p:txBody>
      </p:sp>
      <p:sp>
        <p:nvSpPr>
          <p:cNvPr id="17" name="Text Box 6"/>
          <p:cNvSpPr txBox="1">
            <a:spLocks noChangeArrowheads="1"/>
          </p:cNvSpPr>
          <p:nvPr/>
        </p:nvSpPr>
        <p:spPr bwMode="auto">
          <a:xfrm>
            <a:off x="5189611" y="3012989"/>
            <a:ext cx="3198813" cy="418191"/>
          </a:xfrm>
          <a:prstGeom prst="rect">
            <a:avLst/>
          </a:prstGeom>
          <a:solidFill>
            <a:srgbClr val="FF6600"/>
          </a:solidFill>
          <a:ln w="28575" cap="rnd">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lnSpc>
                <a:spcPct val="150000"/>
              </a:lnSpc>
              <a:defRPr/>
            </a:pPr>
            <a:r>
              <a:rPr lang="zh-CN" altLang="en-US" sz="1600" b="1" dirty="0">
                <a:solidFill>
                  <a:schemeClr val="bg1"/>
                </a:solidFill>
                <a:latin typeface="Microsoft YaHei" pitchFamily="34" charset="-122"/>
                <a:ea typeface="Microsoft YaHei" pitchFamily="34" charset="-122"/>
                <a:cs typeface="+mn-cs"/>
              </a:rPr>
              <a:t>被引著作</a:t>
            </a:r>
            <a:r>
              <a:rPr lang="en-US" altLang="zh-CN" sz="1600" b="1" dirty="0">
                <a:solidFill>
                  <a:schemeClr val="bg1"/>
                </a:solidFill>
                <a:latin typeface="Microsoft YaHei" pitchFamily="34" charset="-122"/>
                <a:ea typeface="Microsoft YaHei" pitchFamily="34" charset="-122"/>
                <a:cs typeface="+mn-cs"/>
              </a:rPr>
              <a:t>:</a:t>
            </a:r>
            <a:r>
              <a:rPr lang="en-US" altLang="en-US" sz="1600" b="1" dirty="0" err="1">
                <a:solidFill>
                  <a:schemeClr val="bg1"/>
                </a:solidFill>
                <a:latin typeface="Microsoft YaHei" pitchFamily="34" charset="-122"/>
                <a:ea typeface="Microsoft YaHei" pitchFamily="34" charset="-122"/>
                <a:cs typeface="+mn-cs"/>
              </a:rPr>
              <a:t>Pharm</a:t>
            </a:r>
            <a:r>
              <a:rPr lang="en-US" altLang="en-US" sz="1600" b="1" dirty="0">
                <a:solidFill>
                  <a:schemeClr val="bg1"/>
                </a:solidFill>
                <a:latin typeface="Microsoft YaHei" pitchFamily="34" charset="-122"/>
                <a:ea typeface="Microsoft YaHei" pitchFamily="34" charset="-122"/>
                <a:cs typeface="+mn-cs"/>
              </a:rPr>
              <a:t>* Pat* Anal* </a:t>
            </a:r>
            <a:endParaRPr lang="zh-CN" altLang="en-US" sz="1600" b="1" dirty="0" err="1">
              <a:solidFill>
                <a:schemeClr val="bg1"/>
              </a:solidFill>
              <a:latin typeface="Microsoft YaHei" pitchFamily="34" charset="-122"/>
              <a:ea typeface="Microsoft YaHei" pitchFamily="34" charset="-122"/>
              <a:cs typeface="+mn-cs"/>
            </a:endParaRPr>
          </a:p>
        </p:txBody>
      </p:sp>
      <p:sp>
        <p:nvSpPr>
          <p:cNvPr id="15" name="Text Box 4"/>
          <p:cNvSpPr txBox="1">
            <a:spLocks noChangeArrowheads="1"/>
          </p:cNvSpPr>
          <p:nvPr/>
        </p:nvSpPr>
        <p:spPr bwMode="auto">
          <a:xfrm>
            <a:off x="5621387" y="2418708"/>
            <a:ext cx="2767037" cy="418191"/>
          </a:xfrm>
          <a:prstGeom prst="rect">
            <a:avLst/>
          </a:prstGeom>
          <a:solidFill>
            <a:srgbClr val="FF6600"/>
          </a:solidFill>
          <a:ln w="28575" cap="rnd">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lnSpc>
                <a:spcPct val="150000"/>
              </a:lnSpc>
              <a:defRPr/>
            </a:pPr>
            <a:r>
              <a:rPr lang="zh-CN" altLang="en-US" sz="1600" b="1" dirty="0">
                <a:solidFill>
                  <a:schemeClr val="bg1"/>
                </a:solidFill>
                <a:latin typeface="Microsoft YaHei" pitchFamily="34" charset="-122"/>
                <a:ea typeface="Microsoft YaHei" pitchFamily="34" charset="-122"/>
                <a:cs typeface="+mn-cs"/>
              </a:rPr>
              <a:t>被引文献作者</a:t>
            </a:r>
            <a:r>
              <a:rPr lang="en-US" altLang="zh-CN" sz="1600" b="1" dirty="0">
                <a:solidFill>
                  <a:schemeClr val="bg1"/>
                </a:solidFill>
                <a:latin typeface="Microsoft YaHei" pitchFamily="34" charset="-122"/>
                <a:ea typeface="Microsoft YaHei" pitchFamily="34" charset="-122"/>
                <a:cs typeface="+mn-cs"/>
              </a:rPr>
              <a:t>: </a:t>
            </a:r>
            <a:r>
              <a:rPr lang="en-US" altLang="en-US" sz="1600" b="1" dirty="0" err="1">
                <a:solidFill>
                  <a:schemeClr val="bg1"/>
                </a:solidFill>
                <a:latin typeface="Microsoft YaHei" pitchFamily="34" charset="-122"/>
                <a:ea typeface="Microsoft YaHei" pitchFamily="34" charset="-122"/>
                <a:cs typeface="+mn-cs"/>
              </a:rPr>
              <a:t>Lioyd</a:t>
            </a:r>
            <a:r>
              <a:rPr lang="en-US" altLang="en-US" sz="1600" b="1" dirty="0">
                <a:solidFill>
                  <a:schemeClr val="bg1"/>
                </a:solidFill>
                <a:latin typeface="Microsoft YaHei" pitchFamily="34" charset="-122"/>
                <a:ea typeface="Microsoft YaHei" pitchFamily="34" charset="-122"/>
                <a:cs typeface="+mn-cs"/>
              </a:rPr>
              <a:t>, M</a:t>
            </a:r>
            <a:endParaRPr lang="zh-CN" altLang="en-US" sz="1600" b="1" dirty="0">
              <a:solidFill>
                <a:schemeClr val="bg1"/>
              </a:solidFill>
              <a:latin typeface="Microsoft YaHei" pitchFamily="34" charset="-122"/>
              <a:ea typeface="Microsoft YaHei" pitchFamily="34" charset="-122"/>
              <a:cs typeface="+mn-cs"/>
            </a:endParaRPr>
          </a:p>
        </p:txBody>
      </p:sp>
      <p:sp>
        <p:nvSpPr>
          <p:cNvPr id="19" name="Text Box 8"/>
          <p:cNvSpPr txBox="1">
            <a:spLocks noChangeArrowheads="1"/>
          </p:cNvSpPr>
          <p:nvPr/>
        </p:nvSpPr>
        <p:spPr bwMode="auto">
          <a:xfrm>
            <a:off x="5765874" y="3637144"/>
            <a:ext cx="2622550" cy="418191"/>
          </a:xfrm>
          <a:prstGeom prst="rect">
            <a:avLst/>
          </a:prstGeom>
          <a:solidFill>
            <a:srgbClr val="FF6600"/>
          </a:solidFill>
          <a:ln w="28575" cap="rnd">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lnSpc>
                <a:spcPct val="150000"/>
              </a:lnSpc>
              <a:defRPr/>
            </a:pPr>
            <a:r>
              <a:rPr lang="zh-CN" altLang="en-US" sz="1600" b="1" dirty="0">
                <a:solidFill>
                  <a:schemeClr val="bg1"/>
                </a:solidFill>
                <a:latin typeface="Microsoft YaHei" pitchFamily="34" charset="-122"/>
                <a:ea typeface="Microsoft YaHei" pitchFamily="34" charset="-122"/>
                <a:cs typeface="+mn-cs"/>
              </a:rPr>
              <a:t>被引文献出版年</a:t>
            </a:r>
            <a:r>
              <a:rPr lang="en-US" altLang="zh-CN" sz="1600" b="1" dirty="0">
                <a:solidFill>
                  <a:schemeClr val="bg1"/>
                </a:solidFill>
                <a:latin typeface="Microsoft YaHei" pitchFamily="34" charset="-122"/>
                <a:ea typeface="Microsoft YaHei" pitchFamily="34" charset="-122"/>
                <a:cs typeface="+mn-cs"/>
              </a:rPr>
              <a:t>: 2012</a:t>
            </a:r>
            <a:endParaRPr lang="zh-CN" altLang="en-US" sz="1600" b="1" dirty="0">
              <a:solidFill>
                <a:schemeClr val="bg1"/>
              </a:solidFill>
              <a:latin typeface="Microsoft YaHei" pitchFamily="34" charset="-122"/>
              <a:ea typeface="Microsoft YaHei" pitchFamily="34" charset="-122"/>
              <a:cs typeface="+mn-cs"/>
            </a:endParaRPr>
          </a:p>
        </p:txBody>
      </p:sp>
      <p:sp>
        <p:nvSpPr>
          <p:cNvPr id="102419" name="Slide Number Placeholder 10"/>
          <p:cNvSpPr>
            <a:spLocks noGrp="1"/>
          </p:cNvSpPr>
          <p:nvPr>
            <p:ph type="sldNum" sz="quarter" idx="11"/>
          </p:nvPr>
        </p:nvSpPr>
        <p:spPr>
          <a:noFill/>
        </p:spPr>
        <p:txBody>
          <a:bodyPr/>
          <a:lstStyle/>
          <a:p>
            <a:fld id="{8C3A3B52-1727-4F88-825A-3C0EE53C5471}" type="slidenum">
              <a:rPr lang="en-US" altLang="en-US" smtClean="0">
                <a:latin typeface="Arial" pitchFamily="34" charset="0"/>
                <a:ea typeface="宋体" pitchFamily="2" charset="-122"/>
              </a:rPr>
              <a:pPr/>
              <a:t>78</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1000"/>
                                        <p:tgtEl>
                                          <p:spTgt spid="16"/>
                                        </p:tgtEl>
                                      </p:cBhvr>
                                    </p:animEffect>
                                  </p:childTnLst>
                                </p:cTn>
                              </p:par>
                              <p:par>
                                <p:cTn id="8" presetID="8"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amond(in)">
                                      <p:cBhvr>
                                        <p:cTn id="10" dur="1000"/>
                                        <p:tgtEl>
                                          <p:spTgt spid="15"/>
                                        </p:tgtEl>
                                      </p:cBhvr>
                                    </p:animEffect>
                                  </p:childTnLst>
                                </p:cTn>
                              </p:par>
                            </p:childTnLst>
                          </p:cTn>
                        </p:par>
                        <p:par>
                          <p:cTn id="11" fill="hold">
                            <p:stCondLst>
                              <p:cond delay="1000"/>
                            </p:stCondLst>
                            <p:childTnLst>
                              <p:par>
                                <p:cTn id="12" presetID="8" presetClass="entr" presetSubtype="16"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amond(in)">
                                      <p:cBhvr>
                                        <p:cTn id="14" dur="1000"/>
                                        <p:tgtEl>
                                          <p:spTgt spid="18"/>
                                        </p:tgtEl>
                                      </p:cBhvr>
                                    </p:animEffect>
                                  </p:childTnLst>
                                </p:cTn>
                              </p:par>
                              <p:par>
                                <p:cTn id="15" presetID="8"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1000"/>
                                        <p:tgtEl>
                                          <p:spTgt spid="17"/>
                                        </p:tgtEl>
                                      </p:cBhvr>
                                    </p:animEffect>
                                  </p:childTnLst>
                                </p:cTn>
                              </p:par>
                            </p:childTnLst>
                          </p:cTn>
                        </p:par>
                        <p:par>
                          <p:cTn id="18" fill="hold">
                            <p:stCondLst>
                              <p:cond delay="2000"/>
                            </p:stCondLst>
                            <p:childTnLst>
                              <p:par>
                                <p:cTn id="19" presetID="8" presetClass="entr" presetSubtype="16"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amond(in)">
                                      <p:cBhvr>
                                        <p:cTn id="21" dur="1000"/>
                                        <p:tgtEl>
                                          <p:spTgt spid="20"/>
                                        </p:tgtEl>
                                      </p:cBhvr>
                                    </p:animEffect>
                                  </p:childTnLst>
                                </p:cTn>
                              </p:par>
                              <p:par>
                                <p:cTn id="22" presetID="8"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amond(in)">
                                      <p:cBhvr>
                                        <p:cTn id="24" dur="1000"/>
                                        <p:tgtEl>
                                          <p:spTgt spid="19"/>
                                        </p:tgtEl>
                                      </p:cBhvr>
                                    </p:animEffect>
                                  </p:childTnLst>
                                </p:cTn>
                              </p:par>
                            </p:childTnLst>
                          </p:cTn>
                        </p:par>
                        <p:par>
                          <p:cTn id="25" fill="hold">
                            <p:stCondLst>
                              <p:cond delay="3000"/>
                            </p:stCondLst>
                            <p:childTnLst>
                              <p:par>
                                <p:cTn id="26" presetID="8" presetClass="entr" presetSubtype="16"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amond(in)">
                                      <p:cBhvr>
                                        <p:cTn id="28" dur="1000"/>
                                        <p:tgtEl>
                                          <p:spTgt spid="26"/>
                                        </p:tgtEl>
                                      </p:cBhvr>
                                    </p:animEffect>
                                  </p:childTnLst>
                                </p:cTn>
                              </p:par>
                              <p:par>
                                <p:cTn id="29" presetID="8"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amond(in)">
                                      <p:cBhvr>
                                        <p:cTn id="3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被引参考文献检索结果.jpg"/>
          <p:cNvPicPr>
            <a:picLocks noChangeAspect="1"/>
          </p:cNvPicPr>
          <p:nvPr/>
        </p:nvPicPr>
        <p:blipFill>
          <a:blip r:embed="rId3"/>
          <a:srcRect/>
          <a:stretch>
            <a:fillRect/>
          </a:stretch>
        </p:blipFill>
        <p:spPr bwMode="auto">
          <a:xfrm>
            <a:off x="0" y="692150"/>
            <a:ext cx="9144000" cy="4754563"/>
          </a:xfrm>
          <a:prstGeom prst="rect">
            <a:avLst/>
          </a:prstGeom>
          <a:noFill/>
          <a:ln w="9525">
            <a:noFill/>
            <a:miter lim="800000"/>
            <a:headEnd/>
            <a:tailEnd/>
          </a:ln>
        </p:spPr>
      </p:pic>
      <p:sp>
        <p:nvSpPr>
          <p:cNvPr id="9" name="圆角矩形 4"/>
          <p:cNvSpPr>
            <a:spLocks noChangeArrowheads="1"/>
          </p:cNvSpPr>
          <p:nvPr/>
        </p:nvSpPr>
        <p:spPr bwMode="auto">
          <a:xfrm>
            <a:off x="323850" y="3573463"/>
            <a:ext cx="1295400" cy="576262"/>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03428" name="Slide Number Placeholder 4"/>
          <p:cNvSpPr>
            <a:spLocks noGrp="1"/>
          </p:cNvSpPr>
          <p:nvPr>
            <p:ph type="sldNum" sz="quarter" idx="11"/>
          </p:nvPr>
        </p:nvSpPr>
        <p:spPr>
          <a:noFill/>
        </p:spPr>
        <p:txBody>
          <a:bodyPr/>
          <a:lstStyle/>
          <a:p>
            <a:fld id="{6C87D39A-725E-41BC-9300-A0B6035A20BE}" type="slidenum">
              <a:rPr lang="en-US" altLang="en-US" smtClean="0">
                <a:latin typeface="Arial" pitchFamily="34" charset="0"/>
                <a:ea typeface="宋体" pitchFamily="2" charset="-122"/>
              </a:rPr>
              <a:pPr/>
              <a:t>79</a:t>
            </a:fld>
            <a:endParaRPr lang="en-US" altLang="en-US" smtClean="0">
              <a:latin typeface="Arial" pitchFamily="34" charset="0"/>
              <a:ea typeface="宋体" pitchFamily="2" charset="-122"/>
            </a:endParaRPr>
          </a:p>
        </p:txBody>
      </p:sp>
      <p:pic>
        <p:nvPicPr>
          <p:cNvPr id="6" name="Picture 5"/>
          <p:cNvPicPr>
            <a:picLocks noChangeAspect="1" noChangeArrowheads="1"/>
          </p:cNvPicPr>
          <p:nvPr/>
        </p:nvPicPr>
        <p:blipFill>
          <a:blip r:embed="rId4"/>
          <a:srcRect/>
          <a:stretch>
            <a:fillRect/>
          </a:stretch>
        </p:blipFill>
        <p:spPr bwMode="auto">
          <a:xfrm rot="19733810">
            <a:off x="2889250" y="4411663"/>
            <a:ext cx="719138" cy="93186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noChangeArrowheads="1"/>
          </p:cNvPicPr>
          <p:nvPr/>
        </p:nvPicPr>
        <p:blipFill>
          <a:blip r:embed="rId5"/>
          <a:srcRect/>
          <a:stretch>
            <a:fillRect/>
          </a:stretch>
        </p:blipFill>
        <p:spPr bwMode="auto">
          <a:xfrm rot="-1860000">
            <a:off x="2887663" y="4411663"/>
            <a:ext cx="720725" cy="931862"/>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1000"/>
                            </p:stCondLst>
                            <p:childTnLst>
                              <p:par>
                                <p:cTn id="18" presetID="35" presetClass="emph" presetSubtype="0" fill="hold" nodeType="afterEffect">
                                  <p:stCondLst>
                                    <p:cond delay="0"/>
                                  </p:stCondLst>
                                  <p:childTnLst>
                                    <p:anim calcmode="discrete" valueType="str">
                                      <p:cBhvr>
                                        <p:cTn id="19" dur="500" fill="hold"/>
                                        <p:tgtEl>
                                          <p:spTgt spid="7"/>
                                        </p:tgtEl>
                                        <p:attrNameLst>
                                          <p:attrName>style.visibility</p:attrName>
                                        </p:attrNameLst>
                                      </p:cBhvr>
                                      <p:tavLst>
                                        <p:tav tm="0">
                                          <p:val>
                                            <p:strVal val="hidden"/>
                                          </p:val>
                                        </p:tav>
                                        <p:tav tm="50000">
                                          <p:val>
                                            <p:strVal val="visible"/>
                                          </p:val>
                                        </p:tav>
                                      </p:tavLst>
                                    </p:anim>
                                  </p:childTnLst>
                                </p:cTn>
                              </p:par>
                            </p:childTnLst>
                          </p:cTn>
                        </p:par>
                        <p:par>
                          <p:cTn id="20" fill="hold">
                            <p:stCondLst>
                              <p:cond delay="1500"/>
                            </p:stCondLst>
                            <p:childTnLst>
                              <p:par>
                                <p:cTn id="21" presetID="1" presetClass="exit" presetSubtype="0" fill="hold" nodeType="after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p:txBody>
          <a:bodyPr/>
          <a:lstStyle/>
          <a:p>
            <a:r>
              <a:rPr lang="zh-CN" altLang="en-US" b="1" smtClean="0">
                <a:latin typeface="微软雅黑" pitchFamily="34" charset="-122"/>
                <a:ea typeface="微软雅黑" pitchFamily="34" charset="-122"/>
              </a:rPr>
              <a:t>科研论文的引文与被引频次的意义</a:t>
            </a:r>
            <a:endParaRPr lang="en-US" b="1" smtClean="0">
              <a:latin typeface="微软雅黑" pitchFamily="34" charset="-122"/>
              <a:ea typeface="微软雅黑" pitchFamily="34" charset="-122"/>
            </a:endParaRPr>
          </a:p>
        </p:txBody>
      </p:sp>
      <p:sp>
        <p:nvSpPr>
          <p:cNvPr id="3" name="内容占位符 2"/>
          <p:cNvSpPr>
            <a:spLocks noGrp="1"/>
          </p:cNvSpPr>
          <p:nvPr>
            <p:ph idx="1"/>
          </p:nvPr>
        </p:nvSpPr>
        <p:spPr/>
        <p:txBody>
          <a:bodyPr/>
          <a:lstStyle/>
          <a:p>
            <a:pPr>
              <a:buFontTx/>
              <a:buNone/>
            </a:pPr>
            <a:r>
              <a:rPr lang="en-US" smtClean="0"/>
              <a:t>A</a:t>
            </a:r>
            <a:r>
              <a:rPr lang="zh-CN" altLang="en-US" smtClean="0">
                <a:ea typeface="宋体" pitchFamily="2" charset="-122"/>
              </a:rPr>
              <a:t>学者：发表论文</a:t>
            </a:r>
            <a:r>
              <a:rPr lang="en-US" altLang="zh-CN" smtClean="0">
                <a:ea typeface="宋体" pitchFamily="2" charset="-122"/>
              </a:rPr>
              <a:t>100</a:t>
            </a:r>
            <a:r>
              <a:rPr lang="zh-CN" altLang="en-US" smtClean="0">
                <a:ea typeface="宋体" pitchFamily="2" charset="-122"/>
              </a:rPr>
              <a:t>篇，其中被</a:t>
            </a:r>
            <a:r>
              <a:rPr lang="en-US" altLang="zh-CN" smtClean="0">
                <a:ea typeface="宋体" pitchFamily="2" charset="-122"/>
              </a:rPr>
              <a:t>SCI</a:t>
            </a:r>
            <a:r>
              <a:rPr lang="zh-CN" altLang="en-US" smtClean="0">
                <a:ea typeface="宋体" pitchFamily="2" charset="-122"/>
              </a:rPr>
              <a:t>检索</a:t>
            </a:r>
            <a:r>
              <a:rPr lang="en-US" altLang="zh-CN" smtClean="0">
                <a:ea typeface="宋体" pitchFamily="2" charset="-122"/>
              </a:rPr>
              <a:t>60</a:t>
            </a:r>
            <a:r>
              <a:rPr lang="zh-CN" altLang="en-US" smtClean="0">
                <a:ea typeface="宋体" pitchFamily="2" charset="-122"/>
              </a:rPr>
              <a:t>篇，</a:t>
            </a:r>
            <a:endParaRPr lang="en-US" altLang="zh-CN" smtClean="0">
              <a:ea typeface="宋体" pitchFamily="2" charset="-122"/>
            </a:endParaRPr>
          </a:p>
          <a:p>
            <a:pPr>
              <a:buFontTx/>
              <a:buNone/>
            </a:pPr>
            <a:r>
              <a:rPr lang="en-US" altLang="zh-CN" smtClean="0">
                <a:ea typeface="宋体" pitchFamily="2" charset="-122"/>
              </a:rPr>
              <a:t>              </a:t>
            </a:r>
            <a:r>
              <a:rPr lang="zh-CN" altLang="en-US" b="1" smtClean="0">
                <a:ea typeface="宋体" pitchFamily="2" charset="-122"/>
              </a:rPr>
              <a:t>篇均被引</a:t>
            </a:r>
            <a:r>
              <a:rPr lang="en-US" altLang="zh-CN" b="1" smtClean="0">
                <a:ea typeface="宋体" pitchFamily="2" charset="-122"/>
              </a:rPr>
              <a:t>1.2</a:t>
            </a:r>
            <a:r>
              <a:rPr lang="zh-CN" altLang="en-US" b="1" smtClean="0">
                <a:ea typeface="宋体" pitchFamily="2" charset="-122"/>
              </a:rPr>
              <a:t>次</a:t>
            </a:r>
            <a:r>
              <a:rPr lang="zh-CN" altLang="en-US" smtClean="0">
                <a:ea typeface="宋体" pitchFamily="2" charset="-122"/>
              </a:rPr>
              <a:t>。</a:t>
            </a:r>
            <a:endParaRPr lang="en-US" altLang="zh-CN" smtClean="0">
              <a:ea typeface="宋体" pitchFamily="2" charset="-122"/>
            </a:endParaRPr>
          </a:p>
          <a:p>
            <a:pPr>
              <a:buFontTx/>
              <a:buNone/>
            </a:pPr>
            <a:r>
              <a:rPr lang="en-US" smtClean="0"/>
              <a:t>B</a:t>
            </a:r>
            <a:r>
              <a:rPr lang="zh-CN" altLang="en-US" smtClean="0">
                <a:ea typeface="宋体" pitchFamily="2" charset="-122"/>
              </a:rPr>
              <a:t>学者：发表论文</a:t>
            </a:r>
            <a:r>
              <a:rPr lang="en-US" altLang="zh-CN" smtClean="0">
                <a:ea typeface="宋体" pitchFamily="2" charset="-122"/>
              </a:rPr>
              <a:t>60</a:t>
            </a:r>
            <a:r>
              <a:rPr lang="zh-CN" altLang="en-US" smtClean="0">
                <a:ea typeface="宋体" pitchFamily="2" charset="-122"/>
              </a:rPr>
              <a:t>篇，其中被</a:t>
            </a:r>
            <a:r>
              <a:rPr lang="en-US" altLang="zh-CN" smtClean="0">
                <a:ea typeface="宋体" pitchFamily="2" charset="-122"/>
              </a:rPr>
              <a:t>SCI</a:t>
            </a:r>
            <a:r>
              <a:rPr lang="zh-CN" altLang="en-US" smtClean="0">
                <a:ea typeface="宋体" pitchFamily="2" charset="-122"/>
              </a:rPr>
              <a:t>检索</a:t>
            </a:r>
            <a:r>
              <a:rPr lang="en-US" altLang="zh-CN" smtClean="0">
                <a:ea typeface="宋体" pitchFamily="2" charset="-122"/>
              </a:rPr>
              <a:t>35</a:t>
            </a:r>
            <a:r>
              <a:rPr lang="zh-CN" altLang="en-US" smtClean="0">
                <a:ea typeface="宋体" pitchFamily="2" charset="-122"/>
              </a:rPr>
              <a:t>篇，</a:t>
            </a:r>
            <a:endParaRPr lang="en-US" altLang="zh-CN" smtClean="0">
              <a:ea typeface="宋体" pitchFamily="2" charset="-122"/>
            </a:endParaRPr>
          </a:p>
          <a:p>
            <a:pPr>
              <a:buFontTx/>
              <a:buNone/>
            </a:pPr>
            <a:r>
              <a:rPr lang="en-US" smtClean="0"/>
              <a:t>              </a:t>
            </a:r>
            <a:r>
              <a:rPr lang="zh-CN" altLang="en-US" b="1" smtClean="0">
                <a:solidFill>
                  <a:srgbClr val="262626"/>
                </a:solidFill>
                <a:ea typeface="宋体" pitchFamily="2" charset="-122"/>
              </a:rPr>
              <a:t>篇均被引</a:t>
            </a:r>
            <a:r>
              <a:rPr lang="en-US" altLang="zh-CN" b="1" smtClean="0">
                <a:solidFill>
                  <a:srgbClr val="262626"/>
                </a:solidFill>
                <a:ea typeface="宋体" pitchFamily="2" charset="-122"/>
              </a:rPr>
              <a:t>12</a:t>
            </a:r>
            <a:r>
              <a:rPr lang="zh-CN" altLang="en-US" b="1" smtClean="0">
                <a:solidFill>
                  <a:srgbClr val="262626"/>
                </a:solidFill>
                <a:ea typeface="宋体" pitchFamily="2" charset="-122"/>
              </a:rPr>
              <a:t>次</a:t>
            </a:r>
            <a:r>
              <a:rPr lang="zh-CN" altLang="en-US" smtClean="0">
                <a:solidFill>
                  <a:srgbClr val="262626"/>
                </a:solidFill>
                <a:ea typeface="宋体" pitchFamily="2" charset="-122"/>
              </a:rPr>
              <a:t>。</a:t>
            </a:r>
            <a:endParaRPr lang="en-US" altLang="zh-CN" smtClean="0">
              <a:solidFill>
                <a:srgbClr val="262626"/>
              </a:solidFill>
              <a:ea typeface="宋体" pitchFamily="2" charset="-122"/>
            </a:endParaRPr>
          </a:p>
          <a:p>
            <a:pPr>
              <a:buFontTx/>
              <a:buNone/>
            </a:pPr>
            <a:r>
              <a:rPr lang="en-US" smtClean="0">
                <a:solidFill>
                  <a:srgbClr val="FF0000"/>
                </a:solidFill>
              </a:rPr>
              <a:t>A</a:t>
            </a:r>
            <a:r>
              <a:rPr lang="zh-CN" altLang="en-US" smtClean="0">
                <a:solidFill>
                  <a:srgbClr val="FF0000"/>
                </a:solidFill>
                <a:ea typeface="宋体" pitchFamily="2" charset="-122"/>
              </a:rPr>
              <a:t>学者 </a:t>
            </a:r>
            <a:r>
              <a:rPr lang="en-US" altLang="zh-CN" smtClean="0">
                <a:solidFill>
                  <a:srgbClr val="FF0000"/>
                </a:solidFill>
                <a:ea typeface="宋体" pitchFamily="2" charset="-122"/>
              </a:rPr>
              <a:t>Vs B</a:t>
            </a:r>
            <a:r>
              <a:rPr lang="zh-CN" altLang="en-US" smtClean="0">
                <a:solidFill>
                  <a:srgbClr val="FF0000"/>
                </a:solidFill>
                <a:ea typeface="宋体" pitchFamily="2" charset="-122"/>
              </a:rPr>
              <a:t>学者，大数量不等同于高影响力。</a:t>
            </a:r>
            <a:endParaRPr lang="en-US" altLang="zh-CN" smtClean="0">
              <a:solidFill>
                <a:srgbClr val="FF0000"/>
              </a:solidFill>
              <a:ea typeface="宋体" pitchFamily="2" charset="-122"/>
            </a:endParaRPr>
          </a:p>
        </p:txBody>
      </p:sp>
      <p:sp>
        <p:nvSpPr>
          <p:cNvPr id="28676" name="灯片编号占位符 3"/>
          <p:cNvSpPr>
            <a:spLocks noGrp="1"/>
          </p:cNvSpPr>
          <p:nvPr>
            <p:ph type="sldNum" sz="quarter" idx="11"/>
          </p:nvPr>
        </p:nvSpPr>
        <p:spPr>
          <a:noFill/>
        </p:spPr>
        <p:txBody>
          <a:bodyPr/>
          <a:lstStyle/>
          <a:p>
            <a:fld id="{72E8579B-C450-4741-957F-E981ABBF16EC}" type="slidenum">
              <a:rPr lang="en-US" altLang="en-US" smtClean="0">
                <a:latin typeface="Arial" pitchFamily="34" charset="0"/>
                <a:ea typeface="宋体" pitchFamily="2" charset="-122"/>
              </a:rPr>
              <a:pPr/>
              <a:t>8</a:t>
            </a:fld>
            <a:endParaRPr lang="en-US" altLang="en-US" smtClean="0">
              <a:latin typeface="Arial" pitchFamily="34" charset="0"/>
              <a:ea typeface="宋体" pitchFamily="2" charset="-122"/>
            </a:endParaRPr>
          </a:p>
        </p:txBody>
      </p:sp>
      <p:pic>
        <p:nvPicPr>
          <p:cNvPr id="28677" name="Picture 5" descr="Newfaces 0f research_100ppi_15x5"/>
          <p:cNvPicPr>
            <a:picLocks noChangeAspect="1" noChangeArrowheads="1"/>
          </p:cNvPicPr>
          <p:nvPr/>
        </p:nvPicPr>
        <p:blipFill>
          <a:blip r:embed="rId2"/>
          <a:srcRect/>
          <a:stretch>
            <a:fillRect/>
          </a:stretch>
        </p:blipFill>
        <p:spPr bwMode="auto">
          <a:xfrm>
            <a:off x="3357563" y="4643438"/>
            <a:ext cx="889000" cy="889000"/>
          </a:xfrm>
          <a:prstGeom prst="rect">
            <a:avLst/>
          </a:prstGeom>
          <a:noFill/>
          <a:ln w="9525">
            <a:noFill/>
            <a:miter lim="800000"/>
            <a:headEnd/>
            <a:tailEnd/>
          </a:ln>
        </p:spPr>
      </p:pic>
      <p:pic>
        <p:nvPicPr>
          <p:cNvPr id="28678" name="Picture 5" descr="Newfaces 0f research_100ppi_15x5"/>
          <p:cNvPicPr>
            <a:picLocks noChangeAspect="1" noChangeArrowheads="1"/>
          </p:cNvPicPr>
          <p:nvPr/>
        </p:nvPicPr>
        <p:blipFill>
          <a:blip r:embed="rId3"/>
          <a:srcRect/>
          <a:stretch>
            <a:fillRect/>
          </a:stretch>
        </p:blipFill>
        <p:spPr bwMode="auto">
          <a:xfrm>
            <a:off x="5786438" y="5072063"/>
            <a:ext cx="879475" cy="703262"/>
          </a:xfrm>
          <a:prstGeom prst="rect">
            <a:avLst/>
          </a:prstGeom>
          <a:noFill/>
          <a:ln w="9525">
            <a:noFill/>
            <a:miter lim="800000"/>
            <a:headEnd/>
            <a:tailEnd/>
          </a:ln>
        </p:spPr>
      </p:pic>
      <p:pic>
        <p:nvPicPr>
          <p:cNvPr id="28679" name="Picture 5" descr="Newfaces 0f research_100ppi_15x5"/>
          <p:cNvPicPr>
            <a:picLocks noChangeAspect="1" noChangeArrowheads="1"/>
          </p:cNvPicPr>
          <p:nvPr/>
        </p:nvPicPr>
        <p:blipFill>
          <a:blip r:embed="rId4"/>
          <a:srcRect/>
          <a:stretch>
            <a:fillRect/>
          </a:stretch>
        </p:blipFill>
        <p:spPr bwMode="auto">
          <a:xfrm>
            <a:off x="1214438" y="4429125"/>
            <a:ext cx="752475" cy="815975"/>
          </a:xfrm>
          <a:prstGeom prst="rect">
            <a:avLst/>
          </a:prstGeom>
          <a:noFill/>
          <a:ln w="9525">
            <a:noFill/>
            <a:miter lim="800000"/>
            <a:headEnd/>
            <a:tailEnd/>
          </a:ln>
        </p:spPr>
      </p:pic>
      <p:sp>
        <p:nvSpPr>
          <p:cNvPr id="28680" name="Rectangle 5"/>
          <p:cNvSpPr txBox="1">
            <a:spLocks noChangeArrowheads="1"/>
          </p:cNvSpPr>
          <p:nvPr/>
        </p:nvSpPr>
        <p:spPr bwMode="auto">
          <a:xfrm>
            <a:off x="822325" y="5302250"/>
            <a:ext cx="1589088" cy="587375"/>
          </a:xfrm>
          <a:prstGeom prst="rect">
            <a:avLst/>
          </a:prstGeom>
          <a:solidFill>
            <a:srgbClr val="F0FFD1"/>
          </a:solidFill>
          <a:ln w="3175">
            <a:solidFill>
              <a:schemeClr val="tx1"/>
            </a:solidFill>
            <a:miter lim="800000"/>
            <a:headEnd/>
            <a:tailEnd/>
          </a:ln>
        </p:spPr>
        <p:txBody>
          <a:bodyPr tIns="91440" bIns="91440"/>
          <a:lstStyle/>
          <a:p>
            <a:pPr marL="0" lvl="1" eaLnBrk="0" hangingPunct="0">
              <a:spcBef>
                <a:spcPts val="1000"/>
              </a:spcBef>
              <a:buClr>
                <a:srgbClr val="FF8000"/>
              </a:buClr>
              <a:buSzPct val="90000"/>
            </a:pPr>
            <a:r>
              <a:rPr lang="en-US" sz="1600" b="1">
                <a:solidFill>
                  <a:srgbClr val="4B4B4B"/>
                </a:solidFill>
                <a:latin typeface="Calibri" pitchFamily="34" charset="0"/>
              </a:rPr>
              <a:t>23.3 cites/paper</a:t>
            </a:r>
          </a:p>
          <a:p>
            <a:pPr marL="0" lvl="1" eaLnBrk="0" hangingPunct="0">
              <a:buClr>
                <a:srgbClr val="FF8000"/>
              </a:buClr>
              <a:buSzPct val="90000"/>
            </a:pPr>
            <a:r>
              <a:rPr lang="en-US" sz="1600" b="1">
                <a:solidFill>
                  <a:srgbClr val="4B4B4B"/>
                </a:solidFill>
                <a:latin typeface="Calibri" pitchFamily="34" charset="0"/>
              </a:rPr>
              <a:t>H-index:  13</a:t>
            </a:r>
          </a:p>
          <a:p>
            <a:pPr marL="0" lvl="1" eaLnBrk="0" hangingPunct="0">
              <a:spcBef>
                <a:spcPts val="1000"/>
              </a:spcBef>
              <a:buClr>
                <a:srgbClr val="FF8000"/>
              </a:buClr>
              <a:buSzPct val="90000"/>
            </a:pPr>
            <a:endParaRPr lang="en-US" sz="1600" b="1">
              <a:solidFill>
                <a:srgbClr val="4B4B4B"/>
              </a:solidFill>
              <a:latin typeface="Calibri" pitchFamily="34" charset="0"/>
            </a:endParaRPr>
          </a:p>
        </p:txBody>
      </p:sp>
      <p:sp>
        <p:nvSpPr>
          <p:cNvPr id="28681" name="Rectangle 5"/>
          <p:cNvSpPr txBox="1">
            <a:spLocks noChangeArrowheads="1"/>
          </p:cNvSpPr>
          <p:nvPr/>
        </p:nvSpPr>
        <p:spPr bwMode="auto">
          <a:xfrm>
            <a:off x="3038475" y="5608638"/>
            <a:ext cx="1589088" cy="587375"/>
          </a:xfrm>
          <a:prstGeom prst="rect">
            <a:avLst/>
          </a:prstGeom>
          <a:solidFill>
            <a:srgbClr val="F0FFD1"/>
          </a:solidFill>
          <a:ln w="3175">
            <a:solidFill>
              <a:schemeClr val="tx1"/>
            </a:solidFill>
            <a:miter lim="800000"/>
            <a:headEnd/>
            <a:tailEnd/>
          </a:ln>
        </p:spPr>
        <p:txBody>
          <a:bodyPr tIns="91440" bIns="91440"/>
          <a:lstStyle/>
          <a:p>
            <a:pPr marL="0" lvl="1" eaLnBrk="0" hangingPunct="0">
              <a:spcBef>
                <a:spcPts val="1000"/>
              </a:spcBef>
              <a:buClr>
                <a:srgbClr val="FF8000"/>
              </a:buClr>
              <a:buSzPct val="90000"/>
            </a:pPr>
            <a:r>
              <a:rPr lang="en-US" sz="1600" b="1">
                <a:solidFill>
                  <a:srgbClr val="4B4B4B"/>
                </a:solidFill>
                <a:latin typeface="Calibri" pitchFamily="34" charset="0"/>
              </a:rPr>
              <a:t>14.5 cites/paper</a:t>
            </a:r>
          </a:p>
          <a:p>
            <a:pPr marL="0" lvl="1" eaLnBrk="0" hangingPunct="0">
              <a:buClr>
                <a:srgbClr val="FF8000"/>
              </a:buClr>
              <a:buSzPct val="90000"/>
            </a:pPr>
            <a:r>
              <a:rPr lang="en-US" sz="1600" b="1">
                <a:solidFill>
                  <a:srgbClr val="4B4B4B"/>
                </a:solidFill>
                <a:latin typeface="Calibri" pitchFamily="34" charset="0"/>
              </a:rPr>
              <a:t>H-index:  7</a:t>
            </a:r>
          </a:p>
          <a:p>
            <a:pPr marL="0" lvl="1" eaLnBrk="0" hangingPunct="0">
              <a:spcBef>
                <a:spcPts val="1000"/>
              </a:spcBef>
              <a:buClr>
                <a:srgbClr val="FF8000"/>
              </a:buClr>
              <a:buSzPct val="90000"/>
            </a:pPr>
            <a:endParaRPr lang="en-US" sz="1600" b="1">
              <a:solidFill>
                <a:srgbClr val="4B4B4B"/>
              </a:solidFill>
              <a:latin typeface="Calibri" pitchFamily="34" charset="0"/>
            </a:endParaRPr>
          </a:p>
        </p:txBody>
      </p:sp>
      <p:sp>
        <p:nvSpPr>
          <p:cNvPr id="28682" name="Rectangle 5"/>
          <p:cNvSpPr txBox="1">
            <a:spLocks noChangeArrowheads="1"/>
          </p:cNvSpPr>
          <p:nvPr/>
        </p:nvSpPr>
        <p:spPr bwMode="auto">
          <a:xfrm>
            <a:off x="5457825" y="5851525"/>
            <a:ext cx="1524000" cy="587375"/>
          </a:xfrm>
          <a:prstGeom prst="rect">
            <a:avLst/>
          </a:prstGeom>
          <a:solidFill>
            <a:srgbClr val="F0FFD1"/>
          </a:solidFill>
          <a:ln w="3175">
            <a:solidFill>
              <a:schemeClr val="tx1"/>
            </a:solidFill>
            <a:miter lim="800000"/>
            <a:headEnd/>
            <a:tailEnd/>
          </a:ln>
        </p:spPr>
        <p:txBody>
          <a:bodyPr tIns="91440" bIns="91440"/>
          <a:lstStyle/>
          <a:p>
            <a:pPr marL="0" lvl="1" eaLnBrk="0" hangingPunct="0">
              <a:spcBef>
                <a:spcPts val="1000"/>
              </a:spcBef>
              <a:buClr>
                <a:srgbClr val="FF8000"/>
              </a:buClr>
              <a:buSzPct val="90000"/>
            </a:pPr>
            <a:r>
              <a:rPr lang="en-US" sz="1600" b="1">
                <a:solidFill>
                  <a:srgbClr val="4B4B4B"/>
                </a:solidFill>
                <a:latin typeface="Calibri" pitchFamily="34" charset="0"/>
              </a:rPr>
              <a:t>9.8 cites/paper</a:t>
            </a:r>
          </a:p>
          <a:p>
            <a:pPr marL="0" lvl="1" eaLnBrk="0" hangingPunct="0">
              <a:buClr>
                <a:srgbClr val="FF8000"/>
              </a:buClr>
              <a:buSzPct val="90000"/>
            </a:pPr>
            <a:r>
              <a:rPr lang="en-US" sz="1600" b="1">
                <a:solidFill>
                  <a:srgbClr val="4B4B4B"/>
                </a:solidFill>
                <a:latin typeface="Calibri" pitchFamily="34" charset="0"/>
              </a:rPr>
              <a:t>H-index:  7</a:t>
            </a:r>
          </a:p>
          <a:p>
            <a:pPr marL="0" lvl="1" eaLnBrk="0" hangingPunct="0">
              <a:spcBef>
                <a:spcPts val="1000"/>
              </a:spcBef>
              <a:buClr>
                <a:srgbClr val="FF8000"/>
              </a:buClr>
              <a:buSzPct val="90000"/>
            </a:pPr>
            <a:endParaRPr lang="en-US" sz="1600" b="1">
              <a:solidFill>
                <a:srgbClr val="4B4B4B"/>
              </a:solidFill>
              <a:latin typeface="Calibri" pitchFamily="34" charset="0"/>
            </a:endParaRPr>
          </a:p>
        </p:txBody>
      </p:sp>
    </p:spTree>
  </p:cSld>
  <p:clrMapOvr>
    <a:masterClrMapping/>
  </p:clrMapOvr>
  <p:transition>
    <p:zo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8" descr="被引论文查找-被引结果.jpg"/>
          <p:cNvPicPr>
            <a:picLocks noChangeAspect="1"/>
          </p:cNvPicPr>
          <p:nvPr/>
        </p:nvPicPr>
        <p:blipFill>
          <a:blip r:embed="rId3"/>
          <a:srcRect/>
          <a:stretch>
            <a:fillRect/>
          </a:stretch>
        </p:blipFill>
        <p:spPr bwMode="auto">
          <a:xfrm>
            <a:off x="0" y="908050"/>
            <a:ext cx="9144000" cy="4968875"/>
          </a:xfrm>
          <a:prstGeom prst="rect">
            <a:avLst/>
          </a:prstGeom>
          <a:noFill/>
          <a:ln w="9525">
            <a:noFill/>
            <a:miter lim="800000"/>
            <a:headEnd/>
            <a:tailEnd/>
          </a:ln>
        </p:spPr>
      </p:pic>
      <p:sp>
        <p:nvSpPr>
          <p:cNvPr id="104451" name="灯片编号占位符 4"/>
          <p:cNvSpPr>
            <a:spLocks noGrp="1"/>
          </p:cNvSpPr>
          <p:nvPr>
            <p:ph type="sldNum" sz="quarter" idx="11"/>
          </p:nvPr>
        </p:nvSpPr>
        <p:spPr>
          <a:xfrm>
            <a:off x="6553200" y="6245225"/>
            <a:ext cx="2133600" cy="476250"/>
          </a:xfrm>
          <a:noFill/>
        </p:spPr>
        <p:txBody>
          <a:bodyPr/>
          <a:lstStyle/>
          <a:p>
            <a:fld id="{9A9D45FC-AB71-4434-9796-6BF632AA406E}" type="slidenum">
              <a:rPr lang="en-US" altLang="zh-CN" smtClean="0">
                <a:latin typeface="Arial" pitchFamily="34" charset="0"/>
                <a:ea typeface="宋体" pitchFamily="2" charset="-122"/>
              </a:rPr>
              <a:pPr/>
              <a:t>80</a:t>
            </a:fld>
            <a:endParaRPr lang="en-US" altLang="zh-CN" smtClean="0">
              <a:latin typeface="Arial" pitchFamily="34" charset="0"/>
              <a:ea typeface="宋体" pitchFamily="2" charset="-122"/>
            </a:endParaRPr>
          </a:p>
        </p:txBody>
      </p:sp>
      <p:sp>
        <p:nvSpPr>
          <p:cNvPr id="8" name="圆角矩形 5"/>
          <p:cNvSpPr>
            <a:spLocks noChangeArrowheads="1"/>
          </p:cNvSpPr>
          <p:nvPr/>
        </p:nvSpPr>
        <p:spPr bwMode="auto">
          <a:xfrm>
            <a:off x="0" y="2492375"/>
            <a:ext cx="1655763" cy="431800"/>
          </a:xfrm>
          <a:prstGeom prst="roundRect">
            <a:avLst>
              <a:gd name="adj" fmla="val 2014"/>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0" name="圆角矩形 5"/>
          <p:cNvSpPr>
            <a:spLocks noChangeArrowheads="1"/>
          </p:cNvSpPr>
          <p:nvPr/>
        </p:nvSpPr>
        <p:spPr bwMode="auto">
          <a:xfrm>
            <a:off x="2771775" y="3716338"/>
            <a:ext cx="4752975" cy="431800"/>
          </a:xfrm>
          <a:prstGeom prst="roundRect">
            <a:avLst>
              <a:gd name="adj" fmla="val 2014"/>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1" name="圆角矩形 5"/>
          <p:cNvSpPr>
            <a:spLocks noChangeArrowheads="1"/>
          </p:cNvSpPr>
          <p:nvPr/>
        </p:nvSpPr>
        <p:spPr bwMode="auto">
          <a:xfrm>
            <a:off x="7885113" y="3141663"/>
            <a:ext cx="1081087" cy="576262"/>
          </a:xfrm>
          <a:prstGeom prst="roundRect">
            <a:avLst>
              <a:gd name="adj" fmla="val 2014"/>
            </a:avLst>
          </a:prstGeom>
          <a:noFill/>
          <a:ln w="25400" algn="ctr">
            <a:solidFill>
              <a:schemeClr val="tx2"/>
            </a:solidFill>
            <a:round/>
            <a:headEnd/>
            <a:tailEnd/>
          </a:ln>
        </p:spPr>
        <p:txBody>
          <a:bodyPr lIns="0" tIns="0" rIns="182880" bIns="0"/>
          <a:lstStyle/>
          <a:p>
            <a:pPr>
              <a:spcBef>
                <a:spcPct val="50000"/>
              </a:spcBef>
            </a:pPr>
            <a:endParaRPr lang="zh-CN" altLang="en-US" sz="240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533400" y="304800"/>
            <a:ext cx="7369175" cy="836613"/>
          </a:xfrm>
        </p:spPr>
        <p:txBody>
          <a:bodyPr/>
          <a:lstStyle/>
          <a:p>
            <a:r>
              <a:rPr lang="zh-CN" altLang="en-US" smtClean="0">
                <a:latin typeface="微软雅黑" pitchFamily="34" charset="-122"/>
                <a:ea typeface="微软雅黑" pitchFamily="34" charset="-122"/>
              </a:rPr>
              <a:t>科研人员与科学信息的获取和利用</a:t>
            </a:r>
          </a:p>
        </p:txBody>
      </p:sp>
      <p:sp>
        <p:nvSpPr>
          <p:cNvPr id="91139" name="Rectangle 4"/>
          <p:cNvSpPr>
            <a:spLocks noGrp="1" noChangeArrowheads="1"/>
          </p:cNvSpPr>
          <p:nvPr>
            <p:ph type="body" idx="1"/>
          </p:nvPr>
        </p:nvSpPr>
        <p:spPr>
          <a:xfrm>
            <a:off x="611188" y="3644900"/>
            <a:ext cx="8229600" cy="4525963"/>
          </a:xfrm>
        </p:spPr>
        <p:txBody>
          <a:bodyPr/>
          <a:lstStyle/>
          <a:p>
            <a:pPr algn="ctr">
              <a:buFontTx/>
              <a:buNone/>
            </a:pPr>
            <a:r>
              <a:rPr lang="zh-CN" altLang="en-US" sz="3600" smtClean="0">
                <a:latin typeface="微软雅黑" pitchFamily="34" charset="-122"/>
                <a:ea typeface="微软雅黑" pitchFamily="34" charset="-122"/>
              </a:rPr>
              <a:t>科研过程中合理利用文献</a:t>
            </a:r>
            <a:endParaRPr lang="zh-CN" altLang="en-US" smtClean="0">
              <a:latin typeface="微软雅黑" pitchFamily="34" charset="-122"/>
              <a:ea typeface="微软雅黑" pitchFamily="34" charset="-122"/>
            </a:endParaRPr>
          </a:p>
          <a:p>
            <a:r>
              <a:rPr lang="zh-CN" altLang="en-US" smtClean="0">
                <a:latin typeface="微软雅黑" pitchFamily="34" charset="-122"/>
                <a:ea typeface="微软雅黑" pitchFamily="34" charset="-122"/>
              </a:rPr>
              <a:t>研究人员的文献平台可以由</a:t>
            </a:r>
            <a:r>
              <a:rPr lang="en-US" altLang="zh-CN" b="1" u="sng" smtClean="0">
                <a:solidFill>
                  <a:srgbClr val="FF0000"/>
                </a:solidFill>
                <a:latin typeface="微软雅黑" pitchFamily="34" charset="-122"/>
                <a:ea typeface="微软雅黑" pitchFamily="34" charset="-122"/>
              </a:rPr>
              <a:t>SCI</a:t>
            </a:r>
            <a:r>
              <a:rPr lang="zh-CN" altLang="en-US" b="1" u="sng" smtClean="0">
                <a:solidFill>
                  <a:srgbClr val="FF0000"/>
                </a:solidFill>
                <a:latin typeface="微软雅黑" pitchFamily="34" charset="-122"/>
                <a:ea typeface="微软雅黑" pitchFamily="34" charset="-122"/>
              </a:rPr>
              <a:t>数据库</a:t>
            </a:r>
            <a:r>
              <a:rPr lang="zh-CN" altLang="en-US" smtClean="0">
                <a:latin typeface="微软雅黑" pitchFamily="34" charset="-122"/>
                <a:ea typeface="微软雅黑" pitchFamily="34" charset="-122"/>
              </a:rPr>
              <a:t>作为入口，满足整体的需求；然后，通过这个入口来获取有用的高质量的全文期刊来满足纵深的研究需要。 </a:t>
            </a:r>
          </a:p>
        </p:txBody>
      </p:sp>
      <p:pic>
        <p:nvPicPr>
          <p:cNvPr id="8" name="Picture 7" descr="bg-face.jpg"/>
          <p:cNvPicPr>
            <a:picLocks noChangeAspect="1"/>
          </p:cNvPicPr>
          <p:nvPr/>
        </p:nvPicPr>
        <p:blipFill>
          <a:blip r:embed="rId3"/>
          <a:srcRect/>
          <a:stretch>
            <a:fillRect/>
          </a:stretch>
        </p:blipFill>
        <p:spPr bwMode="auto">
          <a:xfrm>
            <a:off x="900113" y="1485900"/>
            <a:ext cx="1477962" cy="1981200"/>
          </a:xfrm>
          <a:prstGeom prst="rect">
            <a:avLst/>
          </a:prstGeom>
          <a:noFill/>
          <a:ln w="9525">
            <a:noFill/>
            <a:miter lim="800000"/>
            <a:headEnd/>
            <a:tailEnd/>
          </a:ln>
        </p:spPr>
      </p:pic>
      <p:sp>
        <p:nvSpPr>
          <p:cNvPr id="9" name="Rectangle 8"/>
          <p:cNvSpPr/>
          <p:nvPr/>
        </p:nvSpPr>
        <p:spPr>
          <a:xfrm>
            <a:off x="2411760" y="1916832"/>
            <a:ext cx="5801589" cy="92333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zh-CN" altLang="en-US" sz="54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imHei" pitchFamily="49" charset="-122"/>
                <a:ea typeface="SimHei" pitchFamily="49" charset="-122"/>
                <a:cs typeface="+mn-cs"/>
              </a:rPr>
              <a:t>如何获取全文呢？</a:t>
            </a:r>
            <a:endParaRPr lang="en-US" sz="54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imHei" pitchFamily="49" charset="-122"/>
              <a:ea typeface="SimHei" pitchFamily="49" charset="-122"/>
              <a:cs typeface="+mn-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32" presetClass="emph" presetSubtype="0" fill="hold" nodeType="withEffect">
                                  <p:stCondLst>
                                    <p:cond delay="0"/>
                                  </p:stCondLst>
                                  <p:childTnLst>
                                    <p:animClr clrSpc="rgb" dir="cw">
                                      <p:cBhvr override="childStyle">
                                        <p:cTn id="15" dur="100" fill="hold"/>
                                        <p:tgtEl>
                                          <p:spTgt spid="8"/>
                                        </p:tgtEl>
                                        <p:attrNameLst>
                                          <p:attrName>style.color</p:attrName>
                                        </p:attrNameLst>
                                      </p:cBhvr>
                                      <p:to>
                                        <a:schemeClr val="accent2"/>
                                      </p:to>
                                    </p:animClr>
                                    <p:animClr clrSpc="rgb" dir="cw">
                                      <p:cBhvr>
                                        <p:cTn id="16" dur="100" fill="hold"/>
                                        <p:tgtEl>
                                          <p:spTgt spid="8"/>
                                        </p:tgtEl>
                                        <p:attrNameLst>
                                          <p:attrName>fillcolor</p:attrName>
                                        </p:attrNameLst>
                                      </p:cBhvr>
                                      <p:to>
                                        <a:schemeClr val="accent2"/>
                                      </p:to>
                                    </p:animClr>
                                    <p:set>
                                      <p:cBhvr>
                                        <p:cTn id="17" dur="100" fill="hold"/>
                                        <p:tgtEl>
                                          <p:spTgt spid="8"/>
                                        </p:tgtEl>
                                        <p:attrNameLst>
                                          <p:attrName>fill.type</p:attrName>
                                        </p:attrNameLst>
                                      </p:cBhvr>
                                      <p:to>
                                        <p:strVal val="solid"/>
                                      </p:to>
                                    </p:set>
                                    <p:set>
                                      <p:cBhvr>
                                        <p:cTn id="18" dur="100" fill="hold"/>
                                        <p:tgtEl>
                                          <p:spTgt spid="8"/>
                                        </p:tgtEl>
                                        <p:attrNameLst>
                                          <p:attrName>fill.on</p:attrName>
                                        </p:attrNameLst>
                                      </p:cBhvr>
                                      <p:to>
                                        <p:strVal val="true"/>
                                      </p:to>
                                    </p:set>
                                    <p:animRot by="120000">
                                      <p:cBhvr>
                                        <p:cTn id="19" dur="100" fill="hold">
                                          <p:stCondLst>
                                            <p:cond delay="0"/>
                                          </p:stCondLst>
                                        </p:cTn>
                                        <p:tgtEl>
                                          <p:spTgt spid="8"/>
                                        </p:tgtEl>
                                        <p:attrNameLst>
                                          <p:attrName>r</p:attrName>
                                        </p:attrNameLst>
                                      </p:cBhvr>
                                    </p:animRot>
                                    <p:animRot by="-240000">
                                      <p:cBhvr>
                                        <p:cTn id="20" dur="200" fill="hold">
                                          <p:stCondLst>
                                            <p:cond delay="200"/>
                                          </p:stCondLst>
                                        </p:cTn>
                                        <p:tgtEl>
                                          <p:spTgt spid="8"/>
                                        </p:tgtEl>
                                        <p:attrNameLst>
                                          <p:attrName>r</p:attrName>
                                        </p:attrNameLst>
                                      </p:cBhvr>
                                    </p:animRot>
                                    <p:animRot by="240000">
                                      <p:cBhvr>
                                        <p:cTn id="21" dur="200" fill="hold">
                                          <p:stCondLst>
                                            <p:cond delay="400"/>
                                          </p:stCondLst>
                                        </p:cTn>
                                        <p:tgtEl>
                                          <p:spTgt spid="8"/>
                                        </p:tgtEl>
                                        <p:attrNameLst>
                                          <p:attrName>r</p:attrName>
                                        </p:attrNameLst>
                                      </p:cBhvr>
                                    </p:animRot>
                                    <p:animRot by="-240000">
                                      <p:cBhvr>
                                        <p:cTn id="22" dur="200" fill="hold">
                                          <p:stCondLst>
                                            <p:cond delay="600"/>
                                          </p:stCondLst>
                                        </p:cTn>
                                        <p:tgtEl>
                                          <p:spTgt spid="8"/>
                                        </p:tgtEl>
                                        <p:attrNameLst>
                                          <p:attrName>r</p:attrName>
                                        </p:attrNameLst>
                                      </p:cBhvr>
                                    </p:animRot>
                                    <p:animRot by="120000">
                                      <p:cBhvr>
                                        <p:cTn id="23" dur="200" fill="hold">
                                          <p:stCondLst>
                                            <p:cond delay="800"/>
                                          </p:stCondLst>
                                        </p:cTn>
                                        <p:tgtEl>
                                          <p:spTgt spid="8"/>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91139">
                                            <p:txEl>
                                              <p:pRg st="0" end="0"/>
                                            </p:txEl>
                                          </p:spTgt>
                                        </p:tgtEl>
                                        <p:attrNameLst>
                                          <p:attrName>style.visibility</p:attrName>
                                        </p:attrNameLst>
                                      </p:cBhvr>
                                      <p:to>
                                        <p:strVal val="visible"/>
                                      </p:to>
                                    </p:set>
                                    <p:anim calcmode="lin" valueType="num">
                                      <p:cBhvr additive="base">
                                        <p:cTn id="28" dur="1000" fill="hold"/>
                                        <p:tgtEl>
                                          <p:spTgt spid="91139">
                                            <p:txEl>
                                              <p:pRg st="0" end="0"/>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91139">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7" presetClass="entr" presetSubtype="4" fill="hold" grpId="0" nodeType="afterEffect">
                                  <p:stCondLst>
                                    <p:cond delay="0"/>
                                  </p:stCondLst>
                                  <p:childTnLst>
                                    <p:set>
                                      <p:cBhvr>
                                        <p:cTn id="32" dur="1" fill="hold">
                                          <p:stCondLst>
                                            <p:cond delay="0"/>
                                          </p:stCondLst>
                                        </p:cTn>
                                        <p:tgtEl>
                                          <p:spTgt spid="91139">
                                            <p:txEl>
                                              <p:pRg st="1" end="1"/>
                                            </p:txEl>
                                          </p:spTgt>
                                        </p:tgtEl>
                                        <p:attrNameLst>
                                          <p:attrName>style.visibility</p:attrName>
                                        </p:attrNameLst>
                                      </p:cBhvr>
                                      <p:to>
                                        <p:strVal val="visible"/>
                                      </p:to>
                                    </p:set>
                                    <p:anim calcmode="lin" valueType="num">
                                      <p:cBhvr additive="base">
                                        <p:cTn id="33" dur="1000" fill="hold"/>
                                        <p:tgtEl>
                                          <p:spTgt spid="91139">
                                            <p:txEl>
                                              <p:pRg st="1" end="1"/>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911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endParaRPr lang="en-US" smtClean="0"/>
          </a:p>
        </p:txBody>
      </p:sp>
      <p:sp>
        <p:nvSpPr>
          <p:cNvPr id="106499" name="Content Placeholder 2"/>
          <p:cNvSpPr>
            <a:spLocks noGrp="1"/>
          </p:cNvSpPr>
          <p:nvPr>
            <p:ph idx="1"/>
          </p:nvPr>
        </p:nvSpPr>
        <p:spPr/>
        <p:txBody>
          <a:bodyPr/>
          <a:lstStyle/>
          <a:p>
            <a:endParaRPr lang="en-US" smtClean="0"/>
          </a:p>
        </p:txBody>
      </p:sp>
      <p:sp>
        <p:nvSpPr>
          <p:cNvPr id="106500" name="Slide Number Placeholder 3"/>
          <p:cNvSpPr>
            <a:spLocks noGrp="1"/>
          </p:cNvSpPr>
          <p:nvPr>
            <p:ph type="sldNum" sz="quarter" idx="11"/>
          </p:nvPr>
        </p:nvSpPr>
        <p:spPr>
          <a:noFill/>
        </p:spPr>
        <p:txBody>
          <a:bodyPr/>
          <a:lstStyle/>
          <a:p>
            <a:fld id="{E8E53A7F-041C-4F63-A862-1EAC0CF6B3B7}" type="slidenum">
              <a:rPr lang="en-US" altLang="en-US" smtClean="0">
                <a:latin typeface="Arial" pitchFamily="34" charset="0"/>
                <a:ea typeface="宋体" pitchFamily="2" charset="-122"/>
              </a:rPr>
              <a:pPr/>
              <a:t>82</a:t>
            </a:fld>
            <a:endParaRPr lang="en-US" altLang="en-US" smtClean="0">
              <a:latin typeface="Arial" pitchFamily="34" charset="0"/>
              <a:ea typeface="宋体" pitchFamily="2" charset="-122"/>
            </a:endParaRPr>
          </a:p>
        </p:txBody>
      </p:sp>
      <p:pic>
        <p:nvPicPr>
          <p:cNvPr id="5" name="Picture 4" descr="OA获取.jpg"/>
          <p:cNvPicPr>
            <a:picLocks noChangeAspect="1"/>
          </p:cNvPicPr>
          <p:nvPr/>
        </p:nvPicPr>
        <p:blipFill>
          <a:blip r:embed="rId3"/>
          <a:srcRect/>
          <a:stretch>
            <a:fillRect/>
          </a:stretch>
        </p:blipFill>
        <p:spPr bwMode="auto">
          <a:xfrm>
            <a:off x="0" y="-933450"/>
            <a:ext cx="9324975" cy="13219113"/>
          </a:xfrm>
          <a:prstGeom prst="rect">
            <a:avLst/>
          </a:prstGeom>
          <a:noFill/>
          <a:ln w="9525">
            <a:noFill/>
            <a:miter lim="800000"/>
            <a:headEnd/>
            <a:tailEnd/>
          </a:ln>
        </p:spPr>
      </p:pic>
      <p:sp>
        <p:nvSpPr>
          <p:cNvPr id="6" name="圆角矩形 21"/>
          <p:cNvSpPr>
            <a:spLocks noChangeArrowheads="1"/>
          </p:cNvSpPr>
          <p:nvPr/>
        </p:nvSpPr>
        <p:spPr bwMode="auto">
          <a:xfrm>
            <a:off x="107950" y="5732463"/>
            <a:ext cx="2232025" cy="9366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7" name="TextBox 6"/>
          <p:cNvSpPr txBox="1"/>
          <p:nvPr/>
        </p:nvSpPr>
        <p:spPr>
          <a:xfrm>
            <a:off x="2506216" y="5877272"/>
            <a:ext cx="3001888" cy="369332"/>
          </a:xfrm>
          <a:prstGeom prst="rect">
            <a:avLst/>
          </a:prstGeom>
          <a:solidFill>
            <a:srgbClr val="FF66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defRPr/>
            </a:pPr>
            <a:r>
              <a:rPr lang="zh-CN" altLang="en-US" b="1">
                <a:solidFill>
                  <a:schemeClr val="bg1"/>
                </a:solidFill>
                <a:latin typeface="微软雅黑" pitchFamily="34" charset="-122"/>
                <a:ea typeface="微软雅黑" pitchFamily="34" charset="-122"/>
              </a:rPr>
              <a:t>新增对</a:t>
            </a:r>
            <a:r>
              <a:rPr lang="en-US" altLang="zh-CN" b="1">
                <a:solidFill>
                  <a:schemeClr val="bg1"/>
                </a:solidFill>
                <a:latin typeface="微软雅黑" pitchFamily="34" charset="-122"/>
                <a:ea typeface="微软雅黑" pitchFamily="34" charset="-122"/>
              </a:rPr>
              <a:t>OA</a:t>
            </a:r>
            <a:r>
              <a:rPr lang="zh-CN" altLang="en-US" b="1">
                <a:solidFill>
                  <a:schemeClr val="bg1"/>
                </a:solidFill>
                <a:latin typeface="微软雅黑" pitchFamily="34" charset="-122"/>
                <a:ea typeface="微软雅黑" pitchFamily="34" charset="-122"/>
              </a:rPr>
              <a:t>期刊文章的精炼</a:t>
            </a:r>
            <a:endParaRPr lang="en-US" b="1">
              <a:solidFill>
                <a:schemeClr val="bg1"/>
              </a:solidFill>
              <a:latin typeface="微软雅黑" pitchFamily="34" charset="-122"/>
              <a:ea typeface="微软雅黑" pitchFamily="34"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6 -0.27752 L 4.16667E-6 -0.61055 " pathEditMode="relative" rAng="0" ptsTypes="AA">
                                      <p:cBhvr>
                                        <p:cTn id="6" dur="2000" fill="hold"/>
                                        <p:tgtEl>
                                          <p:spTgt spid="5"/>
                                        </p:tgtEl>
                                        <p:attrNameLst>
                                          <p:attrName>ppt_x</p:attrName>
                                          <p:attrName>ppt_y</p:attrName>
                                        </p:attrNameLst>
                                      </p:cBhvr>
                                      <p:rCtr x="0" y="-167"/>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endParaRPr lang="en-US" smtClean="0"/>
          </a:p>
        </p:txBody>
      </p:sp>
      <p:sp>
        <p:nvSpPr>
          <p:cNvPr id="107523" name="Content Placeholder 2"/>
          <p:cNvSpPr>
            <a:spLocks noGrp="1"/>
          </p:cNvSpPr>
          <p:nvPr>
            <p:ph idx="1"/>
          </p:nvPr>
        </p:nvSpPr>
        <p:spPr/>
        <p:txBody>
          <a:bodyPr/>
          <a:lstStyle/>
          <a:p>
            <a:endParaRPr lang="en-US" smtClean="0"/>
          </a:p>
        </p:txBody>
      </p:sp>
      <p:sp>
        <p:nvSpPr>
          <p:cNvPr id="107524" name="Slide Number Placeholder 3"/>
          <p:cNvSpPr>
            <a:spLocks noGrp="1"/>
          </p:cNvSpPr>
          <p:nvPr>
            <p:ph type="sldNum" sz="quarter" idx="11"/>
          </p:nvPr>
        </p:nvSpPr>
        <p:spPr>
          <a:noFill/>
        </p:spPr>
        <p:txBody>
          <a:bodyPr/>
          <a:lstStyle/>
          <a:p>
            <a:fld id="{4E3E7B3E-7815-4A6F-8DEE-B5ACBCAEE222}" type="slidenum">
              <a:rPr lang="en-US" altLang="en-US" smtClean="0">
                <a:latin typeface="Arial" pitchFamily="34" charset="0"/>
                <a:ea typeface="宋体" pitchFamily="2" charset="-122"/>
              </a:rPr>
              <a:pPr/>
              <a:t>83</a:t>
            </a:fld>
            <a:endParaRPr lang="en-US" altLang="en-US" smtClean="0">
              <a:latin typeface="Arial" pitchFamily="34" charset="0"/>
              <a:ea typeface="宋体" pitchFamily="2" charset="-122"/>
            </a:endParaRPr>
          </a:p>
        </p:txBody>
      </p:sp>
      <p:pic>
        <p:nvPicPr>
          <p:cNvPr id="107525" name="Picture 4" descr="最高引文.JPG"/>
          <p:cNvPicPr>
            <a:picLocks noChangeAspect="1"/>
          </p:cNvPicPr>
          <p:nvPr/>
        </p:nvPicPr>
        <p:blipFill>
          <a:blip r:embed="rId2"/>
          <a:srcRect/>
          <a:stretch>
            <a:fillRect/>
          </a:stretch>
        </p:blipFill>
        <p:spPr bwMode="auto">
          <a:xfrm>
            <a:off x="0" y="549275"/>
            <a:ext cx="9144000" cy="4851400"/>
          </a:xfrm>
          <a:prstGeom prst="rect">
            <a:avLst/>
          </a:prstGeom>
          <a:noFill/>
          <a:ln w="9525">
            <a:noFill/>
            <a:miter lim="800000"/>
            <a:headEnd/>
            <a:tailEnd/>
          </a:ln>
        </p:spPr>
      </p:pic>
      <p:pic>
        <p:nvPicPr>
          <p:cNvPr id="6" name="Picture 5" descr="获得全文.jpg"/>
          <p:cNvPicPr>
            <a:picLocks noChangeAspect="1"/>
          </p:cNvPicPr>
          <p:nvPr/>
        </p:nvPicPr>
        <p:blipFill>
          <a:blip r:embed="rId3"/>
          <a:stretch>
            <a:fillRect/>
          </a:stretch>
        </p:blipFill>
        <p:spPr>
          <a:xfrm>
            <a:off x="179388" y="1989138"/>
            <a:ext cx="1463675" cy="1784350"/>
          </a:xfrm>
          <a:prstGeom prst="rect">
            <a:avLst/>
          </a:prstGeom>
          <a:ln>
            <a:noFill/>
          </a:ln>
          <a:effectLst>
            <a:outerShdw blurRad="292100" dist="139700" dir="2700000" algn="tl" rotWithShape="0">
              <a:srgbClr val="333333">
                <a:alpha val="65000"/>
              </a:srgbClr>
            </a:outerShdw>
          </a:effectLst>
        </p:spPr>
      </p:pic>
      <p:sp>
        <p:nvSpPr>
          <p:cNvPr id="9" name="Right Arrow 8"/>
          <p:cNvSpPr/>
          <p:nvPr/>
        </p:nvSpPr>
        <p:spPr bwMode="auto">
          <a:xfrm>
            <a:off x="1547664" y="2564904"/>
            <a:ext cx="576064" cy="216024"/>
          </a:xfrm>
          <a:prstGeom prst="rightArrow">
            <a:avLst/>
          </a:prstGeom>
          <a:solidFill>
            <a:srgbClr val="FF6600"/>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latin typeface="Arial" charset="0"/>
              <a:cs typeface="+mn-cs"/>
            </a:endParaRPr>
          </a:p>
        </p:txBody>
      </p:sp>
      <p:pic>
        <p:nvPicPr>
          <p:cNvPr id="7" name="Picture 6" descr="链接全文的期刊.jpg"/>
          <p:cNvPicPr>
            <a:picLocks noChangeAspect="1"/>
          </p:cNvPicPr>
          <p:nvPr/>
        </p:nvPicPr>
        <p:blipFill>
          <a:blip r:embed="rId4"/>
          <a:srcRect/>
          <a:stretch>
            <a:fillRect/>
          </a:stretch>
        </p:blipFill>
        <p:spPr bwMode="auto">
          <a:xfrm>
            <a:off x="1187450" y="692150"/>
            <a:ext cx="8067675" cy="5689600"/>
          </a:xfrm>
          <a:prstGeom prst="rect">
            <a:avLst/>
          </a:prstGeom>
          <a:noFill/>
          <a:ln w="9525">
            <a:noFill/>
            <a:miter lim="800000"/>
            <a:headEnd/>
            <a:tailEnd/>
          </a:ln>
        </p:spPr>
      </p:pic>
      <p:sp>
        <p:nvSpPr>
          <p:cNvPr id="8" name="圆角矩形 21"/>
          <p:cNvSpPr>
            <a:spLocks noChangeArrowheads="1"/>
          </p:cNvSpPr>
          <p:nvPr/>
        </p:nvSpPr>
        <p:spPr bwMode="auto">
          <a:xfrm>
            <a:off x="7451725" y="3933825"/>
            <a:ext cx="1152525" cy="287338"/>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lide(from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nodeType="clickEffect">
                                  <p:stCondLst>
                                    <p:cond delay="0"/>
                                  </p:stCondLst>
                                  <p:childTnLst>
                                    <p:animEffect transition="out" filter="checkerboard(across)">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8" descr="作者email.jpg"/>
          <p:cNvPicPr>
            <a:picLocks noGrp="1" noChangeAspect="1"/>
          </p:cNvPicPr>
          <p:nvPr>
            <p:ph idx="1"/>
          </p:nvPr>
        </p:nvPicPr>
        <p:blipFill>
          <a:blip r:embed="rId2"/>
          <a:stretch>
            <a:fillRect/>
          </a:stretch>
        </p:blipFill>
        <p:spPr>
          <a:xfrm>
            <a:off x="684213" y="5516563"/>
            <a:ext cx="7627937" cy="730250"/>
          </a:xfrm>
          <a:effectLst>
            <a:outerShdw blurRad="292100" dist="139700" dir="2700000" algn="tl" rotWithShape="0">
              <a:srgbClr val="333333">
                <a:alpha val="65000"/>
              </a:srgbClr>
            </a:outerShdw>
          </a:effectLst>
        </p:spPr>
      </p:pic>
      <p:pic>
        <p:nvPicPr>
          <p:cNvPr id="108547" name="Picture 4" descr="最高引文.JPG"/>
          <p:cNvPicPr>
            <a:picLocks noChangeAspect="1"/>
          </p:cNvPicPr>
          <p:nvPr/>
        </p:nvPicPr>
        <p:blipFill>
          <a:blip r:embed="rId3"/>
          <a:srcRect/>
          <a:stretch>
            <a:fillRect/>
          </a:stretch>
        </p:blipFill>
        <p:spPr bwMode="auto">
          <a:xfrm>
            <a:off x="0" y="549275"/>
            <a:ext cx="9144000" cy="4851400"/>
          </a:xfrm>
          <a:prstGeom prst="rect">
            <a:avLst/>
          </a:prstGeom>
          <a:noFill/>
          <a:ln w="9525">
            <a:noFill/>
            <a:miter lim="800000"/>
            <a:headEnd/>
            <a:tailEnd/>
          </a:ln>
        </p:spPr>
      </p:pic>
      <p:sp>
        <p:nvSpPr>
          <p:cNvPr id="108548" name="Slide Number Placeholder 6"/>
          <p:cNvSpPr>
            <a:spLocks noGrp="1"/>
          </p:cNvSpPr>
          <p:nvPr>
            <p:ph type="sldNum" sz="quarter" idx="11"/>
          </p:nvPr>
        </p:nvSpPr>
        <p:spPr>
          <a:noFill/>
        </p:spPr>
        <p:txBody>
          <a:bodyPr/>
          <a:lstStyle/>
          <a:p>
            <a:fld id="{35D5F8DB-C406-4C70-8CDA-7C4B2C0B7F36}" type="slidenum">
              <a:rPr lang="en-US" altLang="en-US" smtClean="0">
                <a:latin typeface="Arial" pitchFamily="34" charset="0"/>
                <a:ea typeface="宋体" pitchFamily="2" charset="-122"/>
              </a:rPr>
              <a:pPr/>
              <a:t>84</a:t>
            </a:fld>
            <a:endParaRPr lang="en-US" altLang="en-US" smtClean="0">
              <a:latin typeface="Arial" pitchFamily="34" charset="0"/>
              <a:ea typeface="宋体" pitchFamily="2" charset="-122"/>
            </a:endParaRPr>
          </a:p>
        </p:txBody>
      </p:sp>
      <p:grpSp>
        <p:nvGrpSpPr>
          <p:cNvPr id="108549" name="Group 7"/>
          <p:cNvGrpSpPr>
            <a:grpSpLocks/>
          </p:cNvGrpSpPr>
          <p:nvPr/>
        </p:nvGrpSpPr>
        <p:grpSpPr bwMode="auto">
          <a:xfrm>
            <a:off x="1979613" y="1844675"/>
            <a:ext cx="6496050" cy="4191000"/>
            <a:chOff x="2143125" y="1830388"/>
            <a:chExt cx="6496050" cy="4191000"/>
          </a:xfrm>
        </p:grpSpPr>
        <p:pic>
          <p:nvPicPr>
            <p:cNvPr id="12" name="Picture 2"/>
            <p:cNvPicPr>
              <a:picLocks noChangeAspect="1" noChangeArrowheads="1"/>
            </p:cNvPicPr>
            <p:nvPr/>
          </p:nvPicPr>
          <p:blipFill>
            <a:blip r:embed="rId4"/>
            <a:srcRect/>
            <a:stretch>
              <a:fillRect/>
            </a:stretch>
          </p:blipFill>
          <p:spPr bwMode="auto">
            <a:xfrm>
              <a:off x="2143125" y="1830388"/>
              <a:ext cx="6496050" cy="4191000"/>
            </a:xfrm>
            <a:prstGeom prst="rect">
              <a:avLst/>
            </a:prstGeom>
            <a:noFill/>
            <a:ln w="9525">
              <a:solidFill>
                <a:schemeClr val="tx2">
                  <a:lumMod val="75000"/>
                </a:schemeClr>
              </a:solidFill>
              <a:miter lim="800000"/>
              <a:headEnd/>
              <a:tailEnd/>
            </a:ln>
            <a:effectLst>
              <a:outerShdw blurRad="63500" sx="102000" sy="102000" algn="ctr" rotWithShape="0">
                <a:prstClr val="black">
                  <a:alpha val="40000"/>
                </a:prstClr>
              </a:outerShdw>
            </a:effectLst>
          </p:spPr>
        </p:pic>
        <p:sp>
          <p:nvSpPr>
            <p:cNvPr id="108551" name="TextBox 6"/>
            <p:cNvSpPr txBox="1">
              <a:spLocks noChangeArrowheads="1"/>
            </p:cNvSpPr>
            <p:nvPr/>
          </p:nvSpPr>
          <p:spPr bwMode="auto">
            <a:xfrm>
              <a:off x="2555875" y="5300663"/>
              <a:ext cx="3024187" cy="369888"/>
            </a:xfrm>
            <a:prstGeom prst="rect">
              <a:avLst/>
            </a:prstGeom>
            <a:solidFill>
              <a:schemeClr val="bg1"/>
            </a:solidFill>
            <a:ln w="9525">
              <a:noFill/>
              <a:miter lim="800000"/>
              <a:headEnd/>
              <a:tailEnd/>
            </a:ln>
          </p:spPr>
          <p:txBody>
            <a:bodyPr>
              <a:spAutoFit/>
            </a:bodyPr>
            <a:lstStyle/>
            <a:p>
              <a:r>
                <a:rPr lang="en-US"/>
                <a:t> </a:t>
              </a:r>
              <a:r>
                <a:rPr lang="zh-CN" altLang="en-US" sz="1600" b="1">
                  <a:latin typeface="宋体" pitchFamily="2" charset="-122"/>
                </a:rPr>
                <a:t>作者</a:t>
              </a:r>
              <a:r>
                <a:rPr lang="en-US" altLang="zh-CN" sz="1600" b="1"/>
                <a:t>E-mail</a:t>
              </a:r>
              <a:r>
                <a:rPr lang="zh-CN" altLang="en-US" sz="1600" b="1">
                  <a:latin typeface="宋体" pitchFamily="2" charset="-122"/>
                </a:rPr>
                <a:t>联系或作者主页</a:t>
              </a:r>
              <a:endParaRPr lang="en-US" sz="1600" b="1">
                <a:latin typeface="宋体" pitchFamily="2" charset="-122"/>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2"/>
          <p:cNvSpPr>
            <a:spLocks noGrp="1"/>
          </p:cNvSpPr>
          <p:nvPr>
            <p:ph type="sldNum" sz="quarter" idx="11"/>
          </p:nvPr>
        </p:nvSpPr>
        <p:spPr>
          <a:noFill/>
        </p:spPr>
        <p:txBody>
          <a:bodyPr/>
          <a:lstStyle/>
          <a:p>
            <a:fld id="{E3439728-9CA3-4269-8840-D7A300CD9712}" type="slidenum">
              <a:rPr lang="en-US" altLang="en-US" smtClean="0">
                <a:latin typeface="Arial" pitchFamily="34" charset="0"/>
                <a:ea typeface="宋体" pitchFamily="2" charset="-122"/>
              </a:rPr>
              <a:pPr/>
              <a:t>85</a:t>
            </a:fld>
            <a:endParaRPr lang="en-US" altLang="en-US" smtClean="0">
              <a:latin typeface="Arial" pitchFamily="34" charset="0"/>
              <a:ea typeface="宋体" pitchFamily="2" charset="-122"/>
            </a:endParaRPr>
          </a:p>
        </p:txBody>
      </p:sp>
      <p:sp>
        <p:nvSpPr>
          <p:cNvPr id="109571" name="Rectangle 3"/>
          <p:cNvSpPr>
            <a:spLocks noChangeArrowheads="1"/>
          </p:cNvSpPr>
          <p:nvPr/>
        </p:nvSpPr>
        <p:spPr bwMode="auto">
          <a:xfrm>
            <a:off x="754063" y="839788"/>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109572" name="Rectangle 4"/>
          <p:cNvSpPr>
            <a:spLocks noChangeArrowheads="1"/>
          </p:cNvSpPr>
          <p:nvPr/>
        </p:nvSpPr>
        <p:spPr bwMode="auto">
          <a:xfrm>
            <a:off x="754063" y="1271588"/>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25" name="Rectangle 24"/>
          <p:cNvSpPr/>
          <p:nvPr/>
        </p:nvSpPr>
        <p:spPr>
          <a:xfrm>
            <a:off x="2843808" y="4005064"/>
            <a:ext cx="5256584" cy="2723823"/>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style>
          <a:lnRef idx="0">
            <a:schemeClr val="accent1"/>
          </a:lnRef>
          <a:fillRef idx="3">
            <a:schemeClr val="accent1"/>
          </a:fillRef>
          <a:effectRef idx="3">
            <a:schemeClr val="accent1"/>
          </a:effectRef>
          <a:fontRef idx="minor">
            <a:schemeClr val="lt1"/>
          </a:fontRef>
        </p:style>
        <p:txBody>
          <a:bodyPr>
            <a:spAutoFit/>
          </a:bodyPr>
          <a:lstStyle/>
          <a:p>
            <a:pPr>
              <a:lnSpc>
                <a:spcPct val="150000"/>
              </a:lnSpc>
              <a:defRPr/>
            </a:pPr>
            <a:r>
              <a:rPr lang="zh-CN" altLang="en-US" sz="2400" b="1">
                <a:solidFill>
                  <a:srgbClr val="FFFFFF"/>
                </a:solidFill>
                <a:latin typeface="微软雅黑" pitchFamily="34" charset="-122"/>
                <a:ea typeface="微软雅黑" pitchFamily="34" charset="-122"/>
              </a:rPr>
              <a:t>管理</a:t>
            </a:r>
            <a:endParaRPr lang="en-US" altLang="zh-CN" sz="2400" b="1">
              <a:solidFill>
                <a:srgbClr val="FFFFFF"/>
              </a:solidFill>
              <a:latin typeface="微软雅黑" pitchFamily="34" charset="-122"/>
              <a:ea typeface="微软雅黑" pitchFamily="34" charset="-122"/>
            </a:endParaRPr>
          </a:p>
          <a:p>
            <a:pPr>
              <a:lnSpc>
                <a:spcPct val="150000"/>
              </a:lnSpc>
              <a:defRPr/>
            </a:pPr>
            <a:r>
              <a:rPr lang="en-US" altLang="zh-CN">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跟踪最新研究进展</a:t>
            </a:r>
            <a:endParaRPr lang="en-US" altLang="zh-CN" b="1">
              <a:solidFill>
                <a:srgbClr val="FFFFFF"/>
              </a:solidFill>
              <a:latin typeface="微软雅黑" pitchFamily="34" charset="-122"/>
              <a:ea typeface="微软雅黑" pitchFamily="34" charset="-122"/>
            </a:endParaRPr>
          </a:p>
          <a:p>
            <a:pPr>
              <a:lnSpc>
                <a:spcPct val="150000"/>
              </a:lnSpc>
              <a:buFont typeface="Wingdings" pitchFamily="2" charset="2"/>
              <a:buChar char="Ø"/>
              <a:defRPr/>
            </a:pPr>
            <a:r>
              <a:rPr lang="zh-CN" altLang="en-US">
                <a:solidFill>
                  <a:srgbClr val="FFFFFF"/>
                </a:solidFill>
                <a:latin typeface="微软雅黑" pitchFamily="34" charset="-122"/>
                <a:ea typeface="微软雅黑" pitchFamily="34" charset="-122"/>
              </a:rPr>
              <a:t>定题跟踪</a:t>
            </a:r>
            <a:endParaRPr lang="en-US" altLang="zh-CN">
              <a:solidFill>
                <a:srgbClr val="FFFFFF"/>
              </a:solidFill>
              <a:latin typeface="微软雅黑" pitchFamily="34" charset="-122"/>
              <a:ea typeface="微软雅黑" pitchFamily="34" charset="-122"/>
            </a:endParaRPr>
          </a:p>
          <a:p>
            <a:pPr>
              <a:lnSpc>
                <a:spcPct val="150000"/>
              </a:lnSpc>
              <a:buFont typeface="Wingdings" pitchFamily="2" charset="2"/>
              <a:buChar char="Ø"/>
              <a:defRPr/>
            </a:pPr>
            <a:r>
              <a:rPr lang="zh-CN" altLang="en-US">
                <a:solidFill>
                  <a:srgbClr val="FFFFFF"/>
                </a:solidFill>
                <a:latin typeface="微软雅黑" pitchFamily="34" charset="-122"/>
                <a:ea typeface="微软雅黑" pitchFamily="34" charset="-122"/>
              </a:rPr>
              <a:t>引文跟踪</a:t>
            </a:r>
            <a:endParaRPr lang="en-US" altLang="zh-CN">
              <a:solidFill>
                <a:srgbClr val="FFFFFF"/>
              </a:solidFill>
              <a:latin typeface="微软雅黑" pitchFamily="34" charset="-122"/>
              <a:ea typeface="微软雅黑" pitchFamily="34" charset="-122"/>
            </a:endParaRPr>
          </a:p>
          <a:p>
            <a:pPr>
              <a:lnSpc>
                <a:spcPct val="150000"/>
              </a:lnSpc>
              <a:defRPr/>
            </a:pPr>
            <a:r>
              <a:rPr lang="en-US" altLang="zh-CN" b="1">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高质量论文的收藏和管理</a:t>
            </a:r>
            <a:endParaRPr lang="en-US" altLang="zh-CN" b="1">
              <a:solidFill>
                <a:srgbClr val="FFFFFF"/>
              </a:solidFill>
              <a:latin typeface="微软雅黑" pitchFamily="34" charset="-122"/>
              <a:ea typeface="微软雅黑" pitchFamily="34" charset="-122"/>
            </a:endParaRPr>
          </a:p>
          <a:p>
            <a:pPr>
              <a:lnSpc>
                <a:spcPct val="150000"/>
              </a:lnSpc>
              <a:buFont typeface="Wingdings" pitchFamily="2" charset="2"/>
              <a:buChar char="Ø"/>
              <a:defRPr/>
            </a:pPr>
            <a:r>
              <a:rPr lang="zh-CN" altLang="en-US">
                <a:solidFill>
                  <a:srgbClr val="FFFFFF"/>
                </a:solidFill>
                <a:latin typeface="微软雅黑" pitchFamily="34" charset="-122"/>
                <a:ea typeface="微软雅黑" pitchFamily="34" charset="-122"/>
              </a:rPr>
              <a:t>对参考文献进行分类、统一管理收藏及联合检索</a:t>
            </a:r>
          </a:p>
        </p:txBody>
      </p:sp>
      <p:grpSp>
        <p:nvGrpSpPr>
          <p:cNvPr id="109576" name="Group 44"/>
          <p:cNvGrpSpPr>
            <a:grpSpLocks/>
          </p:cNvGrpSpPr>
          <p:nvPr/>
        </p:nvGrpSpPr>
        <p:grpSpPr bwMode="auto">
          <a:xfrm>
            <a:off x="-46038" y="1104900"/>
            <a:ext cx="2657476" cy="3646488"/>
            <a:chOff x="-46038" y="1452484"/>
            <a:chExt cx="2657745" cy="3645314"/>
          </a:xfrm>
        </p:grpSpPr>
        <p:sp>
          <p:nvSpPr>
            <p:cNvPr id="65" name="矩形 1"/>
            <p:cNvSpPr/>
            <p:nvPr/>
          </p:nvSpPr>
          <p:spPr>
            <a:xfrm rot="10522128">
              <a:off x="-46038" y="3436220"/>
              <a:ext cx="2046495" cy="136005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66" name="矩形 1"/>
            <p:cNvSpPr/>
            <p:nvPr/>
          </p:nvSpPr>
          <p:spPr>
            <a:xfrm rot="17767481">
              <a:off x="350766" y="2414718"/>
              <a:ext cx="3223175" cy="1298706"/>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3" name="组合 34"/>
            <p:cNvGrpSpPr/>
            <p:nvPr/>
          </p:nvGrpSpPr>
          <p:grpSpPr>
            <a:xfrm rot="15099336">
              <a:off x="448676" y="3345514"/>
              <a:ext cx="1882083" cy="1622485"/>
              <a:chOff x="3059832" y="1341549"/>
              <a:chExt cx="1499349" cy="1292542"/>
            </a:xfrm>
            <a:effectLst>
              <a:outerShdw blurRad="50800" dist="139700" dir="5400000" algn="t" rotWithShape="0">
                <a:prstClr val="black">
                  <a:alpha val="19000"/>
                </a:prstClr>
              </a:outerShdw>
            </a:effectLst>
          </p:grpSpPr>
          <p:sp>
            <p:nvSpPr>
              <p:cNvPr id="71" name="六边形 35"/>
              <p:cNvSpPr/>
              <p:nvPr/>
            </p:nvSpPr>
            <p:spPr>
              <a:xfrm rot="19215806">
                <a:off x="3059832" y="1341549"/>
                <a:ext cx="1499349" cy="1292542"/>
              </a:xfrm>
              <a:prstGeom prst="hexagon">
                <a:avLst/>
              </a:prstGeom>
              <a:solidFill>
                <a:srgbClr val="00B0F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72" name="六边形 36"/>
              <p:cNvSpPr/>
              <p:nvPr/>
            </p:nvSpPr>
            <p:spPr>
              <a:xfrm rot="1438177">
                <a:off x="3173156" y="1462562"/>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68" name="TextBox 67"/>
            <p:cNvSpPr txBox="1"/>
            <p:nvPr/>
          </p:nvSpPr>
          <p:spPr>
            <a:xfrm>
              <a:off x="468365" y="3934535"/>
              <a:ext cx="1832160" cy="522120"/>
            </a:xfrm>
            <a:prstGeom prst="rect">
              <a:avLst/>
            </a:prstGeom>
            <a:noFill/>
          </p:spPr>
          <p:txBody>
            <a:bodyPr>
              <a:spAutoFit/>
            </a:bodyPr>
            <a:lstStyle/>
            <a:p>
              <a:pPr algn="ctr">
                <a:defRPr/>
              </a:pPr>
              <a:r>
                <a:rPr lang="zh-CN" altLang="en-US" sz="2800" b="1">
                  <a:solidFill>
                    <a:srgbClr val="00B0F0"/>
                  </a:solidFill>
                  <a:effectLst>
                    <a:outerShdw blurRad="38100" dist="38100" dir="2700000" algn="tl">
                      <a:srgbClr val="C0C0C0"/>
                    </a:outerShdw>
                  </a:effectLst>
                  <a:latin typeface="Adidas Unity"/>
                  <a:ea typeface="微软雅黑" pitchFamily="34" charset="-122"/>
                </a:rPr>
                <a:t>检索</a:t>
              </a:r>
            </a:p>
          </p:txBody>
        </p:sp>
        <p:sp>
          <p:nvSpPr>
            <p:cNvPr id="69" name="燕尾形 55"/>
            <p:cNvSpPr/>
            <p:nvPr/>
          </p:nvSpPr>
          <p:spPr>
            <a:xfrm rot="17711838">
              <a:off x="1761593" y="2692633"/>
              <a:ext cx="369769"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70" name="燕尾形 55"/>
            <p:cNvSpPr/>
            <p:nvPr/>
          </p:nvSpPr>
          <p:spPr>
            <a:xfrm rot="6891772">
              <a:off x="1617116" y="2979878"/>
              <a:ext cx="369768"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109577" name="Group 48"/>
          <p:cNvGrpSpPr>
            <a:grpSpLocks/>
          </p:cNvGrpSpPr>
          <p:nvPr/>
        </p:nvGrpSpPr>
        <p:grpSpPr bwMode="auto">
          <a:xfrm>
            <a:off x="1716088" y="836613"/>
            <a:ext cx="3381375" cy="2063750"/>
            <a:chOff x="1715478" y="1183662"/>
            <a:chExt cx="3382537" cy="2063691"/>
          </a:xfrm>
        </p:grpSpPr>
        <p:sp>
          <p:nvSpPr>
            <p:cNvPr id="58" name="矩形 1"/>
            <p:cNvSpPr/>
            <p:nvPr/>
          </p:nvSpPr>
          <p:spPr>
            <a:xfrm rot="2357970">
              <a:off x="1742474" y="1890079"/>
              <a:ext cx="3355541" cy="1357274"/>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7AA62A">
                    <a:shade val="30000"/>
                    <a:satMod val="115000"/>
                  </a:srgbClr>
                </a:gs>
                <a:gs pos="50000">
                  <a:srgbClr val="7AA62A">
                    <a:shade val="67500"/>
                    <a:satMod val="115000"/>
                  </a:srgbClr>
                </a:gs>
                <a:gs pos="100000">
                  <a:srgbClr val="7AA62A">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5" name="组合 37"/>
            <p:cNvGrpSpPr/>
            <p:nvPr/>
          </p:nvGrpSpPr>
          <p:grpSpPr>
            <a:xfrm rot="20763007">
              <a:off x="1715478" y="1183662"/>
              <a:ext cx="1882083" cy="1622485"/>
              <a:chOff x="3059832" y="1341549"/>
              <a:chExt cx="1499349" cy="1292542"/>
            </a:xfrm>
            <a:effectLst>
              <a:outerShdw blurRad="50800" dist="152400" dir="5400000" algn="t" rotWithShape="0">
                <a:prstClr val="black">
                  <a:alpha val="22000"/>
                </a:prstClr>
              </a:outerShdw>
            </a:effectLst>
          </p:grpSpPr>
          <p:sp>
            <p:nvSpPr>
              <p:cNvPr id="63" name="六边形 38"/>
              <p:cNvSpPr/>
              <p:nvPr/>
            </p:nvSpPr>
            <p:spPr>
              <a:xfrm rot="19215806">
                <a:off x="3059832" y="1341549"/>
                <a:ext cx="1499349" cy="1292542"/>
              </a:xfrm>
              <a:prstGeom prst="hexagon">
                <a:avLst/>
              </a:prstGeom>
              <a:solidFill>
                <a:srgbClr val="7AA62A"/>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64" name="六边形 39"/>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60" name="TextBox 59"/>
            <p:cNvSpPr txBox="1"/>
            <p:nvPr/>
          </p:nvSpPr>
          <p:spPr>
            <a:xfrm>
              <a:off x="1740887" y="1715459"/>
              <a:ext cx="1831016" cy="523860"/>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9BBB59">
                      <a:lumMod val="50000"/>
                    </a:srgbClr>
                  </a:solidFill>
                  <a:latin typeface="Adidas Unity" pitchFamily="2" charset="0"/>
                  <a:cs typeface="+mn-cs"/>
                </a:rPr>
                <a:t>分析</a:t>
              </a:r>
              <a:endParaRPr lang="zh-CN" altLang="en-US" sz="2800" dirty="0">
                <a:solidFill>
                  <a:srgbClr val="9BBB59">
                    <a:lumMod val="50000"/>
                  </a:srgbClr>
                </a:solidFill>
                <a:latin typeface="Adidas Unity" pitchFamily="2" charset="0"/>
                <a:cs typeface="+mn-cs"/>
              </a:endParaRPr>
            </a:p>
          </p:txBody>
        </p:sp>
        <p:sp>
          <p:nvSpPr>
            <p:cNvPr id="61" name="燕尾形 56"/>
            <p:cNvSpPr/>
            <p:nvPr/>
          </p:nvSpPr>
          <p:spPr>
            <a:xfrm rot="2035508">
              <a:off x="3576667" y="2640945"/>
              <a:ext cx="403364" cy="4270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2" name="燕尾形 56"/>
            <p:cNvSpPr/>
            <p:nvPr/>
          </p:nvSpPr>
          <p:spPr>
            <a:xfrm rot="12971480">
              <a:off x="3286055" y="2423464"/>
              <a:ext cx="403364" cy="427026"/>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51" name="矩形 1"/>
          <p:cNvSpPr/>
          <p:nvPr/>
        </p:nvSpPr>
        <p:spPr bwMode="auto">
          <a:xfrm rot="17931665">
            <a:off x="3362325" y="1608138"/>
            <a:ext cx="3355975" cy="1358900"/>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6" name="组合 40"/>
          <p:cNvGrpSpPr/>
          <p:nvPr/>
        </p:nvGrpSpPr>
        <p:grpSpPr bwMode="auto">
          <a:xfrm rot="20763007">
            <a:off x="3659490" y="2420993"/>
            <a:ext cx="1881979" cy="1622788"/>
            <a:chOff x="3059832" y="1341549"/>
            <a:chExt cx="1499349" cy="1292542"/>
          </a:xfrm>
          <a:effectLst>
            <a:outerShdw blurRad="50800" dist="139700" dir="5400000" algn="t" rotWithShape="0">
              <a:prstClr val="black">
                <a:alpha val="16000"/>
              </a:prstClr>
            </a:outerShdw>
          </a:effectLst>
        </p:grpSpPr>
        <p:sp>
          <p:nvSpPr>
            <p:cNvPr id="56" name="六边形 41"/>
            <p:cNvSpPr/>
            <p:nvPr/>
          </p:nvSpPr>
          <p:spPr>
            <a:xfrm rot="19215806">
              <a:off x="3059832" y="1341549"/>
              <a:ext cx="1499349" cy="1292542"/>
            </a:xfrm>
            <a:prstGeom prst="hexagon">
              <a:avLst/>
            </a:prstGeom>
            <a:solidFill>
              <a:srgbClr val="F79646">
                <a:lumMod val="75000"/>
              </a:srgbClr>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57" name="六边形 42"/>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53" name="TextBox 52"/>
          <p:cNvSpPr txBox="1"/>
          <p:nvPr/>
        </p:nvSpPr>
        <p:spPr bwMode="auto">
          <a:xfrm>
            <a:off x="3683000" y="2898775"/>
            <a:ext cx="1831975" cy="523875"/>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F79646">
                    <a:lumMod val="75000"/>
                  </a:srgbClr>
                </a:solidFill>
                <a:latin typeface="Adidas Unity" pitchFamily="2" charset="0"/>
                <a:cs typeface="+mn-cs"/>
              </a:rPr>
              <a:t>管理</a:t>
            </a:r>
            <a:endParaRPr lang="zh-CN" altLang="en-US" sz="2800" dirty="0">
              <a:solidFill>
                <a:srgbClr val="F79646">
                  <a:lumMod val="75000"/>
                </a:srgbClr>
              </a:solidFill>
              <a:latin typeface="Adidas Unity" pitchFamily="2" charset="0"/>
              <a:cs typeface="+mn-cs"/>
            </a:endParaRPr>
          </a:p>
        </p:txBody>
      </p:sp>
      <p:sp>
        <p:nvSpPr>
          <p:cNvPr id="54" name="燕尾形 57"/>
          <p:cNvSpPr/>
          <p:nvPr/>
        </p:nvSpPr>
        <p:spPr bwMode="auto">
          <a:xfrm rot="17639965">
            <a:off x="4929188" y="1625600"/>
            <a:ext cx="384175" cy="4032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5" name="燕尾形 56"/>
          <p:cNvSpPr/>
          <p:nvPr/>
        </p:nvSpPr>
        <p:spPr bwMode="auto">
          <a:xfrm rot="7064877">
            <a:off x="4725194" y="1994694"/>
            <a:ext cx="403225" cy="427037"/>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109583" name="Group 46"/>
          <p:cNvGrpSpPr>
            <a:grpSpLocks/>
          </p:cNvGrpSpPr>
          <p:nvPr/>
        </p:nvGrpSpPr>
        <p:grpSpPr bwMode="auto">
          <a:xfrm>
            <a:off x="5027613" y="260350"/>
            <a:ext cx="2970212" cy="2305050"/>
            <a:chOff x="5027846" y="607598"/>
            <a:chExt cx="2970615" cy="2305071"/>
          </a:xfrm>
        </p:grpSpPr>
        <p:sp>
          <p:nvSpPr>
            <p:cNvPr id="44" name="矩形 1"/>
            <p:cNvSpPr/>
            <p:nvPr/>
          </p:nvSpPr>
          <p:spPr>
            <a:xfrm rot="1810715">
              <a:off x="5924905" y="1553757"/>
              <a:ext cx="2073556" cy="1358912"/>
            </a:xfrm>
            <a:custGeom>
              <a:avLst/>
              <a:gdLst/>
              <a:ahLst/>
              <a:cxnLst/>
              <a:rect l="l" t="t" r="r" b="b"/>
              <a:pathLst>
                <a:path w="1723733" h="1358021">
                  <a:moveTo>
                    <a:pt x="504679" y="0"/>
                  </a:moveTo>
                  <a:lnTo>
                    <a:pt x="1723733" y="119735"/>
                  </a:lnTo>
                  <a:lnTo>
                    <a:pt x="1634419" y="1202956"/>
                  </a:lnTo>
                  <a:lnTo>
                    <a:pt x="0" y="1358021"/>
                  </a:lnTo>
                  <a:close/>
                </a:path>
              </a:pathLst>
            </a:custGeom>
            <a:gradFill flip="none" rotWithShape="1">
              <a:gsLst>
                <a:gs pos="0">
                  <a:srgbClr val="D19705">
                    <a:shade val="30000"/>
                    <a:satMod val="115000"/>
                  </a:srgbClr>
                </a:gs>
                <a:gs pos="50000">
                  <a:srgbClr val="D19705">
                    <a:shade val="67500"/>
                    <a:satMod val="115000"/>
                  </a:srgbClr>
                </a:gs>
                <a:gs pos="100000">
                  <a:srgbClr val="D19705">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nvGrpSpPr>
            <p:cNvPr id="8" name="组合 43"/>
            <p:cNvGrpSpPr/>
            <p:nvPr/>
          </p:nvGrpSpPr>
          <p:grpSpPr>
            <a:xfrm rot="20763007">
              <a:off x="5027846" y="607598"/>
              <a:ext cx="1882083" cy="1622485"/>
              <a:chOff x="3059832" y="1341549"/>
              <a:chExt cx="1499349" cy="1292542"/>
            </a:xfrm>
            <a:effectLst>
              <a:outerShdw blurRad="50800" dist="139700" dir="5400000" algn="t" rotWithShape="0">
                <a:prstClr val="black">
                  <a:alpha val="20000"/>
                </a:prstClr>
              </a:outerShdw>
            </a:effectLst>
          </p:grpSpPr>
          <p:sp>
            <p:nvSpPr>
              <p:cNvPr id="49" name="六边形 44"/>
              <p:cNvSpPr/>
              <p:nvPr/>
            </p:nvSpPr>
            <p:spPr>
              <a:xfrm rot="19215806">
                <a:off x="3059832" y="1341549"/>
                <a:ext cx="1499349" cy="1292542"/>
              </a:xfrm>
              <a:prstGeom prst="hexagon">
                <a:avLst/>
              </a:prstGeom>
              <a:solidFill>
                <a:srgbClr val="D19705"/>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50" name="六边形 45"/>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grpSp>
        <p:sp>
          <p:nvSpPr>
            <p:cNvPr id="46" name="TextBox 45"/>
            <p:cNvSpPr txBox="1"/>
            <p:nvPr/>
          </p:nvSpPr>
          <p:spPr>
            <a:xfrm>
              <a:off x="5067538" y="1121953"/>
              <a:ext cx="1832224" cy="523880"/>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D19705"/>
                  </a:solidFill>
                  <a:latin typeface="Adidas Unity" pitchFamily="2" charset="0"/>
                  <a:cs typeface="+mn-cs"/>
                </a:rPr>
                <a:t>写作</a:t>
              </a:r>
              <a:endParaRPr lang="zh-CN" altLang="en-US" sz="2800" dirty="0">
                <a:solidFill>
                  <a:srgbClr val="D19705"/>
                </a:solidFill>
                <a:latin typeface="Adidas Unity" pitchFamily="2" charset="0"/>
                <a:cs typeface="+mn-cs"/>
              </a:endParaRPr>
            </a:p>
          </p:txBody>
        </p:sp>
        <p:sp>
          <p:nvSpPr>
            <p:cNvPr id="47" name="燕尾形 57"/>
            <p:cNvSpPr/>
            <p:nvPr/>
          </p:nvSpPr>
          <p:spPr>
            <a:xfrm rot="1785309">
              <a:off x="6879122" y="2056999"/>
              <a:ext cx="384227" cy="403229"/>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8" name="燕尾形 56"/>
            <p:cNvSpPr/>
            <p:nvPr/>
          </p:nvSpPr>
          <p:spPr>
            <a:xfrm rot="12853664">
              <a:off x="6529825" y="1849034"/>
              <a:ext cx="403280" cy="427042"/>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109584" name="Group 45"/>
          <p:cNvGrpSpPr>
            <a:grpSpLocks/>
          </p:cNvGrpSpPr>
          <p:nvPr/>
        </p:nvGrpSpPr>
        <p:grpSpPr bwMode="auto">
          <a:xfrm>
            <a:off x="7091363" y="1296988"/>
            <a:ext cx="2359025" cy="1939925"/>
            <a:chOff x="7092280" y="1643849"/>
            <a:chExt cx="2358634" cy="1940168"/>
          </a:xfrm>
        </p:grpSpPr>
        <p:sp>
          <p:nvSpPr>
            <p:cNvPr id="40" name="矩形 1"/>
            <p:cNvSpPr/>
            <p:nvPr/>
          </p:nvSpPr>
          <p:spPr>
            <a:xfrm rot="9627564">
              <a:off x="7404965" y="1643849"/>
              <a:ext cx="2045949" cy="135907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1" name="六边形 38"/>
            <p:cNvSpPr/>
            <p:nvPr/>
          </p:nvSpPr>
          <p:spPr>
            <a:xfrm rot="18378813">
              <a:off x="7094102" y="1831733"/>
              <a:ext cx="1882083" cy="1622485"/>
            </a:xfrm>
            <a:prstGeom prst="hexagon">
              <a:avLst/>
            </a:prstGeom>
            <a:solidFill>
              <a:srgbClr val="C0000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2" name="六边形 39"/>
            <p:cNvSpPr/>
            <p:nvPr/>
          </p:nvSpPr>
          <p:spPr>
            <a:xfrm rot="601184">
              <a:off x="7266876" y="1966151"/>
              <a:ext cx="1515811" cy="1306677"/>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a typeface="+mn-ea"/>
                <a:cs typeface="+mn-cs"/>
              </a:endParaRPr>
            </a:p>
          </p:txBody>
        </p:sp>
        <p:sp>
          <p:nvSpPr>
            <p:cNvPr id="43" name="TextBox 42"/>
            <p:cNvSpPr txBox="1"/>
            <p:nvPr/>
          </p:nvSpPr>
          <p:spPr>
            <a:xfrm>
              <a:off x="7092280" y="2348787"/>
              <a:ext cx="1831671" cy="523941"/>
            </a:xfrm>
            <a:prstGeom prst="rect">
              <a:avLst/>
            </a:prstGeom>
            <a:noFill/>
          </p:spPr>
          <p:txBody>
            <a:bodyPr>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pPr>
                <a:lnSpc>
                  <a:spcPct val="100000"/>
                </a:lnSpc>
                <a:defRPr/>
              </a:pPr>
              <a:r>
                <a:rPr lang="zh-CN" altLang="en-US" sz="2800" dirty="0" smtClean="0">
                  <a:solidFill>
                    <a:srgbClr val="C00000"/>
                  </a:solidFill>
                  <a:latin typeface="Adidas Unity" pitchFamily="2" charset="0"/>
                  <a:cs typeface="+mn-cs"/>
                </a:rPr>
                <a:t>投稿</a:t>
              </a:r>
              <a:endParaRPr lang="zh-CN" altLang="en-US" sz="2800" dirty="0">
                <a:solidFill>
                  <a:srgbClr val="C00000"/>
                </a:solidFill>
                <a:latin typeface="Adidas Unity" pitchFamily="2" charset="0"/>
                <a:cs typeface="+mn-cs"/>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53"/>
                                        </p:tgtEl>
                                      </p:cBhvr>
                                      <p:to x="80000" y="100000"/>
                                    </p:animScale>
                                    <p:anim by="(#ppt_w*0.10)" calcmode="lin" valueType="num">
                                      <p:cBhvr>
                                        <p:cTn id="7" dur="250" autoRev="1" fill="hold">
                                          <p:stCondLst>
                                            <p:cond delay="0"/>
                                          </p:stCondLst>
                                        </p:cTn>
                                        <p:tgtEl>
                                          <p:spTgt spid="53"/>
                                        </p:tgtEl>
                                        <p:attrNameLst>
                                          <p:attrName>ppt_x</p:attrName>
                                        </p:attrNameLst>
                                      </p:cBhvr>
                                    </p:anim>
                                    <p:anim by="(-#ppt_w*0.10)" calcmode="lin" valueType="num">
                                      <p:cBhvr>
                                        <p:cTn id="8" dur="250" autoRev="1" fill="hold">
                                          <p:stCondLst>
                                            <p:cond delay="0"/>
                                          </p:stCondLst>
                                        </p:cTn>
                                        <p:tgtEl>
                                          <p:spTgt spid="53"/>
                                        </p:tgtEl>
                                        <p:attrNameLst>
                                          <p:attrName>ppt_y</p:attrName>
                                        </p:attrNameLst>
                                      </p:cBhvr>
                                    </p:anim>
                                    <p:animRot by="-480000">
                                      <p:cBhvr>
                                        <p:cTn id="9" dur="250" autoRev="1" fill="hold">
                                          <p:stCondLst>
                                            <p:cond delay="0"/>
                                          </p:stCondLst>
                                        </p:cTn>
                                        <p:tgtEl>
                                          <p:spTgt spid="53"/>
                                        </p:tgtEl>
                                        <p:attrNameLst>
                                          <p:attrName>r</p:attrName>
                                        </p:attrNameLst>
                                      </p:cBhvr>
                                    </p:animRot>
                                  </p:childTnLst>
                                </p:cTn>
                              </p:par>
                            </p:childTnLst>
                          </p:cTn>
                        </p:par>
                        <p:par>
                          <p:cTn id="10" fill="hold">
                            <p:stCondLst>
                              <p:cond delay="550"/>
                            </p:stCondLst>
                            <p:childTnLst>
                              <p:par>
                                <p:cTn id="11" presetID="9"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灯片编号占位符 1"/>
          <p:cNvSpPr>
            <a:spLocks noGrp="1"/>
          </p:cNvSpPr>
          <p:nvPr>
            <p:ph type="sldNum" sz="quarter" idx="11"/>
          </p:nvPr>
        </p:nvSpPr>
        <p:spPr>
          <a:noFill/>
        </p:spPr>
        <p:txBody>
          <a:bodyPr/>
          <a:lstStyle/>
          <a:p>
            <a:fld id="{0225A58D-AC38-4D79-A7D7-C87A7D8097C1}" type="slidenum">
              <a:rPr lang="en-US" altLang="zh-CN" smtClean="0">
                <a:solidFill>
                  <a:schemeClr val="tx1"/>
                </a:solidFill>
                <a:latin typeface="Arial" pitchFamily="34" charset="0"/>
                <a:ea typeface="宋体" pitchFamily="2" charset="-122"/>
              </a:rPr>
              <a:pPr/>
              <a:t>86</a:t>
            </a:fld>
            <a:endParaRPr lang="en-US" altLang="zh-CN" smtClean="0">
              <a:solidFill>
                <a:schemeClr val="tx1"/>
              </a:solidFill>
              <a:latin typeface="Arial" pitchFamily="34" charset="0"/>
              <a:ea typeface="宋体" pitchFamily="2" charset="-122"/>
            </a:endParaRPr>
          </a:p>
        </p:txBody>
      </p:sp>
      <p:sp>
        <p:nvSpPr>
          <p:cNvPr id="110595" name="Rectangle 3"/>
          <p:cNvSpPr>
            <a:spLocks noGrp="1" noChangeArrowheads="1"/>
          </p:cNvSpPr>
          <p:nvPr>
            <p:ph type="title"/>
          </p:nvPr>
        </p:nvSpPr>
        <p:spPr>
          <a:xfrm>
            <a:off x="900113" y="836613"/>
            <a:ext cx="6440487" cy="485775"/>
          </a:xfrm>
        </p:spPr>
        <p:txBody>
          <a:bodyPr/>
          <a:lstStyle/>
          <a:p>
            <a:pPr eaLnBrk="1" hangingPunct="1"/>
            <a:r>
              <a:rPr lang="zh-CN" altLang="en-US" smtClean="0">
                <a:latin typeface="微软雅黑" pitchFamily="34" charset="-122"/>
                <a:ea typeface="微软雅黑" pitchFamily="34" charset="-122"/>
              </a:rPr>
              <a:t>利用</a:t>
            </a:r>
            <a:r>
              <a:rPr lang="en-US" altLang="zh-CN" smtClean="0">
                <a:latin typeface="微软雅黑" pitchFamily="34" charset="-122"/>
                <a:ea typeface="微软雅黑" pitchFamily="34" charset="-122"/>
              </a:rPr>
              <a:t>Web of Science</a:t>
            </a:r>
            <a:r>
              <a:rPr lang="zh-CN" altLang="en-US" smtClean="0">
                <a:latin typeface="微软雅黑" pitchFamily="34" charset="-122"/>
                <a:ea typeface="微软雅黑" pitchFamily="34" charset="-122"/>
              </a:rPr>
              <a:t>跟踪最新研究进展</a:t>
            </a:r>
          </a:p>
        </p:txBody>
      </p:sp>
      <p:sp>
        <p:nvSpPr>
          <p:cNvPr id="110596" name="内容占位符 5"/>
          <p:cNvSpPr>
            <a:spLocks noGrp="1"/>
          </p:cNvSpPr>
          <p:nvPr>
            <p:ph idx="1"/>
          </p:nvPr>
        </p:nvSpPr>
        <p:spPr>
          <a:xfrm>
            <a:off x="857250" y="1714500"/>
            <a:ext cx="7369175" cy="4570413"/>
          </a:xfrm>
        </p:spPr>
        <p:txBody>
          <a:bodyPr/>
          <a:lstStyle/>
          <a:p>
            <a:pPr eaLnBrk="1" hangingPunct="1"/>
            <a:r>
              <a:rPr lang="zh-CN" altLang="en-US" smtClean="0">
                <a:latin typeface="微软雅黑" pitchFamily="34" charset="-122"/>
                <a:ea typeface="微软雅黑" pitchFamily="34" charset="-122"/>
              </a:rPr>
              <a:t>怎样利用</a:t>
            </a:r>
            <a:r>
              <a:rPr lang="en-US" altLang="zh-CN" smtClean="0">
                <a:latin typeface="微软雅黑" pitchFamily="34" charset="-122"/>
                <a:ea typeface="微软雅黑" pitchFamily="34" charset="-122"/>
              </a:rPr>
              <a:t>Web of Science</a:t>
            </a:r>
            <a:r>
              <a:rPr lang="en-US" altLang="zh-CN" baseline="30000" smtClean="0">
                <a:latin typeface="微软雅黑" pitchFamily="34" charset="-122"/>
                <a:ea typeface="微软雅黑" pitchFamily="34" charset="-122"/>
              </a:rPr>
              <a:t>TM</a:t>
            </a:r>
            <a:r>
              <a:rPr lang="zh-CN" altLang="en-US" smtClean="0">
                <a:latin typeface="微软雅黑" pitchFamily="34" charset="-122"/>
                <a:ea typeface="微软雅黑" pitchFamily="34" charset="-122"/>
              </a:rPr>
              <a:t>将有关课题的最新文献信息自动发送到您的</a:t>
            </a:r>
            <a:r>
              <a:rPr lang="en-US" altLang="zh-CN" smtClean="0">
                <a:latin typeface="微软雅黑" pitchFamily="34" charset="-122"/>
                <a:ea typeface="微软雅黑" pitchFamily="34" charset="-122"/>
              </a:rPr>
              <a:t>Email</a:t>
            </a:r>
            <a:r>
              <a:rPr lang="zh-CN" altLang="en-US" smtClean="0">
                <a:latin typeface="微软雅黑" pitchFamily="34" charset="-122"/>
                <a:ea typeface="微软雅黑" pitchFamily="34" charset="-122"/>
              </a:rPr>
              <a:t>邮箱</a:t>
            </a:r>
            <a:r>
              <a:rPr lang="en-US" altLang="zh-CN" smtClean="0">
                <a:latin typeface="微软雅黑" pitchFamily="34" charset="-122"/>
                <a:ea typeface="微软雅黑" pitchFamily="34" charset="-122"/>
              </a:rPr>
              <a:t>?</a:t>
            </a:r>
          </a:p>
          <a:p>
            <a:pPr lvl="1" eaLnBrk="1" hangingPunct="1"/>
            <a:r>
              <a:rPr lang="en-US" altLang="zh-CN" sz="2400" smtClean="0">
                <a:latin typeface="微软雅黑" pitchFamily="34" charset="-122"/>
                <a:ea typeface="微软雅黑" pitchFamily="34" charset="-122"/>
              </a:rPr>
              <a:t> </a:t>
            </a:r>
            <a:r>
              <a:rPr lang="zh-CN" altLang="en-US" sz="2400" smtClean="0">
                <a:latin typeface="微软雅黑" pitchFamily="34" charset="-122"/>
                <a:ea typeface="微软雅黑" pitchFamily="34" charset="-122"/>
              </a:rPr>
              <a:t>定题跟踪 </a:t>
            </a:r>
          </a:p>
          <a:p>
            <a:pPr lvl="1" eaLnBrk="1" hangingPunct="1"/>
            <a:r>
              <a:rPr lang="zh-CN" altLang="en-US" sz="2400" smtClean="0">
                <a:latin typeface="微软雅黑" pitchFamily="34" charset="-122"/>
                <a:ea typeface="微软雅黑" pitchFamily="34" charset="-122"/>
              </a:rPr>
              <a:t> 引文跟踪</a:t>
            </a:r>
          </a:p>
          <a:p>
            <a:pPr eaLnBrk="1" hangingPunct="1"/>
            <a:endParaRPr lang="zh-CN" altLang="en-US" smtClean="0">
              <a:ea typeface="黑体" pitchFamily="49" charset="-122"/>
            </a:endParaRPr>
          </a:p>
        </p:txBody>
      </p:sp>
      <p:pic>
        <p:nvPicPr>
          <p:cNvPr id="160771" name="Picture 3" descr="C:\Users\U6025425\AppData\Local\Microsoft\Windows\Temporary Internet Files\Content.IE5\9F2857VD\MP900385349[1].jpg"/>
          <p:cNvPicPr>
            <a:picLocks noChangeAspect="1" noChangeArrowheads="1"/>
          </p:cNvPicPr>
          <p:nvPr/>
        </p:nvPicPr>
        <p:blipFill>
          <a:blip r:embed="rId3" cstate="print"/>
          <a:srcRect/>
          <a:stretch>
            <a:fillRect/>
          </a:stretch>
        </p:blipFill>
        <p:spPr bwMode="auto">
          <a:xfrm>
            <a:off x="5724128" y="2420888"/>
            <a:ext cx="3168352" cy="2263109"/>
          </a:xfrm>
          <a:prstGeom prst="rect">
            <a:avLst/>
          </a:prstGeom>
          <a:ln>
            <a:noFill/>
          </a:ln>
          <a:effectLst>
            <a:softEdge rad="112500"/>
          </a:effectLst>
        </p:spPr>
      </p:pic>
      <p:pic>
        <p:nvPicPr>
          <p:cNvPr id="110598" name="Picture 4" descr="C:\Users\U6025425\AppData\Local\Microsoft\Windows\Temporary Internet Files\Content.IE5\ZGIR2ZVX\MM900356582[1].gif"/>
          <p:cNvPicPr>
            <a:picLocks noChangeAspect="1" noChangeArrowheads="1" noCrop="1"/>
          </p:cNvPicPr>
          <p:nvPr/>
        </p:nvPicPr>
        <p:blipFill>
          <a:blip r:embed="rId4"/>
          <a:srcRect/>
          <a:stretch>
            <a:fillRect/>
          </a:stretch>
        </p:blipFill>
        <p:spPr bwMode="auto">
          <a:xfrm>
            <a:off x="6875463" y="4868863"/>
            <a:ext cx="1978025" cy="16716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1"/>
          </p:nvPr>
        </p:nvSpPr>
        <p:spPr>
          <a:noFill/>
        </p:spPr>
        <p:txBody>
          <a:bodyPr/>
          <a:lstStyle/>
          <a:p>
            <a:fld id="{37D7E30A-AEC2-4630-845B-A5D43B8E0CB4}" type="slidenum">
              <a:rPr lang="en-US" altLang="en-US" smtClean="0">
                <a:latin typeface="Arial" pitchFamily="34" charset="0"/>
                <a:ea typeface="宋体" pitchFamily="2" charset="-122"/>
              </a:rPr>
              <a:pPr/>
              <a:t>87</a:t>
            </a:fld>
            <a:endParaRPr lang="en-US" altLang="en-US" smtClean="0">
              <a:latin typeface="Arial" pitchFamily="34" charset="0"/>
              <a:ea typeface="宋体" pitchFamily="2" charset="-122"/>
            </a:endParaRPr>
          </a:p>
        </p:txBody>
      </p:sp>
      <p:pic>
        <p:nvPicPr>
          <p:cNvPr id="111619" name="Picture 4" descr="检索results.JPG"/>
          <p:cNvPicPr>
            <a:picLocks noChangeAspect="1"/>
          </p:cNvPicPr>
          <p:nvPr/>
        </p:nvPicPr>
        <p:blipFill>
          <a:blip r:embed="rId2"/>
          <a:srcRect/>
          <a:stretch>
            <a:fillRect/>
          </a:stretch>
        </p:blipFill>
        <p:spPr bwMode="auto">
          <a:xfrm>
            <a:off x="0" y="836613"/>
            <a:ext cx="9144000" cy="4968875"/>
          </a:xfrm>
          <a:prstGeom prst="rect">
            <a:avLst/>
          </a:prstGeom>
          <a:noFill/>
          <a:ln w="9525">
            <a:noFill/>
            <a:miter lim="800000"/>
            <a:headEnd/>
            <a:tailEnd/>
          </a:ln>
        </p:spPr>
      </p:pic>
      <p:sp>
        <p:nvSpPr>
          <p:cNvPr id="6" name="圆角矩形 10"/>
          <p:cNvSpPr>
            <a:spLocks noChangeArrowheads="1"/>
          </p:cNvSpPr>
          <p:nvPr/>
        </p:nvSpPr>
        <p:spPr bwMode="auto">
          <a:xfrm>
            <a:off x="179388" y="2997200"/>
            <a:ext cx="1071562" cy="288925"/>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7" name="TextBox 6"/>
          <p:cNvSpPr txBox="1"/>
          <p:nvPr/>
        </p:nvSpPr>
        <p:spPr>
          <a:xfrm>
            <a:off x="2051720" y="2636912"/>
            <a:ext cx="6167136" cy="769441"/>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zh-CN" altLang="en-US" sz="2200">
                <a:solidFill>
                  <a:schemeClr val="bg1"/>
                </a:solidFill>
                <a:latin typeface="微软雅黑" pitchFamily="34" charset="-122"/>
                <a:ea typeface="微软雅黑" pitchFamily="34" charset="-122"/>
              </a:rPr>
              <a:t>“定题跟踪”：可实时跟踪某课题、某作者、</a:t>
            </a:r>
            <a:r>
              <a:rPr lang="en-US" altLang="zh-CN" sz="2200">
                <a:solidFill>
                  <a:schemeClr val="bg1"/>
                </a:solidFill>
                <a:latin typeface="微软雅黑" pitchFamily="34" charset="-122"/>
                <a:ea typeface="微软雅黑" pitchFamily="34" charset="-122"/>
              </a:rPr>
              <a:t> </a:t>
            </a:r>
            <a:r>
              <a:rPr lang="zh-CN" altLang="en-US" sz="2200">
                <a:solidFill>
                  <a:schemeClr val="bg1"/>
                </a:solidFill>
                <a:latin typeface="微软雅黑" pitchFamily="34" charset="-122"/>
                <a:ea typeface="微软雅黑" pitchFamily="34" charset="-122"/>
              </a:rPr>
              <a:t>某机构等的最新研究进展</a:t>
            </a:r>
          </a:p>
        </p:txBody>
      </p:sp>
      <p:pic>
        <p:nvPicPr>
          <p:cNvPr id="8" name="Picture 6"/>
          <p:cNvPicPr>
            <a:picLocks noChangeAspect="1" noChangeArrowheads="1"/>
          </p:cNvPicPr>
          <p:nvPr/>
        </p:nvPicPr>
        <p:blipFill>
          <a:blip r:embed="rId3"/>
          <a:srcRect/>
          <a:stretch>
            <a:fillRect/>
          </a:stretch>
        </p:blipFill>
        <p:spPr bwMode="auto">
          <a:xfrm>
            <a:off x="0" y="3357563"/>
            <a:ext cx="2087563" cy="563562"/>
          </a:xfrm>
          <a:prstGeom prst="rect">
            <a:avLst/>
          </a:prstGeom>
          <a:ln>
            <a:noFill/>
          </a:ln>
          <a:effectLst>
            <a:outerShdw blurRad="292100" dist="139700" dir="2700000" algn="tl" rotWithShape="0">
              <a:srgbClr val="333333">
                <a:alpha val="65000"/>
              </a:srgbClr>
            </a:outerShdw>
          </a:effectLst>
        </p:spPr>
      </p:pic>
      <p:sp>
        <p:nvSpPr>
          <p:cNvPr id="111625" name="Rectangle 3"/>
          <p:cNvSpPr>
            <a:spLocks noChangeArrowheads="1"/>
          </p:cNvSpPr>
          <p:nvPr/>
        </p:nvSpPr>
        <p:spPr bwMode="auto">
          <a:xfrm>
            <a:off x="501650" y="227013"/>
            <a:ext cx="8031163" cy="609600"/>
          </a:xfrm>
          <a:prstGeom prst="rect">
            <a:avLst/>
          </a:prstGeom>
          <a:solidFill>
            <a:schemeClr val="bg1"/>
          </a:solidFill>
          <a:ln w="9525">
            <a:noFill/>
            <a:miter lim="800000"/>
            <a:headEnd/>
            <a:tailEnd/>
          </a:ln>
        </p:spPr>
        <p:txBody>
          <a:bodyPr anchor="ctr"/>
          <a:lstStyle/>
          <a:p>
            <a:r>
              <a:rPr lang="zh-CN" altLang="en-US" sz="3200">
                <a:solidFill>
                  <a:schemeClr val="tx2"/>
                </a:solidFill>
                <a:latin typeface="微软雅黑" pitchFamily="34" charset="-122"/>
                <a:ea typeface="微软雅黑" pitchFamily="34" charset="-122"/>
              </a:rPr>
              <a:t>创建“定题跟踪”－实时跟踪最新研究进展</a:t>
            </a:r>
            <a:endParaRPr lang="en-US" altLang="zh-CN" sz="3200">
              <a:solidFill>
                <a:schemeClr val="tx2"/>
              </a:solidFill>
              <a:latin typeface="微软雅黑" pitchFamily="34" charset="-122"/>
              <a:ea typeface="微软雅黑" pitchFamily="34"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descr="检索results.JPG"/>
          <p:cNvPicPr>
            <a:picLocks noChangeAspect="1"/>
          </p:cNvPicPr>
          <p:nvPr/>
        </p:nvPicPr>
        <p:blipFill>
          <a:blip r:embed="rId2"/>
          <a:srcRect/>
          <a:stretch>
            <a:fillRect/>
          </a:stretch>
        </p:blipFill>
        <p:spPr bwMode="auto">
          <a:xfrm>
            <a:off x="0" y="836613"/>
            <a:ext cx="9144000" cy="4968875"/>
          </a:xfrm>
          <a:prstGeom prst="rect">
            <a:avLst/>
          </a:prstGeom>
          <a:noFill/>
          <a:ln w="9525">
            <a:noFill/>
            <a:miter lim="800000"/>
            <a:headEnd/>
            <a:tailEnd/>
          </a:ln>
        </p:spPr>
      </p:pic>
      <p:pic>
        <p:nvPicPr>
          <p:cNvPr id="112643" name="Content Placeholder 4" descr="保存检索历史.jpg"/>
          <p:cNvPicPr>
            <a:picLocks noGrp="1" noChangeAspect="1"/>
          </p:cNvPicPr>
          <p:nvPr>
            <p:ph idx="1"/>
          </p:nvPr>
        </p:nvPicPr>
        <p:blipFill>
          <a:blip r:embed="rId3"/>
          <a:srcRect/>
          <a:stretch>
            <a:fillRect/>
          </a:stretch>
        </p:blipFill>
        <p:spPr>
          <a:xfrm>
            <a:off x="1042988" y="1412875"/>
            <a:ext cx="7662862" cy="5216525"/>
          </a:xfrm>
        </p:spPr>
      </p:pic>
      <p:sp>
        <p:nvSpPr>
          <p:cNvPr id="112644" name="Slide Number Placeholder 3"/>
          <p:cNvSpPr>
            <a:spLocks noGrp="1"/>
          </p:cNvSpPr>
          <p:nvPr>
            <p:ph type="sldNum" sz="quarter" idx="11"/>
          </p:nvPr>
        </p:nvSpPr>
        <p:spPr>
          <a:xfrm>
            <a:off x="8353425" y="6394450"/>
            <a:ext cx="457200" cy="231775"/>
          </a:xfrm>
          <a:noFill/>
        </p:spPr>
        <p:txBody>
          <a:bodyPr/>
          <a:lstStyle/>
          <a:p>
            <a:fld id="{63068B0D-74C3-44FC-9EB2-439ED499F830}" type="slidenum">
              <a:rPr lang="en-US" altLang="en-US" smtClean="0">
                <a:latin typeface="Arial" pitchFamily="34" charset="0"/>
                <a:ea typeface="宋体" pitchFamily="2" charset="-122"/>
              </a:rPr>
              <a:pPr/>
              <a:t>88</a:t>
            </a:fld>
            <a:endParaRPr lang="en-US" altLang="en-US" smtClean="0">
              <a:latin typeface="Arial" pitchFamily="34" charset="0"/>
              <a:ea typeface="宋体" pitchFamily="2" charset="-122"/>
            </a:endParaRPr>
          </a:p>
        </p:txBody>
      </p:sp>
      <p:sp>
        <p:nvSpPr>
          <p:cNvPr id="7" name="TextBox 6"/>
          <p:cNvSpPr txBox="1"/>
          <p:nvPr/>
        </p:nvSpPr>
        <p:spPr>
          <a:xfrm>
            <a:off x="3428422" y="357166"/>
            <a:ext cx="5330552" cy="707886"/>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spAutoFit/>
          </a:bodyPr>
          <a:lstStyle/>
          <a:p>
            <a:pPr eaLnBrk="0" hangingPunct="0">
              <a:defRPr/>
            </a:pPr>
            <a:r>
              <a:rPr lang="zh-CN" altLang="en-US" sz="2000">
                <a:solidFill>
                  <a:schemeClr val="bg1"/>
                </a:solidFill>
                <a:latin typeface="微软雅黑" pitchFamily="34" charset="-122"/>
                <a:ea typeface="微软雅黑" pitchFamily="34" charset="-122"/>
              </a:rPr>
              <a:t>保存检索历史在服务器或本地计算机上，订制定题服务</a:t>
            </a:r>
            <a:endParaRPr lang="en-US" altLang="zh-CN" sz="2000">
              <a:solidFill>
                <a:schemeClr val="bg1"/>
              </a:solidFill>
              <a:latin typeface="微软雅黑" pitchFamily="34" charset="-122"/>
              <a:ea typeface="微软雅黑" pitchFamily="34" charset="-122"/>
            </a:endParaRPr>
          </a:p>
        </p:txBody>
      </p:sp>
      <p:sp>
        <p:nvSpPr>
          <p:cNvPr id="9" name="圆角矩形 9"/>
          <p:cNvSpPr>
            <a:spLocks noChangeArrowheads="1"/>
          </p:cNvSpPr>
          <p:nvPr/>
        </p:nvSpPr>
        <p:spPr bwMode="auto">
          <a:xfrm>
            <a:off x="2339975" y="2566988"/>
            <a:ext cx="357188" cy="214312"/>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0" name="圆角矩形 10"/>
          <p:cNvSpPr>
            <a:spLocks noChangeArrowheads="1"/>
          </p:cNvSpPr>
          <p:nvPr/>
        </p:nvSpPr>
        <p:spPr bwMode="auto">
          <a:xfrm>
            <a:off x="2428875" y="2060575"/>
            <a:ext cx="2430463" cy="225425"/>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1" name="圆角矩形 11"/>
          <p:cNvSpPr>
            <a:spLocks noChangeArrowheads="1"/>
          </p:cNvSpPr>
          <p:nvPr/>
        </p:nvSpPr>
        <p:spPr bwMode="auto">
          <a:xfrm>
            <a:off x="2484438" y="2781300"/>
            <a:ext cx="3455987" cy="43180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2" name="圆角矩形 12"/>
          <p:cNvSpPr>
            <a:spLocks noChangeArrowheads="1"/>
          </p:cNvSpPr>
          <p:nvPr/>
        </p:nvSpPr>
        <p:spPr bwMode="auto">
          <a:xfrm>
            <a:off x="2771775" y="3933825"/>
            <a:ext cx="1643063" cy="28575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grpSp>
        <p:nvGrpSpPr>
          <p:cNvPr id="2" name="Group 15"/>
          <p:cNvGrpSpPr>
            <a:grpSpLocks/>
          </p:cNvGrpSpPr>
          <p:nvPr/>
        </p:nvGrpSpPr>
        <p:grpSpPr bwMode="auto">
          <a:xfrm>
            <a:off x="6516688" y="2060575"/>
            <a:ext cx="2159000" cy="2900363"/>
            <a:chOff x="6732240" y="2276872"/>
            <a:chExt cx="2160240" cy="2900645"/>
          </a:xfrm>
        </p:grpSpPr>
        <p:sp>
          <p:nvSpPr>
            <p:cNvPr id="14" name="Rectangle 13"/>
            <p:cNvSpPr/>
            <p:nvPr/>
          </p:nvSpPr>
          <p:spPr bwMode="auto">
            <a:xfrm>
              <a:off x="6732240" y="2276872"/>
              <a:ext cx="2160240" cy="2808312"/>
            </a:xfrm>
            <a:prstGeom prst="rect">
              <a:avLst/>
            </a:prstGeom>
            <a:solidFill>
              <a:schemeClr val="tx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latin typeface="Arial" charset="0"/>
              </a:endParaRPr>
            </a:p>
          </p:txBody>
        </p:sp>
        <p:sp>
          <p:nvSpPr>
            <p:cNvPr id="15" name="TextBox 14"/>
            <p:cNvSpPr txBox="1"/>
            <p:nvPr/>
          </p:nvSpPr>
          <p:spPr>
            <a:xfrm>
              <a:off x="6732240" y="2407060"/>
              <a:ext cx="2088761" cy="2770457"/>
            </a:xfrm>
            <a:prstGeom prst="rect">
              <a:avLst/>
            </a:prstGeom>
            <a:noFill/>
          </p:spPr>
          <p:txBody>
            <a:bodyPr>
              <a:spAutoFit/>
            </a:bodyPr>
            <a:lstStyle/>
            <a:p>
              <a:pPr>
                <a:lnSpc>
                  <a:spcPct val="150000"/>
                </a:lnSpc>
                <a:defRPr/>
              </a:pPr>
              <a:r>
                <a:rPr lang="zh-CN" altLang="en-US" sz="2400" b="1">
                  <a:solidFill>
                    <a:schemeClr val="bg1"/>
                  </a:solidFill>
                  <a:effectLst>
                    <a:outerShdw blurRad="38100" dist="38100" dir="2700000" algn="tl">
                      <a:srgbClr val="C0C0C0"/>
                    </a:outerShdw>
                  </a:effectLst>
                  <a:latin typeface="微软雅黑" pitchFamily="34" charset="-122"/>
                  <a:ea typeface="微软雅黑" pitchFamily="34" charset="-122"/>
                </a:rPr>
                <a:t>设定选项：</a:t>
              </a:r>
              <a:endParaRPr lang="en-US" altLang="zh-CN" sz="2400" b="1">
                <a:solidFill>
                  <a:schemeClr val="bg1"/>
                </a:solidFill>
                <a:effectLst>
                  <a:outerShdw blurRad="38100" dist="38100" dir="2700000" algn="tl">
                    <a:srgbClr val="C0C0C0"/>
                  </a:outerShdw>
                </a:effectLst>
                <a:latin typeface="微软雅黑" pitchFamily="34" charset="-122"/>
                <a:ea typeface="微软雅黑" pitchFamily="34" charset="-122"/>
              </a:endParaRPr>
            </a:p>
            <a:p>
              <a:pPr>
                <a:lnSpc>
                  <a:spcPct val="150000"/>
                </a:lnSpc>
                <a:buFontTx/>
                <a:buChar char="-"/>
                <a:defRPr/>
              </a:pPr>
              <a:r>
                <a:rPr lang="zh-CN" altLang="en-US" sz="2000">
                  <a:solidFill>
                    <a:schemeClr val="bg1"/>
                  </a:solidFill>
                  <a:latin typeface="微软雅黑" pitchFamily="34" charset="-122"/>
                  <a:ea typeface="微软雅黑" pitchFamily="34" charset="-122"/>
                </a:rPr>
                <a:t>检索历史名称</a:t>
              </a:r>
              <a:endParaRPr lang="en-US" altLang="zh-CN" sz="2000">
                <a:solidFill>
                  <a:schemeClr val="bg1"/>
                </a:solidFill>
                <a:latin typeface="微软雅黑" pitchFamily="34" charset="-122"/>
                <a:ea typeface="微软雅黑" pitchFamily="34" charset="-122"/>
              </a:endParaRPr>
            </a:p>
            <a:p>
              <a:pPr>
                <a:lnSpc>
                  <a:spcPct val="150000"/>
                </a:lnSpc>
                <a:buFontTx/>
                <a:buChar char="-"/>
                <a:defRPr/>
              </a:pPr>
              <a:r>
                <a:rPr lang="en-US" sz="2000">
                  <a:solidFill>
                    <a:schemeClr val="bg1"/>
                  </a:solidFill>
                  <a:latin typeface="微软雅黑" pitchFamily="34" charset="-122"/>
                  <a:ea typeface="微软雅黑" pitchFamily="34" charset="-122"/>
                </a:rPr>
                <a:t> </a:t>
              </a:r>
              <a:r>
                <a:rPr lang="zh-CN" altLang="en-US" sz="2000">
                  <a:solidFill>
                    <a:schemeClr val="bg1"/>
                  </a:solidFill>
                  <a:latin typeface="微软雅黑" pitchFamily="34" charset="-122"/>
                  <a:ea typeface="微软雅黑" pitchFamily="34" charset="-122"/>
                </a:rPr>
                <a:t>电子邮箱</a:t>
              </a:r>
              <a:endParaRPr lang="en-US" altLang="zh-CN" sz="2000">
                <a:solidFill>
                  <a:schemeClr val="bg1"/>
                </a:solidFill>
                <a:latin typeface="微软雅黑" pitchFamily="34" charset="-122"/>
                <a:ea typeface="微软雅黑" pitchFamily="34" charset="-122"/>
              </a:endParaRPr>
            </a:p>
            <a:p>
              <a:pPr>
                <a:lnSpc>
                  <a:spcPct val="150000"/>
                </a:lnSpc>
                <a:buFontTx/>
                <a:buChar char="-"/>
                <a:defRPr/>
              </a:pPr>
              <a:r>
                <a:rPr lang="zh-CN" altLang="en-US" sz="2000">
                  <a:solidFill>
                    <a:schemeClr val="bg1"/>
                  </a:solidFill>
                  <a:latin typeface="微软雅黑" pitchFamily="34" charset="-122"/>
                  <a:ea typeface="微软雅黑" pitchFamily="34" charset="-122"/>
                </a:rPr>
                <a:t>定制类型及格式</a:t>
              </a:r>
              <a:endParaRPr lang="en-US" altLang="zh-CN" sz="2000">
                <a:solidFill>
                  <a:schemeClr val="bg1"/>
                </a:solidFill>
                <a:latin typeface="微软雅黑" pitchFamily="34" charset="-122"/>
                <a:ea typeface="微软雅黑" pitchFamily="34" charset="-122"/>
              </a:endParaRPr>
            </a:p>
            <a:p>
              <a:pPr>
                <a:lnSpc>
                  <a:spcPct val="150000"/>
                </a:lnSpc>
                <a:buFontTx/>
                <a:buChar char="-"/>
                <a:defRPr/>
              </a:pPr>
              <a:r>
                <a:rPr lang="zh-CN" altLang="en-US" sz="2000">
                  <a:solidFill>
                    <a:schemeClr val="bg1"/>
                  </a:solidFill>
                  <a:latin typeface="微软雅黑" pitchFamily="34" charset="-122"/>
                  <a:ea typeface="微软雅黑" pitchFamily="34" charset="-122"/>
                </a:rPr>
                <a:t>频率</a:t>
              </a:r>
              <a:endParaRPr lang="en-US" altLang="zh-CN" sz="2000">
                <a:solidFill>
                  <a:schemeClr val="bg1"/>
                </a:solidFill>
                <a:latin typeface="微软雅黑" pitchFamily="34" charset="-122"/>
                <a:ea typeface="微软雅黑" pitchFamily="34" charset="-122"/>
              </a:endParaRPr>
            </a:p>
            <a:p>
              <a:pPr>
                <a:defRPr/>
              </a:pPr>
              <a:endParaRPr lang="en-US">
                <a:solidFill>
                  <a:schemeClr val="bg1"/>
                </a:solidFill>
                <a:ea typeface="微软雅黑" pitchFamily="34" charset="-122"/>
              </a:endParaRPr>
            </a:p>
          </p:txBody>
        </p:sp>
      </p:grpSp>
      <p:pic>
        <p:nvPicPr>
          <p:cNvPr id="16" name="Picture 5"/>
          <p:cNvPicPr>
            <a:picLocks noChangeAspect="1" noChangeArrowheads="1"/>
          </p:cNvPicPr>
          <p:nvPr/>
        </p:nvPicPr>
        <p:blipFill>
          <a:blip r:embed="rId4"/>
          <a:srcRect/>
          <a:stretch>
            <a:fillRect/>
          </a:stretch>
        </p:blipFill>
        <p:spPr bwMode="auto">
          <a:xfrm rot="19733810">
            <a:off x="3465513" y="5132388"/>
            <a:ext cx="719137" cy="931862"/>
          </a:xfrm>
          <a:prstGeom prst="rect">
            <a:avLst/>
          </a:prstGeom>
          <a:ln>
            <a:noFill/>
          </a:ln>
          <a:effectLst>
            <a:outerShdw blurRad="292100" dist="139700" dir="2700000" algn="tl" rotWithShape="0">
              <a:srgbClr val="333333">
                <a:alpha val="65000"/>
              </a:srgbClr>
            </a:outerShdw>
          </a:effectLst>
        </p:spPr>
      </p:pic>
      <p:pic>
        <p:nvPicPr>
          <p:cNvPr id="17" name="Picture 6"/>
          <p:cNvPicPr>
            <a:picLocks noChangeAspect="1" noChangeArrowheads="1"/>
          </p:cNvPicPr>
          <p:nvPr/>
        </p:nvPicPr>
        <p:blipFill>
          <a:blip r:embed="rId5"/>
          <a:srcRect/>
          <a:stretch>
            <a:fillRect/>
          </a:stretch>
        </p:blipFill>
        <p:spPr bwMode="auto">
          <a:xfrm rot="-1860000">
            <a:off x="3536950" y="5132388"/>
            <a:ext cx="720725" cy="931862"/>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10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1000"/>
                            </p:stCondLst>
                            <p:childTnLst>
                              <p:par>
                                <p:cTn id="17" presetID="8"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1000"/>
                                        <p:tgtEl>
                                          <p:spTgt spid="9"/>
                                        </p:tgtEl>
                                      </p:cBhvr>
                                    </p:animEffect>
                                  </p:childTnLst>
                                </p:cTn>
                              </p:par>
                            </p:childTnLst>
                          </p:cTn>
                        </p:par>
                        <p:par>
                          <p:cTn id="20" fill="hold">
                            <p:stCondLst>
                              <p:cond delay="2000"/>
                            </p:stCondLst>
                            <p:childTnLst>
                              <p:par>
                                <p:cTn id="21" presetID="8"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amond(in)">
                                      <p:cBhvr>
                                        <p:cTn id="23" dur="1000"/>
                                        <p:tgtEl>
                                          <p:spTgt spid="11"/>
                                        </p:tgtEl>
                                      </p:cBhvr>
                                    </p:animEffect>
                                  </p:childTnLst>
                                </p:cTn>
                              </p:par>
                            </p:childTnLst>
                          </p:cTn>
                        </p:par>
                        <p:par>
                          <p:cTn id="24" fill="hold">
                            <p:stCondLst>
                              <p:cond delay="3000"/>
                            </p:stCondLst>
                            <p:childTnLst>
                              <p:par>
                                <p:cTn id="25" presetID="8"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amond(in)">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1000" fill="hold"/>
                                        <p:tgtEl>
                                          <p:spTgt spid="16"/>
                                        </p:tgtEl>
                                        <p:attrNameLst>
                                          <p:attrName>ppt_x</p:attrName>
                                        </p:attrNameLst>
                                      </p:cBhvr>
                                      <p:tavLst>
                                        <p:tav tm="0">
                                          <p:val>
                                            <p:strVal val="1+#ppt_w/2"/>
                                          </p:val>
                                        </p:tav>
                                        <p:tav tm="100000">
                                          <p:val>
                                            <p:strVal val="#ppt_x"/>
                                          </p:val>
                                        </p:tav>
                                      </p:tavLst>
                                    </p:anim>
                                    <p:anim calcmode="lin" valueType="num">
                                      <p:cBhvr additive="base">
                                        <p:cTn id="33" dur="100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000"/>
                            </p:stCondLst>
                            <p:childTnLst>
                              <p:par>
                                <p:cTn id="38" presetID="35" presetClass="emph" presetSubtype="0" fill="hold" nodeType="afterEffect">
                                  <p:stCondLst>
                                    <p:cond delay="0"/>
                                  </p:stCondLst>
                                  <p:childTnLst>
                                    <p:anim calcmode="discrete" valueType="str">
                                      <p:cBhvr>
                                        <p:cTn id="39" dur="500" fill="hold"/>
                                        <p:tgtEl>
                                          <p:spTgt spid="17"/>
                                        </p:tgtEl>
                                        <p:attrNameLst>
                                          <p:attrName>style.visibility</p:attrName>
                                        </p:attrNameLst>
                                      </p:cBhvr>
                                      <p:tavLst>
                                        <p:tav tm="0">
                                          <p:val>
                                            <p:strVal val="hidden"/>
                                          </p:val>
                                        </p:tav>
                                        <p:tav tm="50000">
                                          <p:val>
                                            <p:strVal val="visible"/>
                                          </p:val>
                                        </p:tav>
                                      </p:tavLst>
                                    </p:anim>
                                  </p:childTnLst>
                                </p:cTn>
                              </p:par>
                            </p:childTnLst>
                          </p:cTn>
                        </p:par>
                        <p:par>
                          <p:cTn id="40" fill="hold">
                            <p:stCondLst>
                              <p:cond delay="1500"/>
                            </p:stCondLst>
                            <p:childTnLst>
                              <p:par>
                                <p:cTn id="41" presetID="1" presetClass="exit" presetSubtype="0" fill="hold" nodeType="after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endParaRPr lang="en-US" smtClean="0"/>
          </a:p>
        </p:txBody>
      </p:sp>
      <p:sp>
        <p:nvSpPr>
          <p:cNvPr id="113667" name="Slide Number Placeholder 3"/>
          <p:cNvSpPr>
            <a:spLocks noGrp="1"/>
          </p:cNvSpPr>
          <p:nvPr>
            <p:ph type="sldNum" sz="quarter" idx="11"/>
          </p:nvPr>
        </p:nvSpPr>
        <p:spPr>
          <a:noFill/>
        </p:spPr>
        <p:txBody>
          <a:bodyPr/>
          <a:lstStyle/>
          <a:p>
            <a:fld id="{3AF95B4C-51AD-44EA-B4BE-242B69A7E782}" type="slidenum">
              <a:rPr lang="en-US" altLang="en-US" smtClean="0">
                <a:latin typeface="Arial" pitchFamily="34" charset="0"/>
                <a:ea typeface="宋体" pitchFamily="2" charset="-122"/>
              </a:rPr>
              <a:pPr/>
              <a:t>89</a:t>
            </a:fld>
            <a:endParaRPr lang="en-US" altLang="en-US" smtClean="0">
              <a:latin typeface="Arial" pitchFamily="34" charset="0"/>
              <a:ea typeface="宋体" pitchFamily="2" charset="-122"/>
            </a:endParaRPr>
          </a:p>
        </p:txBody>
      </p:sp>
      <p:pic>
        <p:nvPicPr>
          <p:cNvPr id="113668" name="Picture 5" descr="检索results.JPG"/>
          <p:cNvPicPr>
            <a:picLocks noChangeAspect="1"/>
          </p:cNvPicPr>
          <p:nvPr/>
        </p:nvPicPr>
        <p:blipFill>
          <a:blip r:embed="rId2"/>
          <a:srcRect/>
          <a:stretch>
            <a:fillRect/>
          </a:stretch>
        </p:blipFill>
        <p:spPr bwMode="auto">
          <a:xfrm>
            <a:off x="0" y="836613"/>
            <a:ext cx="9144000" cy="4968875"/>
          </a:xfrm>
          <a:prstGeom prst="rect">
            <a:avLst/>
          </a:prstGeom>
          <a:noFill/>
          <a:ln w="9525">
            <a:noFill/>
            <a:miter lim="800000"/>
            <a:headEnd/>
            <a:tailEnd/>
          </a:ln>
        </p:spPr>
      </p:pic>
      <p:pic>
        <p:nvPicPr>
          <p:cNvPr id="7" name="Picture 5"/>
          <p:cNvPicPr>
            <a:picLocks noChangeAspect="1" noChangeArrowheads="1"/>
          </p:cNvPicPr>
          <p:nvPr/>
        </p:nvPicPr>
        <p:blipFill>
          <a:blip r:embed="rId3"/>
          <a:srcRect/>
          <a:stretch>
            <a:fillRect/>
          </a:stretch>
        </p:blipFill>
        <p:spPr bwMode="auto">
          <a:xfrm rot="19733810">
            <a:off x="7929563" y="1892300"/>
            <a:ext cx="719137" cy="931863"/>
          </a:xfrm>
          <a:prstGeom prst="rect">
            <a:avLst/>
          </a:prstGeom>
          <a:ln>
            <a:noFill/>
          </a:ln>
          <a:effectLst>
            <a:outerShdw blurRad="292100" dist="139700" dir="2700000" algn="tl" rotWithShape="0">
              <a:srgbClr val="333333">
                <a:alpha val="65000"/>
              </a:srgbClr>
            </a:outerShdw>
          </a:effectLst>
        </p:spPr>
      </p:pic>
      <p:pic>
        <p:nvPicPr>
          <p:cNvPr id="8" name="Picture 6"/>
          <p:cNvPicPr>
            <a:picLocks noChangeAspect="1" noChangeArrowheads="1"/>
          </p:cNvPicPr>
          <p:nvPr/>
        </p:nvPicPr>
        <p:blipFill>
          <a:blip r:embed="rId4"/>
          <a:srcRect/>
          <a:stretch>
            <a:fillRect/>
          </a:stretch>
        </p:blipFill>
        <p:spPr bwMode="auto">
          <a:xfrm rot="-1860000">
            <a:off x="7929563" y="1892300"/>
            <a:ext cx="720725" cy="931863"/>
          </a:xfrm>
          <a:prstGeom prst="rect">
            <a:avLst/>
          </a:prstGeom>
          <a:noFill/>
          <a:ln w="9525">
            <a:noFill/>
            <a:miter lim="800000"/>
            <a:headEnd/>
            <a:tailEnd/>
          </a:ln>
        </p:spPr>
      </p:pic>
      <p:pic>
        <p:nvPicPr>
          <p:cNvPr id="9" name="Content Placeholder 8" descr="检索历史.jpg"/>
          <p:cNvPicPr>
            <a:picLocks noGrp="1" noChangeAspect="1"/>
          </p:cNvPicPr>
          <p:nvPr>
            <p:ph idx="1"/>
          </p:nvPr>
        </p:nvPicPr>
        <p:blipFill>
          <a:blip r:embed="rId5"/>
          <a:srcRect/>
          <a:stretch>
            <a:fillRect/>
          </a:stretch>
        </p:blipFill>
        <p:spPr>
          <a:xfrm>
            <a:off x="-107950" y="836613"/>
            <a:ext cx="9251950" cy="6542087"/>
          </a:xfrm>
        </p:spPr>
      </p:pic>
      <p:pic>
        <p:nvPicPr>
          <p:cNvPr id="10" name="Picture 5"/>
          <p:cNvPicPr>
            <a:picLocks noChangeAspect="1" noChangeArrowheads="1"/>
          </p:cNvPicPr>
          <p:nvPr/>
        </p:nvPicPr>
        <p:blipFill>
          <a:blip r:embed="rId3"/>
          <a:srcRect/>
          <a:stretch>
            <a:fillRect/>
          </a:stretch>
        </p:blipFill>
        <p:spPr bwMode="auto">
          <a:xfrm rot="19733810">
            <a:off x="3681413" y="2611438"/>
            <a:ext cx="719137" cy="931862"/>
          </a:xfrm>
          <a:prstGeom prst="rect">
            <a:avLst/>
          </a:prstGeom>
          <a:ln>
            <a:noFill/>
          </a:ln>
          <a:effectLst>
            <a:outerShdw blurRad="292100" dist="139700" dir="2700000" algn="tl" rotWithShape="0">
              <a:srgbClr val="333333">
                <a:alpha val="65000"/>
              </a:srgbClr>
            </a:outerShdw>
          </a:effectLst>
        </p:spPr>
      </p:pic>
      <p:pic>
        <p:nvPicPr>
          <p:cNvPr id="11" name="Picture 6"/>
          <p:cNvPicPr>
            <a:picLocks noChangeAspect="1" noChangeArrowheads="1"/>
          </p:cNvPicPr>
          <p:nvPr/>
        </p:nvPicPr>
        <p:blipFill>
          <a:blip r:embed="rId4"/>
          <a:srcRect/>
          <a:stretch>
            <a:fillRect/>
          </a:stretch>
        </p:blipFill>
        <p:spPr bwMode="auto">
          <a:xfrm rot="-1860000">
            <a:off x="3679825" y="2611438"/>
            <a:ext cx="720725" cy="931862"/>
          </a:xfrm>
          <a:prstGeom prst="rect">
            <a:avLst/>
          </a:prstGeom>
          <a:noFill/>
          <a:ln w="9525">
            <a:noFill/>
            <a:miter lim="800000"/>
            <a:headEnd/>
            <a:tailEnd/>
          </a:ln>
        </p:spPr>
      </p:pic>
      <p:pic>
        <p:nvPicPr>
          <p:cNvPr id="12" name="Picture 11" descr="C:\Program Files (x86)\Microsoft Office\MEDIA\OFFICE12\Bullets\BD21301_.gif"/>
          <p:cNvPicPr>
            <a:picLocks noChangeAspect="1" noChangeArrowheads="1"/>
          </p:cNvPicPr>
          <p:nvPr/>
        </p:nvPicPr>
        <p:blipFill>
          <a:blip r:embed="rId6"/>
          <a:srcRect/>
          <a:stretch>
            <a:fillRect/>
          </a:stretch>
        </p:blipFill>
        <p:spPr bwMode="auto">
          <a:xfrm>
            <a:off x="7688263" y="3284538"/>
            <a:ext cx="123825" cy="123825"/>
          </a:xfrm>
          <a:prstGeom prst="rect">
            <a:avLst/>
          </a:prstGeom>
          <a:noFill/>
          <a:ln w="9525">
            <a:noFill/>
            <a:miter lim="800000"/>
            <a:headEnd/>
            <a:tailEnd/>
          </a:ln>
        </p:spPr>
      </p:pic>
      <p:pic>
        <p:nvPicPr>
          <p:cNvPr id="13" name="Content Placeholder 4" descr="保存检索历史.jpg"/>
          <p:cNvPicPr>
            <a:picLocks noChangeAspect="1"/>
          </p:cNvPicPr>
          <p:nvPr/>
        </p:nvPicPr>
        <p:blipFill>
          <a:blip r:embed="rId7"/>
          <a:srcRect/>
          <a:stretch>
            <a:fillRect/>
          </a:stretch>
        </p:blipFill>
        <p:spPr bwMode="auto">
          <a:xfrm>
            <a:off x="1042988" y="1412875"/>
            <a:ext cx="7662862" cy="521652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8"/>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fill="hold"/>
                                        <p:tgtEl>
                                          <p:spTgt spid="10"/>
                                        </p:tgtEl>
                                        <p:attrNameLst>
                                          <p:attrName>ppt_x</p:attrName>
                                        </p:attrNameLst>
                                      </p:cBhvr>
                                      <p:tavLst>
                                        <p:tav tm="0">
                                          <p:val>
                                            <p:strVal val="1+#ppt_w/2"/>
                                          </p:val>
                                        </p:tav>
                                        <p:tav tm="100000">
                                          <p:val>
                                            <p:strVal val="#ppt_x"/>
                                          </p:val>
                                        </p:tav>
                                      </p:tavLst>
                                    </p:anim>
                                    <p:anim calcmode="lin" valueType="num">
                                      <p:cBhvr additive="base">
                                        <p:cTn id="35" dur="10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par>
                          <p:cTn id="39" fill="hold">
                            <p:stCondLst>
                              <p:cond delay="1000"/>
                            </p:stCondLst>
                            <p:childTnLst>
                              <p:par>
                                <p:cTn id="40" presetID="35" presetClass="emph" presetSubtype="0" fill="hold" nodeType="afterEffect">
                                  <p:stCondLst>
                                    <p:cond delay="0"/>
                                  </p:stCondLst>
                                  <p:childTnLst>
                                    <p:anim calcmode="discrete" valueType="str">
                                      <p:cBhvr>
                                        <p:cTn id="41" dur="500" fill="hold"/>
                                        <p:tgtEl>
                                          <p:spTgt spid="11"/>
                                        </p:tgtEl>
                                        <p:attrNameLst>
                                          <p:attrName>style.visibility</p:attrName>
                                        </p:attrNameLst>
                                      </p:cBhvr>
                                      <p:tavLst>
                                        <p:tav tm="0">
                                          <p:val>
                                            <p:strVal val="hidden"/>
                                          </p:val>
                                        </p:tav>
                                        <p:tav tm="50000">
                                          <p:val>
                                            <p:strVal val="visible"/>
                                          </p:val>
                                        </p:tav>
                                      </p:tavLst>
                                    </p:anim>
                                  </p:childTnLst>
                                </p:cTn>
                              </p:par>
                            </p:childTnLst>
                          </p:cTn>
                        </p:par>
                        <p:par>
                          <p:cTn id="42" fill="hold">
                            <p:stCondLst>
                              <p:cond delay="1500"/>
                            </p:stCondLst>
                            <p:childTnLst>
                              <p:par>
                                <p:cTn id="43" presetID="1" presetClass="exit" presetSubtype="0" fill="hold" nodeType="after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928688" y="500063"/>
            <a:ext cx="7369175" cy="836612"/>
          </a:xfrm>
        </p:spPr>
        <p:txBody>
          <a:bodyPr/>
          <a:lstStyle/>
          <a:p>
            <a:r>
              <a:rPr lang="zh-CN" altLang="en-US" b="1" smtClean="0">
                <a:latin typeface="微软雅黑" pitchFamily="34" charset="-122"/>
                <a:ea typeface="微软雅黑" pitchFamily="34" charset="-122"/>
              </a:rPr>
              <a:t>科研论文的引文与被引频次的意义</a:t>
            </a:r>
            <a:endParaRPr lang="en-US" smtClean="0">
              <a:latin typeface="微软雅黑" pitchFamily="34" charset="-122"/>
              <a:ea typeface="微软雅黑" pitchFamily="34" charset="-122"/>
            </a:endParaRPr>
          </a:p>
        </p:txBody>
      </p:sp>
      <p:sp>
        <p:nvSpPr>
          <p:cNvPr id="3" name="内容占位符 2"/>
          <p:cNvSpPr>
            <a:spLocks noGrp="1"/>
          </p:cNvSpPr>
          <p:nvPr>
            <p:ph idx="1"/>
          </p:nvPr>
        </p:nvSpPr>
        <p:spPr/>
        <p:txBody>
          <a:bodyPr/>
          <a:lstStyle/>
          <a:p>
            <a:pPr>
              <a:buFontTx/>
              <a:buNone/>
            </a:pPr>
            <a:r>
              <a:rPr lang="zh-CN" altLang="en-US" dirty="0" smtClean="0">
                <a:ea typeface="宋体" pitchFamily="2" charset="-122"/>
              </a:rPr>
              <a:t>论文</a:t>
            </a:r>
            <a:r>
              <a:rPr lang="en-US" altLang="zh-CN" dirty="0" smtClean="0">
                <a:ea typeface="宋体" pitchFamily="2" charset="-122"/>
              </a:rPr>
              <a:t>A</a:t>
            </a:r>
            <a:r>
              <a:rPr lang="zh-CN" altLang="en-US" dirty="0" smtClean="0">
                <a:ea typeface="宋体" pitchFamily="2" charset="-122"/>
              </a:rPr>
              <a:t>：被引频次</a:t>
            </a:r>
            <a:r>
              <a:rPr lang="en-US" altLang="zh-CN" dirty="0" smtClean="0">
                <a:ea typeface="宋体" pitchFamily="2" charset="-122"/>
              </a:rPr>
              <a:t>36</a:t>
            </a:r>
            <a:r>
              <a:rPr lang="zh-CN" altLang="en-US" dirty="0" smtClean="0">
                <a:ea typeface="宋体" pitchFamily="2" charset="-122"/>
              </a:rPr>
              <a:t>，来源期刊</a:t>
            </a:r>
            <a:r>
              <a:rPr lang="en-US" altLang="zh-CN" dirty="0" smtClean="0">
                <a:ea typeface="宋体" pitchFamily="2" charset="-122"/>
              </a:rPr>
              <a:t>Impact Factor 3.0</a:t>
            </a:r>
          </a:p>
          <a:p>
            <a:pPr>
              <a:buFontTx/>
              <a:buNone/>
            </a:pPr>
            <a:r>
              <a:rPr lang="zh-CN" altLang="en-US" dirty="0" smtClean="0">
                <a:ea typeface="宋体" pitchFamily="2" charset="-122"/>
              </a:rPr>
              <a:t>论文</a:t>
            </a:r>
            <a:r>
              <a:rPr lang="en-US" altLang="zh-CN" dirty="0" smtClean="0">
                <a:ea typeface="宋体" pitchFamily="2" charset="-122"/>
              </a:rPr>
              <a:t>B</a:t>
            </a:r>
            <a:r>
              <a:rPr lang="zh-CN" altLang="en-US" dirty="0" smtClean="0">
                <a:ea typeface="宋体" pitchFamily="2" charset="-122"/>
              </a:rPr>
              <a:t>：被引频次</a:t>
            </a:r>
            <a:r>
              <a:rPr lang="en-US" altLang="zh-CN" dirty="0" smtClean="0">
                <a:ea typeface="宋体" pitchFamily="2" charset="-122"/>
              </a:rPr>
              <a:t>78</a:t>
            </a:r>
            <a:r>
              <a:rPr lang="zh-CN" altLang="en-US" dirty="0" smtClean="0">
                <a:ea typeface="宋体" pitchFamily="2" charset="-122"/>
              </a:rPr>
              <a:t>，来源期刊</a:t>
            </a:r>
            <a:r>
              <a:rPr lang="en-US" altLang="zh-CN" dirty="0" smtClean="0">
                <a:ea typeface="宋体" pitchFamily="2" charset="-122"/>
              </a:rPr>
              <a:t>Impact Factor 20.0</a:t>
            </a:r>
          </a:p>
          <a:p>
            <a:pPr>
              <a:buFontTx/>
              <a:buNone/>
            </a:pPr>
            <a:r>
              <a:rPr lang="zh-CN" altLang="en-US" dirty="0" smtClean="0">
                <a:solidFill>
                  <a:srgbClr val="FF0000"/>
                </a:solidFill>
                <a:ea typeface="宋体" pitchFamily="2" charset="-122"/>
              </a:rPr>
              <a:t>论文</a:t>
            </a:r>
            <a:r>
              <a:rPr lang="en-US" altLang="zh-CN" dirty="0" smtClean="0">
                <a:solidFill>
                  <a:srgbClr val="FF0000"/>
                </a:solidFill>
                <a:ea typeface="宋体" pitchFamily="2" charset="-122"/>
              </a:rPr>
              <a:t>A Vs </a:t>
            </a:r>
            <a:r>
              <a:rPr lang="zh-CN" altLang="en-US" dirty="0" smtClean="0">
                <a:solidFill>
                  <a:srgbClr val="FF0000"/>
                </a:solidFill>
                <a:ea typeface="宋体" pitchFamily="2" charset="-122"/>
              </a:rPr>
              <a:t>论文</a:t>
            </a:r>
            <a:r>
              <a:rPr lang="en-US" altLang="zh-CN" dirty="0" smtClean="0">
                <a:solidFill>
                  <a:srgbClr val="FF0000"/>
                </a:solidFill>
                <a:ea typeface="宋体" pitchFamily="2" charset="-122"/>
              </a:rPr>
              <a:t>B</a:t>
            </a:r>
            <a:r>
              <a:rPr lang="zh-CN" altLang="en-US" dirty="0" smtClean="0">
                <a:solidFill>
                  <a:srgbClr val="FF0000"/>
                </a:solidFill>
                <a:ea typeface="宋体" pitchFamily="2" charset="-122"/>
              </a:rPr>
              <a:t>？</a:t>
            </a:r>
            <a:endParaRPr lang="en-US" altLang="zh-CN" dirty="0" smtClean="0">
              <a:solidFill>
                <a:srgbClr val="FF0000"/>
              </a:solidFill>
              <a:ea typeface="宋体" pitchFamily="2" charset="-122"/>
            </a:endParaRPr>
          </a:p>
          <a:p>
            <a:pPr>
              <a:buFont typeface="Wingdings" pitchFamily="2" charset="2"/>
              <a:buChar char="Ø"/>
            </a:pPr>
            <a:r>
              <a:rPr lang="zh-CN" altLang="en-US" dirty="0" smtClean="0">
                <a:solidFill>
                  <a:srgbClr val="262626"/>
                </a:solidFill>
                <a:ea typeface="宋体" pitchFamily="2" charset="-122"/>
              </a:rPr>
              <a:t>不能跨学科对比评价；</a:t>
            </a:r>
            <a:endParaRPr lang="en-US" altLang="zh-CN" dirty="0" smtClean="0">
              <a:solidFill>
                <a:srgbClr val="262626"/>
              </a:solidFill>
              <a:ea typeface="宋体" pitchFamily="2" charset="-122"/>
            </a:endParaRPr>
          </a:p>
          <a:p>
            <a:pPr>
              <a:buFont typeface="Wingdings" pitchFamily="2" charset="2"/>
              <a:buChar char="Ø"/>
            </a:pPr>
            <a:r>
              <a:rPr lang="zh-CN" altLang="en-US" dirty="0" smtClean="0">
                <a:solidFill>
                  <a:srgbClr val="262626"/>
                </a:solidFill>
                <a:ea typeface="宋体" pitchFamily="2" charset="-122"/>
              </a:rPr>
              <a:t>不能以期刊</a:t>
            </a:r>
            <a:r>
              <a:rPr lang="en-US" altLang="zh-CN" dirty="0" smtClean="0">
                <a:solidFill>
                  <a:srgbClr val="262626"/>
                </a:solidFill>
                <a:ea typeface="宋体" pitchFamily="2" charset="-122"/>
              </a:rPr>
              <a:t>IF</a:t>
            </a:r>
            <a:r>
              <a:rPr lang="zh-CN" altLang="en-US" dirty="0" smtClean="0">
                <a:solidFill>
                  <a:srgbClr val="262626"/>
                </a:solidFill>
                <a:ea typeface="宋体" pitchFamily="2" charset="-122"/>
              </a:rPr>
              <a:t>评价论文；</a:t>
            </a:r>
            <a:endParaRPr lang="en-US" altLang="zh-CN" dirty="0" smtClean="0">
              <a:solidFill>
                <a:srgbClr val="262626"/>
              </a:solidFill>
              <a:ea typeface="宋体" pitchFamily="2" charset="-122"/>
            </a:endParaRPr>
          </a:p>
          <a:p>
            <a:pPr>
              <a:buFont typeface="Wingdings" pitchFamily="2" charset="2"/>
              <a:buChar char="Ø"/>
            </a:pPr>
            <a:r>
              <a:rPr lang="zh-CN" altLang="en-US" dirty="0" smtClean="0">
                <a:solidFill>
                  <a:srgbClr val="262626"/>
                </a:solidFill>
                <a:ea typeface="宋体" pitchFamily="2" charset="-122"/>
              </a:rPr>
              <a:t>应将定量分析结合同行评议。</a:t>
            </a:r>
            <a:endParaRPr lang="en-US" altLang="zh-CN" dirty="0" smtClean="0">
              <a:solidFill>
                <a:srgbClr val="262626"/>
              </a:solidFill>
              <a:ea typeface="宋体" pitchFamily="2" charset="-122"/>
            </a:endParaRPr>
          </a:p>
          <a:p>
            <a:pPr>
              <a:buFontTx/>
              <a:buNone/>
            </a:pPr>
            <a:r>
              <a:rPr lang="zh-CN" altLang="en-US" dirty="0" smtClean="0">
                <a:solidFill>
                  <a:srgbClr val="FF0000"/>
                </a:solidFill>
                <a:ea typeface="宋体" pitchFamily="2" charset="-122"/>
              </a:rPr>
              <a:t>  </a:t>
            </a:r>
            <a:r>
              <a:rPr lang="zh-CN" altLang="en-US" dirty="0" smtClean="0">
                <a:solidFill>
                  <a:srgbClr val="FF0000"/>
                </a:solidFill>
                <a:ea typeface="宋体" pitchFamily="2" charset="-122"/>
              </a:rPr>
              <a:t> </a:t>
            </a:r>
            <a:r>
              <a:rPr lang="en-US" altLang="zh-CN" dirty="0" smtClean="0">
                <a:solidFill>
                  <a:srgbClr val="FF0000"/>
                </a:solidFill>
                <a:ea typeface="宋体" pitchFamily="2" charset="-122"/>
              </a:rPr>
              <a:t>Note: </a:t>
            </a:r>
            <a:r>
              <a:rPr lang="zh-CN" altLang="en-US" b="1" dirty="0" smtClean="0">
                <a:solidFill>
                  <a:schemeClr val="tx2"/>
                </a:solidFill>
                <a:latin typeface="方正姚体" pitchFamily="2" charset="-122"/>
                <a:ea typeface="方正姚体" pitchFamily="2" charset="-122"/>
              </a:rPr>
              <a:t>在同一学科领域内</a:t>
            </a:r>
            <a:r>
              <a:rPr lang="zh-CN" altLang="en-US" b="1" dirty="0" smtClean="0">
                <a:solidFill>
                  <a:schemeClr val="tx2"/>
                </a:solidFill>
                <a:latin typeface="方正姚体" pitchFamily="2" charset="-122"/>
                <a:ea typeface="方正姚体" pitchFamily="2" charset="-122"/>
              </a:rPr>
              <a:t>，相同出版年份内，通过论文被</a:t>
            </a:r>
            <a:r>
              <a:rPr lang="zh-CN" altLang="en-US" b="1" dirty="0" smtClean="0">
                <a:solidFill>
                  <a:schemeClr val="tx2"/>
                </a:solidFill>
                <a:latin typeface="方正姚体" pitchFamily="2" charset="-122"/>
                <a:ea typeface="方正姚体" pitchFamily="2" charset="-122"/>
              </a:rPr>
              <a:t>引频次的高低，可以一定程度揭示论文影响力的大小。</a:t>
            </a:r>
            <a:endParaRPr lang="en-US" altLang="zh-CN" b="1" dirty="0" smtClean="0">
              <a:solidFill>
                <a:schemeClr val="tx2"/>
              </a:solidFill>
              <a:latin typeface="方正姚体" pitchFamily="2" charset="-122"/>
              <a:ea typeface="方正姚体" pitchFamily="2" charset="-122"/>
            </a:endParaRPr>
          </a:p>
        </p:txBody>
      </p:sp>
      <p:sp>
        <p:nvSpPr>
          <p:cNvPr id="29700" name="灯片编号占位符 3"/>
          <p:cNvSpPr>
            <a:spLocks noGrp="1"/>
          </p:cNvSpPr>
          <p:nvPr>
            <p:ph type="sldNum" sz="quarter" idx="11"/>
          </p:nvPr>
        </p:nvSpPr>
        <p:spPr>
          <a:noFill/>
        </p:spPr>
        <p:txBody>
          <a:bodyPr/>
          <a:lstStyle/>
          <a:p>
            <a:fld id="{5AF5A502-3CC4-4596-8750-80DD45858E10}" type="slidenum">
              <a:rPr lang="en-US" altLang="en-US" smtClean="0">
                <a:latin typeface="Arial" pitchFamily="34" charset="0"/>
                <a:ea typeface="宋体" pitchFamily="2" charset="-122"/>
              </a:rPr>
              <a:pPr/>
              <a:t>9</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Content Placeholder 5" descr="最高引文.JPG"/>
          <p:cNvPicPr>
            <a:picLocks noGrp="1" noChangeAspect="1"/>
          </p:cNvPicPr>
          <p:nvPr>
            <p:ph idx="1"/>
          </p:nvPr>
        </p:nvPicPr>
        <p:blipFill>
          <a:blip r:embed="rId3"/>
          <a:srcRect/>
          <a:stretch>
            <a:fillRect/>
          </a:stretch>
        </p:blipFill>
        <p:spPr>
          <a:xfrm>
            <a:off x="0" y="1052513"/>
            <a:ext cx="9144000" cy="5040312"/>
          </a:xfrm>
        </p:spPr>
      </p:pic>
      <p:sp>
        <p:nvSpPr>
          <p:cNvPr id="114691" name="Slide Number Placeholder 3"/>
          <p:cNvSpPr>
            <a:spLocks noGrp="1"/>
          </p:cNvSpPr>
          <p:nvPr>
            <p:ph type="sldNum" sz="quarter" idx="11"/>
          </p:nvPr>
        </p:nvSpPr>
        <p:spPr>
          <a:noFill/>
        </p:spPr>
        <p:txBody>
          <a:bodyPr/>
          <a:lstStyle/>
          <a:p>
            <a:fld id="{F55DCC20-DD9E-4076-8F69-DE4E2B6FF51E}" type="slidenum">
              <a:rPr lang="en-US" altLang="en-US" smtClean="0">
                <a:latin typeface="Arial" pitchFamily="34" charset="0"/>
                <a:ea typeface="宋体" pitchFamily="2" charset="-122"/>
              </a:rPr>
              <a:pPr/>
              <a:t>90</a:t>
            </a:fld>
            <a:endParaRPr lang="en-US" altLang="en-US" smtClean="0">
              <a:latin typeface="Arial" pitchFamily="34" charset="0"/>
              <a:ea typeface="宋体" pitchFamily="2" charset="-122"/>
            </a:endParaRPr>
          </a:p>
        </p:txBody>
      </p:sp>
      <p:sp>
        <p:nvSpPr>
          <p:cNvPr id="114692" name="Rectangle 3"/>
          <p:cNvSpPr>
            <a:spLocks noChangeArrowheads="1"/>
          </p:cNvSpPr>
          <p:nvPr/>
        </p:nvSpPr>
        <p:spPr bwMode="auto">
          <a:xfrm>
            <a:off x="684213" y="371475"/>
            <a:ext cx="8031162" cy="609600"/>
          </a:xfrm>
          <a:prstGeom prst="rect">
            <a:avLst/>
          </a:prstGeom>
          <a:solidFill>
            <a:schemeClr val="bg1"/>
          </a:solidFill>
          <a:ln w="9525">
            <a:noFill/>
            <a:miter lim="800000"/>
            <a:headEnd/>
            <a:tailEnd/>
          </a:ln>
        </p:spPr>
        <p:txBody>
          <a:bodyPr anchor="ctr"/>
          <a:lstStyle/>
          <a:p>
            <a:r>
              <a:rPr lang="zh-CN" altLang="en-US" sz="3200">
                <a:solidFill>
                  <a:schemeClr val="tx2"/>
                </a:solidFill>
                <a:latin typeface="微软雅黑" pitchFamily="34" charset="-122"/>
                <a:ea typeface="微软雅黑" pitchFamily="34" charset="-122"/>
              </a:rPr>
              <a:t>创建“引文跟踪”－随时掌握最新研究进展</a:t>
            </a:r>
            <a:endParaRPr lang="en-US" altLang="zh-CN" sz="3200">
              <a:solidFill>
                <a:schemeClr val="tx2"/>
              </a:solidFill>
              <a:latin typeface="微软雅黑" pitchFamily="34" charset="-122"/>
              <a:ea typeface="微软雅黑" pitchFamily="34" charset="-122"/>
            </a:endParaRPr>
          </a:p>
        </p:txBody>
      </p:sp>
      <p:sp>
        <p:nvSpPr>
          <p:cNvPr id="7" name="圆角矩形 26"/>
          <p:cNvSpPr>
            <a:spLocks noChangeArrowheads="1"/>
          </p:cNvSpPr>
          <p:nvPr/>
        </p:nvSpPr>
        <p:spPr bwMode="auto">
          <a:xfrm>
            <a:off x="7308850" y="3933825"/>
            <a:ext cx="1008063" cy="215900"/>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pic>
        <p:nvPicPr>
          <p:cNvPr id="8" name="Picture 7" descr="创建引文跟踪.jpg"/>
          <p:cNvPicPr>
            <a:picLocks noChangeAspect="1"/>
          </p:cNvPicPr>
          <p:nvPr/>
        </p:nvPicPr>
        <p:blipFill>
          <a:blip r:embed="rId4"/>
          <a:stretch>
            <a:fillRect/>
          </a:stretch>
        </p:blipFill>
        <p:spPr>
          <a:xfrm>
            <a:off x="900113" y="2205038"/>
            <a:ext cx="6181725" cy="3600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标题 1"/>
          <p:cNvSpPr>
            <a:spLocks noGrp="1"/>
          </p:cNvSpPr>
          <p:nvPr>
            <p:ph type="title"/>
          </p:nvPr>
        </p:nvSpPr>
        <p:spPr>
          <a:xfrm>
            <a:off x="900113" y="647700"/>
            <a:ext cx="7369175" cy="693738"/>
          </a:xfrm>
        </p:spPr>
        <p:txBody>
          <a:bodyPr/>
          <a:lstStyle/>
          <a:p>
            <a:r>
              <a:rPr lang="zh-CN" altLang="en-US" sz="3200" smtClean="0">
                <a:latin typeface="微软雅黑" pitchFamily="34" charset="-122"/>
                <a:ea typeface="微软雅黑" pitchFamily="34" charset="-122"/>
              </a:rPr>
              <a:t>如何有效地管理文献？</a:t>
            </a:r>
          </a:p>
        </p:txBody>
      </p:sp>
      <p:sp>
        <p:nvSpPr>
          <p:cNvPr id="115715" name="灯片编号占位符 3"/>
          <p:cNvSpPr>
            <a:spLocks noGrp="1"/>
          </p:cNvSpPr>
          <p:nvPr>
            <p:ph type="sldNum" sz="quarter" idx="11"/>
          </p:nvPr>
        </p:nvSpPr>
        <p:spPr>
          <a:noFill/>
        </p:spPr>
        <p:txBody>
          <a:bodyPr/>
          <a:lstStyle/>
          <a:p>
            <a:fld id="{91A4706A-69B7-4389-8D6D-BD512B2279CD}" type="slidenum">
              <a:rPr lang="en-US" altLang="zh-CN" smtClean="0">
                <a:latin typeface="Arial" pitchFamily="34" charset="0"/>
                <a:ea typeface="宋体" pitchFamily="2" charset="-122"/>
              </a:rPr>
              <a:pPr/>
              <a:t>91</a:t>
            </a:fld>
            <a:endParaRPr lang="en-US" altLang="zh-CN" smtClean="0">
              <a:latin typeface="Arial" pitchFamily="34" charset="0"/>
              <a:ea typeface="宋体" pitchFamily="2" charset="-122"/>
            </a:endParaRPr>
          </a:p>
        </p:txBody>
      </p:sp>
      <p:sp>
        <p:nvSpPr>
          <p:cNvPr id="115716" name="内容占位符 4"/>
          <p:cNvSpPr>
            <a:spLocks noGrp="1"/>
          </p:cNvSpPr>
          <p:nvPr>
            <p:ph idx="1"/>
          </p:nvPr>
        </p:nvSpPr>
        <p:spPr/>
        <p:txBody>
          <a:bodyPr/>
          <a:lstStyle/>
          <a:p>
            <a:endParaRPr lang="zh-CN" altLang="en-US" smtClean="0">
              <a:ea typeface="宋体" pitchFamily="2" charset="-122"/>
            </a:endParaRPr>
          </a:p>
        </p:txBody>
      </p:sp>
      <p:pic>
        <p:nvPicPr>
          <p:cNvPr id="115717" name="Picture 7" descr="filesmanagement.jpg"/>
          <p:cNvPicPr>
            <a:picLocks noChangeAspect="1"/>
          </p:cNvPicPr>
          <p:nvPr/>
        </p:nvPicPr>
        <p:blipFill>
          <a:blip r:embed="rId3"/>
          <a:srcRect/>
          <a:stretch>
            <a:fillRect/>
          </a:stretch>
        </p:blipFill>
        <p:spPr bwMode="auto">
          <a:xfrm>
            <a:off x="250825" y="1484313"/>
            <a:ext cx="8748713" cy="454025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3"/>
          <p:cNvSpPr>
            <a:spLocks noGrp="1"/>
          </p:cNvSpPr>
          <p:nvPr>
            <p:ph type="sldNum" sz="quarter" idx="11"/>
          </p:nvPr>
        </p:nvSpPr>
        <p:spPr>
          <a:noFill/>
        </p:spPr>
        <p:txBody>
          <a:bodyPr/>
          <a:lstStyle/>
          <a:p>
            <a:fld id="{A3BE4C24-96C8-4D2F-8B5E-BED99A10ED07}" type="slidenum">
              <a:rPr lang="en-US" altLang="en-US" smtClean="0">
                <a:latin typeface="Arial" pitchFamily="34" charset="0"/>
                <a:ea typeface="宋体" pitchFamily="2" charset="-122"/>
              </a:rPr>
              <a:pPr/>
              <a:t>92</a:t>
            </a:fld>
            <a:endParaRPr lang="en-US" altLang="en-US" smtClean="0">
              <a:latin typeface="Arial" pitchFamily="34" charset="0"/>
              <a:ea typeface="宋体" pitchFamily="2" charset="-122"/>
            </a:endParaRPr>
          </a:p>
        </p:txBody>
      </p:sp>
      <p:pic>
        <p:nvPicPr>
          <p:cNvPr id="116739" name="Picture 4" descr="保存检索式和跟踪.jpg"/>
          <p:cNvPicPr>
            <a:picLocks noChangeAspect="1"/>
          </p:cNvPicPr>
          <p:nvPr/>
        </p:nvPicPr>
        <p:blipFill>
          <a:blip r:embed="rId3"/>
          <a:srcRect/>
          <a:stretch>
            <a:fillRect/>
          </a:stretch>
        </p:blipFill>
        <p:spPr bwMode="auto">
          <a:xfrm>
            <a:off x="0" y="1196975"/>
            <a:ext cx="9144000" cy="4752975"/>
          </a:xfrm>
          <a:prstGeom prst="rect">
            <a:avLst/>
          </a:prstGeom>
          <a:noFill/>
          <a:ln w="9525">
            <a:noFill/>
            <a:miter lim="800000"/>
            <a:headEnd/>
            <a:tailEnd/>
          </a:ln>
        </p:spPr>
      </p:pic>
      <p:sp>
        <p:nvSpPr>
          <p:cNvPr id="116740" name="标题 1"/>
          <p:cNvSpPr>
            <a:spLocks noGrp="1"/>
          </p:cNvSpPr>
          <p:nvPr>
            <p:ph type="title"/>
          </p:nvPr>
        </p:nvSpPr>
        <p:spPr>
          <a:xfrm>
            <a:off x="900113" y="260350"/>
            <a:ext cx="7369175" cy="693738"/>
          </a:xfrm>
        </p:spPr>
        <p:txBody>
          <a:bodyPr/>
          <a:lstStyle/>
          <a:p>
            <a:r>
              <a:rPr lang="zh-CN" altLang="en-US" sz="3200" smtClean="0">
                <a:latin typeface="微软雅黑" pitchFamily="34" charset="-122"/>
                <a:ea typeface="微软雅黑" pitchFamily="34" charset="-122"/>
              </a:rPr>
              <a:t>文献管理工具</a:t>
            </a:r>
            <a:r>
              <a:rPr lang="en-US" altLang="zh-CN" sz="3200" smtClean="0">
                <a:latin typeface="微软雅黑" pitchFamily="34" charset="-122"/>
                <a:ea typeface="微软雅黑" pitchFamily="34" charset="-122"/>
              </a:rPr>
              <a:t>——EndNote</a:t>
            </a:r>
            <a:r>
              <a:rPr lang="en-US" altLang="zh-CN" sz="3200" baseline="30000" smtClean="0">
                <a:latin typeface="微软雅黑" pitchFamily="34" charset="-122"/>
                <a:ea typeface="微软雅黑" pitchFamily="34" charset="-122"/>
              </a:rPr>
              <a:t>®</a:t>
            </a:r>
            <a:r>
              <a:rPr lang="en-US" altLang="zh-CN" sz="3200" smtClean="0">
                <a:latin typeface="微软雅黑" pitchFamily="34" charset="-122"/>
                <a:ea typeface="微软雅黑" pitchFamily="34" charset="-122"/>
              </a:rPr>
              <a:t> online</a:t>
            </a:r>
            <a:endParaRPr lang="zh-CN" altLang="en-US" sz="3200" smtClean="0">
              <a:latin typeface="微软雅黑" pitchFamily="34" charset="-122"/>
              <a:ea typeface="微软雅黑" pitchFamily="34" charset="-122"/>
            </a:endParaRPr>
          </a:p>
        </p:txBody>
      </p:sp>
      <p:pic>
        <p:nvPicPr>
          <p:cNvPr id="19" name="Picture 5"/>
          <p:cNvPicPr>
            <a:picLocks noChangeAspect="1" noChangeArrowheads="1"/>
          </p:cNvPicPr>
          <p:nvPr/>
        </p:nvPicPr>
        <p:blipFill>
          <a:blip r:embed="rId4"/>
          <a:srcRect/>
          <a:stretch>
            <a:fillRect/>
          </a:stretch>
        </p:blipFill>
        <p:spPr bwMode="auto">
          <a:xfrm rot="19733810">
            <a:off x="4184650" y="1171575"/>
            <a:ext cx="720725" cy="931863"/>
          </a:xfrm>
          <a:prstGeom prst="rect">
            <a:avLst/>
          </a:prstGeom>
          <a:ln>
            <a:noFill/>
          </a:ln>
          <a:effectLst>
            <a:outerShdw blurRad="292100" dist="139700" dir="2700000" algn="tl" rotWithShape="0">
              <a:srgbClr val="333333">
                <a:alpha val="65000"/>
              </a:srgbClr>
            </a:outerShdw>
          </a:effectLst>
        </p:spPr>
      </p:pic>
      <p:pic>
        <p:nvPicPr>
          <p:cNvPr id="20" name="Picture 6"/>
          <p:cNvPicPr>
            <a:picLocks noChangeAspect="1" noChangeArrowheads="1"/>
          </p:cNvPicPr>
          <p:nvPr/>
        </p:nvPicPr>
        <p:blipFill>
          <a:blip r:embed="rId5"/>
          <a:srcRect/>
          <a:stretch>
            <a:fillRect/>
          </a:stretch>
        </p:blipFill>
        <p:spPr bwMode="auto">
          <a:xfrm rot="-1860000">
            <a:off x="4184650" y="1171575"/>
            <a:ext cx="719138" cy="931863"/>
          </a:xfrm>
          <a:prstGeom prst="rect">
            <a:avLst/>
          </a:prstGeom>
          <a:noFill/>
          <a:ln w="9525">
            <a:noFill/>
            <a:miter lim="800000"/>
            <a:headEnd/>
            <a:tailEnd/>
          </a:ln>
        </p:spPr>
      </p:pic>
      <p:pic>
        <p:nvPicPr>
          <p:cNvPr id="21" name="Picture 6"/>
          <p:cNvPicPr>
            <a:picLocks noChangeAspect="1" noChangeArrowheads="1"/>
          </p:cNvPicPr>
          <p:nvPr/>
        </p:nvPicPr>
        <p:blipFill>
          <a:blip r:embed="rId5"/>
          <a:srcRect/>
          <a:stretch>
            <a:fillRect/>
          </a:stretch>
        </p:blipFill>
        <p:spPr bwMode="auto">
          <a:xfrm rot="-1860000">
            <a:off x="6848475" y="3116263"/>
            <a:ext cx="720725" cy="931862"/>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20"/>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20"/>
                                        </p:tgtEl>
                                        <p:attrNameLst>
                                          <p:attrName>style.visibility</p:attrName>
                                        </p:attrNameLst>
                                      </p:cBhvr>
                                      <p:to>
                                        <p:strVal val="hidden"/>
                                      </p:to>
                                    </p:set>
                                  </p:childTnLst>
                                </p:cTn>
                              </p:par>
                            </p:childTnLst>
                          </p:cTn>
                        </p:par>
                        <p:par>
                          <p:cTn id="18" fill="hold">
                            <p:stCondLst>
                              <p:cond delay="1500"/>
                            </p:stCondLst>
                            <p:childTnLst>
                              <p:par>
                                <p:cTn id="19" presetID="49" presetClass="path" presetSubtype="0" accel="50000" decel="50000" fill="hold" nodeType="afterEffect">
                                  <p:stCondLst>
                                    <p:cond delay="1000"/>
                                  </p:stCondLst>
                                  <p:childTnLst>
                                    <p:animMotion origin="layout" path="M 1.38889E-6 2.59259E-6 L 0.29427 0.2824 " pathEditMode="relative" rAng="0" ptsTypes="AA">
                                      <p:cBhvr>
                                        <p:cTn id="20" dur="1000" fill="hold"/>
                                        <p:tgtEl>
                                          <p:spTgt spid="19"/>
                                        </p:tgtEl>
                                        <p:attrNameLst>
                                          <p:attrName>ppt_x</p:attrName>
                                          <p:attrName>ppt_y</p:attrName>
                                        </p:attrNameLst>
                                      </p:cBhvr>
                                      <p:rCtr x="147" y="141"/>
                                    </p:animMotion>
                                  </p:childTnLst>
                                </p:cTn>
                              </p:par>
                            </p:childTnLst>
                          </p:cTn>
                        </p:par>
                        <p:par>
                          <p:cTn id="21" fill="hold">
                            <p:stCondLst>
                              <p:cond delay="3500"/>
                            </p:stCondLst>
                            <p:childTnLst>
                              <p:par>
                                <p:cTn id="22" presetID="1"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p:stCondLst>
                              <p:cond delay="3500"/>
                            </p:stCondLst>
                            <p:childTnLst>
                              <p:par>
                                <p:cTn id="25" presetID="35" presetClass="emph" presetSubtype="0" fill="hold" nodeType="afterEffect">
                                  <p:stCondLst>
                                    <p:cond delay="0"/>
                                  </p:stCondLst>
                                  <p:childTnLst>
                                    <p:anim calcmode="discrete" valueType="str">
                                      <p:cBhvr>
                                        <p:cTn id="26" dur="500" fill="hold"/>
                                        <p:tgtEl>
                                          <p:spTgt spid="21"/>
                                        </p:tgtEl>
                                        <p:attrNameLst>
                                          <p:attrName>style.visibility</p:attrName>
                                        </p:attrNameLst>
                                      </p:cBhvr>
                                      <p:tavLst>
                                        <p:tav tm="0">
                                          <p:val>
                                            <p:strVal val="hidden"/>
                                          </p:val>
                                        </p:tav>
                                        <p:tav tm="50000">
                                          <p:val>
                                            <p:strVal val="visible"/>
                                          </p:val>
                                        </p:tav>
                                      </p:tavLst>
                                    </p:anim>
                                  </p:childTnLst>
                                </p:cTn>
                              </p:par>
                            </p:childTnLst>
                          </p:cTn>
                        </p:par>
                        <p:par>
                          <p:cTn id="27" fill="hold">
                            <p:stCondLst>
                              <p:cond delay="4000"/>
                            </p:stCondLst>
                            <p:childTnLst>
                              <p:par>
                                <p:cTn id="28" presetID="1" presetClass="exit" presetSubtype="0" fill="hold" nodeType="afterEffect">
                                  <p:stCondLst>
                                    <p:cond delay="0"/>
                                  </p:stCondLst>
                                  <p:childTnLst>
                                    <p:set>
                                      <p:cBhvr>
                                        <p:cTn id="2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ontent Placeholder 2"/>
          <p:cNvSpPr>
            <a:spLocks noGrp="1"/>
          </p:cNvSpPr>
          <p:nvPr>
            <p:ph idx="1"/>
          </p:nvPr>
        </p:nvSpPr>
        <p:spPr/>
        <p:txBody>
          <a:bodyPr/>
          <a:lstStyle/>
          <a:p>
            <a:endParaRPr lang="en-US" smtClean="0"/>
          </a:p>
        </p:txBody>
      </p:sp>
      <p:sp>
        <p:nvSpPr>
          <p:cNvPr id="117763" name="Slide Number Placeholder 3"/>
          <p:cNvSpPr>
            <a:spLocks noGrp="1"/>
          </p:cNvSpPr>
          <p:nvPr>
            <p:ph type="sldNum" sz="quarter" idx="11"/>
          </p:nvPr>
        </p:nvSpPr>
        <p:spPr>
          <a:noFill/>
        </p:spPr>
        <p:txBody>
          <a:bodyPr/>
          <a:lstStyle/>
          <a:p>
            <a:fld id="{30BBB99B-8C75-428F-A3B4-AF5E16BE8B1F}" type="slidenum">
              <a:rPr lang="en-US" altLang="en-US" smtClean="0">
                <a:latin typeface="Arial" pitchFamily="34" charset="0"/>
                <a:ea typeface="宋体" pitchFamily="2" charset="-122"/>
              </a:rPr>
              <a:pPr/>
              <a:t>93</a:t>
            </a:fld>
            <a:endParaRPr lang="en-US" altLang="en-US" smtClean="0">
              <a:latin typeface="Arial" pitchFamily="34" charset="0"/>
              <a:ea typeface="宋体" pitchFamily="2" charset="-122"/>
            </a:endParaRPr>
          </a:p>
        </p:txBody>
      </p:sp>
      <p:sp>
        <p:nvSpPr>
          <p:cNvPr id="117764" name="标题 1"/>
          <p:cNvSpPr>
            <a:spLocks noGrp="1"/>
          </p:cNvSpPr>
          <p:nvPr>
            <p:ph type="title"/>
          </p:nvPr>
        </p:nvSpPr>
        <p:spPr/>
        <p:txBody>
          <a:bodyPr/>
          <a:lstStyle/>
          <a:p>
            <a:r>
              <a:rPr lang="zh-CN" altLang="en-US" sz="3200" smtClean="0">
                <a:latin typeface="微软雅黑" pitchFamily="34" charset="-122"/>
                <a:ea typeface="微软雅黑" pitchFamily="34" charset="-122"/>
              </a:rPr>
              <a:t>文献管理工具</a:t>
            </a:r>
            <a:r>
              <a:rPr lang="en-US" altLang="zh-CN" sz="3200" smtClean="0">
                <a:latin typeface="微软雅黑" pitchFamily="34" charset="-122"/>
                <a:ea typeface="微软雅黑" pitchFamily="34" charset="-122"/>
              </a:rPr>
              <a:t>——EndNote</a:t>
            </a:r>
            <a:r>
              <a:rPr lang="en-US" altLang="zh-CN" sz="3200" baseline="30000" smtClean="0">
                <a:latin typeface="微软雅黑" pitchFamily="34" charset="-122"/>
                <a:ea typeface="微软雅黑" pitchFamily="34" charset="-122"/>
              </a:rPr>
              <a:t>®</a:t>
            </a:r>
            <a:r>
              <a:rPr lang="en-US" altLang="zh-CN" sz="3200" smtClean="0">
                <a:latin typeface="微软雅黑" pitchFamily="34" charset="-122"/>
                <a:ea typeface="微软雅黑" pitchFamily="34" charset="-122"/>
              </a:rPr>
              <a:t> online</a:t>
            </a:r>
            <a:endParaRPr lang="zh-CN" altLang="en-US" sz="3200" smtClean="0">
              <a:latin typeface="微软雅黑" pitchFamily="34" charset="-122"/>
              <a:ea typeface="微软雅黑" pitchFamily="34" charset="-122"/>
            </a:endParaRPr>
          </a:p>
        </p:txBody>
      </p:sp>
      <p:pic>
        <p:nvPicPr>
          <p:cNvPr id="6" name="Picture 5" descr="检索results.JPG"/>
          <p:cNvPicPr>
            <a:picLocks noChangeAspect="1"/>
          </p:cNvPicPr>
          <p:nvPr/>
        </p:nvPicPr>
        <p:blipFill>
          <a:blip r:embed="rId2"/>
          <a:srcRect/>
          <a:stretch>
            <a:fillRect/>
          </a:stretch>
        </p:blipFill>
        <p:spPr bwMode="auto">
          <a:xfrm>
            <a:off x="0" y="1384300"/>
            <a:ext cx="9144000" cy="4997450"/>
          </a:xfrm>
          <a:prstGeom prst="rect">
            <a:avLst/>
          </a:prstGeom>
          <a:noFill/>
          <a:ln w="9525">
            <a:noFill/>
            <a:miter lim="800000"/>
            <a:headEnd/>
            <a:tailEnd/>
          </a:ln>
        </p:spPr>
      </p:pic>
      <p:sp>
        <p:nvSpPr>
          <p:cNvPr id="7" name="圆角矩形 21"/>
          <p:cNvSpPr>
            <a:spLocks noChangeArrowheads="1"/>
          </p:cNvSpPr>
          <p:nvPr/>
        </p:nvSpPr>
        <p:spPr bwMode="auto">
          <a:xfrm>
            <a:off x="2268538" y="3689350"/>
            <a:ext cx="498475" cy="24479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8" name="Picture 7" descr="C:\Program Files (x86)\Microsoft Office\MEDIA\OFFICE12\Bullets\BD21301_.gif"/>
          <p:cNvPicPr>
            <a:picLocks noChangeAspect="1" noChangeArrowheads="1"/>
          </p:cNvPicPr>
          <p:nvPr/>
        </p:nvPicPr>
        <p:blipFill>
          <a:blip r:embed="rId3"/>
          <a:srcRect/>
          <a:stretch>
            <a:fillRect/>
          </a:stretch>
        </p:blipFill>
        <p:spPr bwMode="auto">
          <a:xfrm>
            <a:off x="2360613" y="3852863"/>
            <a:ext cx="123825" cy="123825"/>
          </a:xfrm>
          <a:prstGeom prst="rect">
            <a:avLst/>
          </a:prstGeom>
          <a:noFill/>
          <a:ln w="9525">
            <a:noFill/>
            <a:miter lim="800000"/>
            <a:headEnd/>
            <a:tailEnd/>
          </a:ln>
        </p:spPr>
      </p:pic>
      <p:pic>
        <p:nvPicPr>
          <p:cNvPr id="9" name="Picture 8" descr="C:\Program Files (x86)\Microsoft Office\MEDIA\OFFICE12\Bullets\BD21301_.gif"/>
          <p:cNvPicPr>
            <a:picLocks noChangeAspect="1" noChangeArrowheads="1"/>
          </p:cNvPicPr>
          <p:nvPr/>
        </p:nvPicPr>
        <p:blipFill>
          <a:blip r:embed="rId3"/>
          <a:srcRect/>
          <a:stretch>
            <a:fillRect/>
          </a:stretch>
        </p:blipFill>
        <p:spPr bwMode="auto">
          <a:xfrm>
            <a:off x="2339975" y="4860925"/>
            <a:ext cx="123825" cy="123825"/>
          </a:xfrm>
          <a:prstGeom prst="rect">
            <a:avLst/>
          </a:prstGeom>
          <a:noFill/>
          <a:ln w="9525">
            <a:noFill/>
            <a:miter lim="800000"/>
            <a:headEnd/>
            <a:tailEnd/>
          </a:ln>
        </p:spPr>
      </p:pic>
      <p:pic>
        <p:nvPicPr>
          <p:cNvPr id="10" name="Picture 9" descr="C:\Program Files (x86)\Microsoft Office\MEDIA\OFFICE12\Bullets\BD21301_.gif"/>
          <p:cNvPicPr>
            <a:picLocks noChangeAspect="1" noChangeArrowheads="1"/>
          </p:cNvPicPr>
          <p:nvPr/>
        </p:nvPicPr>
        <p:blipFill>
          <a:blip r:embed="rId3"/>
          <a:srcRect/>
          <a:stretch>
            <a:fillRect/>
          </a:stretch>
        </p:blipFill>
        <p:spPr bwMode="auto">
          <a:xfrm>
            <a:off x="2360613" y="5724525"/>
            <a:ext cx="123825" cy="123825"/>
          </a:xfrm>
          <a:prstGeom prst="rect">
            <a:avLst/>
          </a:prstGeom>
          <a:noFill/>
          <a:ln w="9525">
            <a:noFill/>
            <a:miter lim="800000"/>
            <a:headEnd/>
            <a:tailEnd/>
          </a:ln>
        </p:spPr>
      </p:pic>
      <p:pic>
        <p:nvPicPr>
          <p:cNvPr id="11" name="Picture 10" descr="endnotebaocun.jpg"/>
          <p:cNvPicPr>
            <a:picLocks noChangeAspect="1"/>
          </p:cNvPicPr>
          <p:nvPr/>
        </p:nvPicPr>
        <p:blipFill>
          <a:blip r:embed="rId4"/>
          <a:stretch>
            <a:fillRect/>
          </a:stretch>
        </p:blipFill>
        <p:spPr>
          <a:xfrm>
            <a:off x="3851275" y="3616325"/>
            <a:ext cx="1762125" cy="1333500"/>
          </a:xfrm>
          <a:prstGeom prst="rect">
            <a:avLst/>
          </a:prstGeom>
          <a:ln>
            <a:noFill/>
          </a:ln>
          <a:effectLst>
            <a:outerShdw blurRad="292100" dist="139700" dir="2700000" algn="tl" rotWithShape="0">
              <a:srgbClr val="333333">
                <a:alpha val="65000"/>
              </a:srgbClr>
            </a:outerShdw>
          </a:effectLst>
        </p:spPr>
      </p:pic>
      <p:sp>
        <p:nvSpPr>
          <p:cNvPr id="12" name="圆角矩形 21"/>
          <p:cNvSpPr>
            <a:spLocks noChangeArrowheads="1"/>
          </p:cNvSpPr>
          <p:nvPr/>
        </p:nvSpPr>
        <p:spPr bwMode="auto">
          <a:xfrm>
            <a:off x="3924300" y="3616325"/>
            <a:ext cx="1439863"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13" name="Picture 12" descr="点击ENDNOTE.jpg"/>
          <p:cNvPicPr>
            <a:picLocks noChangeAspect="1"/>
          </p:cNvPicPr>
          <p:nvPr/>
        </p:nvPicPr>
        <p:blipFill>
          <a:blip r:embed="rId5"/>
          <a:stretch>
            <a:fillRect/>
          </a:stretch>
        </p:blipFill>
        <p:spPr>
          <a:xfrm>
            <a:off x="7019925" y="2708275"/>
            <a:ext cx="1689100" cy="1511300"/>
          </a:xfrm>
          <a:prstGeom prst="rect">
            <a:avLst/>
          </a:prstGeom>
          <a:ln>
            <a:noFill/>
          </a:ln>
          <a:effectLst>
            <a:outerShdw blurRad="292100" dist="139700" dir="2700000" algn="tl" rotWithShape="0">
              <a:srgbClr val="333333">
                <a:alpha val="65000"/>
              </a:srgbClr>
            </a:outerShdw>
          </a:effectLst>
        </p:spPr>
      </p:pic>
      <p:pic>
        <p:nvPicPr>
          <p:cNvPr id="14" name="Picture 5"/>
          <p:cNvPicPr>
            <a:picLocks noChangeAspect="1" noChangeArrowheads="1"/>
          </p:cNvPicPr>
          <p:nvPr/>
        </p:nvPicPr>
        <p:blipFill>
          <a:blip r:embed="rId6"/>
          <a:srcRect/>
          <a:stretch>
            <a:fillRect/>
          </a:stretch>
        </p:blipFill>
        <p:spPr bwMode="auto">
          <a:xfrm rot="19733810">
            <a:off x="7353300" y="2366963"/>
            <a:ext cx="719138" cy="931862"/>
          </a:xfrm>
          <a:prstGeom prst="rect">
            <a:avLst/>
          </a:prstGeom>
          <a:ln>
            <a:noFill/>
          </a:ln>
          <a:effectLst>
            <a:outerShdw blurRad="292100" dist="139700" dir="2700000" algn="tl" rotWithShape="0">
              <a:srgbClr val="333333">
                <a:alpha val="65000"/>
              </a:srgbClr>
            </a:outerShdw>
          </a:effectLst>
        </p:spPr>
      </p:pic>
      <p:pic>
        <p:nvPicPr>
          <p:cNvPr id="15" name="Picture 6"/>
          <p:cNvPicPr>
            <a:picLocks noChangeAspect="1" noChangeArrowheads="1"/>
          </p:cNvPicPr>
          <p:nvPr/>
        </p:nvPicPr>
        <p:blipFill>
          <a:blip r:embed="rId7"/>
          <a:srcRect/>
          <a:stretch>
            <a:fillRect/>
          </a:stretch>
        </p:blipFill>
        <p:spPr bwMode="auto">
          <a:xfrm rot="-1860000">
            <a:off x="7353300" y="2395538"/>
            <a:ext cx="719138" cy="931862"/>
          </a:xfrm>
          <a:prstGeom prst="rect">
            <a:avLst/>
          </a:prstGeom>
          <a:noFill/>
          <a:ln w="9525">
            <a:noFill/>
            <a:miter lim="800000"/>
            <a:headEnd/>
            <a:tailEnd/>
          </a:ln>
        </p:spPr>
      </p:pic>
      <p:pic>
        <p:nvPicPr>
          <p:cNvPr id="16" name="Picture 5"/>
          <p:cNvPicPr>
            <a:picLocks noChangeAspect="1" noChangeArrowheads="1"/>
          </p:cNvPicPr>
          <p:nvPr/>
        </p:nvPicPr>
        <p:blipFill>
          <a:blip r:embed="rId6"/>
          <a:srcRect/>
          <a:stretch>
            <a:fillRect/>
          </a:stretch>
        </p:blipFill>
        <p:spPr bwMode="auto">
          <a:xfrm rot="19733810">
            <a:off x="4689475" y="3619500"/>
            <a:ext cx="719138" cy="931863"/>
          </a:xfrm>
          <a:prstGeom prst="rect">
            <a:avLst/>
          </a:prstGeom>
          <a:ln>
            <a:noFill/>
          </a:ln>
          <a:effectLst>
            <a:outerShdw blurRad="292100" dist="139700" dir="2700000" algn="tl" rotWithShape="0">
              <a:srgbClr val="333333">
                <a:alpha val="65000"/>
              </a:srgbClr>
            </a:outerShdw>
          </a:effectLst>
        </p:spPr>
      </p:pic>
      <p:pic>
        <p:nvPicPr>
          <p:cNvPr id="17" name="Picture 6"/>
          <p:cNvPicPr>
            <a:picLocks noChangeAspect="1" noChangeArrowheads="1"/>
          </p:cNvPicPr>
          <p:nvPr/>
        </p:nvPicPr>
        <p:blipFill>
          <a:blip r:embed="rId7"/>
          <a:srcRect/>
          <a:stretch>
            <a:fillRect/>
          </a:stretch>
        </p:blipFill>
        <p:spPr bwMode="auto">
          <a:xfrm rot="-1860000">
            <a:off x="4687888" y="3619500"/>
            <a:ext cx="720725" cy="931863"/>
          </a:xfrm>
          <a:prstGeom prst="rect">
            <a:avLst/>
          </a:prstGeom>
          <a:noFill/>
          <a:ln w="9525">
            <a:noFill/>
            <a:miter lim="800000"/>
            <a:headEnd/>
            <a:tailEnd/>
          </a:ln>
        </p:spPr>
      </p:pic>
      <p:pic>
        <p:nvPicPr>
          <p:cNvPr id="18" name="Picture 6"/>
          <p:cNvPicPr>
            <a:picLocks noChangeAspect="1" noChangeArrowheads="1"/>
          </p:cNvPicPr>
          <p:nvPr/>
        </p:nvPicPr>
        <p:blipFill>
          <a:blip r:embed="rId7"/>
          <a:srcRect/>
          <a:stretch>
            <a:fillRect/>
          </a:stretch>
        </p:blipFill>
        <p:spPr bwMode="auto">
          <a:xfrm rot="-1860000">
            <a:off x="7929563" y="3332163"/>
            <a:ext cx="719137" cy="931862"/>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slide(fromTop)">
                                      <p:cBhvr>
                                        <p:cTn id="29" dur="500"/>
                                        <p:tgtEl>
                                          <p:spTgt spid="11"/>
                                        </p:tgtEl>
                                      </p:cBhvr>
                                    </p:animEffect>
                                  </p:childTnLst>
                                </p:cTn>
                              </p:par>
                            </p:childTnLst>
                          </p:cTn>
                        </p:par>
                        <p:par>
                          <p:cTn id="30" fill="hold">
                            <p:stCondLst>
                              <p:cond delay="500"/>
                            </p:stCondLst>
                            <p:childTnLst>
                              <p:par>
                                <p:cTn id="31" presetID="8"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amond(in)">
                                      <p:cBhvr>
                                        <p:cTn id="33" dur="500"/>
                                        <p:tgtEl>
                                          <p:spTgt spid="12"/>
                                        </p:tgtEl>
                                      </p:cBhvr>
                                    </p:animEffect>
                                  </p:childTnLst>
                                </p:cTn>
                              </p:par>
                            </p:childTnLst>
                          </p:cTn>
                        </p:par>
                        <p:par>
                          <p:cTn id="34" fill="hold">
                            <p:stCondLst>
                              <p:cond delay="1000"/>
                            </p:stCondLst>
                            <p:childTnLst>
                              <p:par>
                                <p:cTn id="35" presetID="12" presetClass="entr" presetSubtype="4"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lide(fromBottom)">
                                      <p:cBhvr>
                                        <p:cTn id="37" dur="500"/>
                                        <p:tgtEl>
                                          <p:spTgt spid="16"/>
                                        </p:tgtEl>
                                      </p:cBhvr>
                                    </p:animEffect>
                                  </p:childTnLst>
                                </p:cTn>
                              </p:par>
                            </p:childTnLst>
                          </p:cTn>
                        </p:par>
                        <p:par>
                          <p:cTn id="38" fill="hold">
                            <p:stCondLst>
                              <p:cond delay="1500"/>
                            </p:stCondLst>
                            <p:childTnLst>
                              <p:par>
                                <p:cTn id="39" presetID="1"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p:stCondLst>
                              <p:cond delay="1500"/>
                            </p:stCondLst>
                            <p:childTnLst>
                              <p:par>
                                <p:cTn id="42" presetID="35" presetClass="emph" presetSubtype="0" fill="hold" nodeType="afterEffect">
                                  <p:stCondLst>
                                    <p:cond delay="0"/>
                                  </p:stCondLst>
                                  <p:childTnLst>
                                    <p:anim calcmode="discrete" valueType="str">
                                      <p:cBhvr>
                                        <p:cTn id="43" dur="500" fill="hold"/>
                                        <p:tgtEl>
                                          <p:spTgt spid="17"/>
                                        </p:tgtEl>
                                        <p:attrNameLst>
                                          <p:attrName>style.visibility</p:attrName>
                                        </p:attrNameLst>
                                      </p:cBhvr>
                                      <p:tavLst>
                                        <p:tav tm="0">
                                          <p:val>
                                            <p:strVal val="hidden"/>
                                          </p:val>
                                        </p:tav>
                                        <p:tav tm="50000">
                                          <p:val>
                                            <p:strVal val="visible"/>
                                          </p:val>
                                        </p:tav>
                                      </p:tavLst>
                                    </p:anim>
                                  </p:childTnLst>
                                </p:cTn>
                              </p:par>
                            </p:childTnLst>
                          </p:cTn>
                        </p:par>
                        <p:par>
                          <p:cTn id="44" fill="hold">
                            <p:stCondLst>
                              <p:cond delay="2000"/>
                            </p:stCondLst>
                            <p:childTnLst>
                              <p:par>
                                <p:cTn id="45" presetID="1" presetClass="exit" presetSubtype="0" fill="hold" nodeType="after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par>
                          <p:cTn id="47" fill="hold">
                            <p:stCondLst>
                              <p:cond delay="2000"/>
                            </p:stCondLst>
                            <p:childTnLst>
                              <p:par>
                                <p:cTn id="48" presetID="10" presetClass="exit" presetSubtype="0" fill="hold" nodeType="afterEffect">
                                  <p:stCondLst>
                                    <p:cond delay="0"/>
                                  </p:stCondLst>
                                  <p:childTnLst>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1000" fill="hold"/>
                                        <p:tgtEl>
                                          <p:spTgt spid="14"/>
                                        </p:tgtEl>
                                        <p:attrNameLst>
                                          <p:attrName>ppt_x</p:attrName>
                                        </p:attrNameLst>
                                      </p:cBhvr>
                                      <p:tavLst>
                                        <p:tav tm="0">
                                          <p:val>
                                            <p:strVal val="1+#ppt_w/2"/>
                                          </p:val>
                                        </p:tav>
                                        <p:tav tm="100000">
                                          <p:val>
                                            <p:strVal val="#ppt_x"/>
                                          </p:val>
                                        </p:tav>
                                      </p:tavLst>
                                    </p:anim>
                                    <p:anim calcmode="lin" valueType="num">
                                      <p:cBhvr additive="base">
                                        <p:cTn id="58" dur="1000" fill="hold"/>
                                        <p:tgtEl>
                                          <p:spTgt spid="14"/>
                                        </p:tgtEl>
                                        <p:attrNameLst>
                                          <p:attrName>ppt_y</p:attrName>
                                        </p:attrNameLst>
                                      </p:cBhvr>
                                      <p:tavLst>
                                        <p:tav tm="0">
                                          <p:val>
                                            <p:strVal val="1+#ppt_h/2"/>
                                          </p:val>
                                        </p:tav>
                                        <p:tav tm="100000">
                                          <p:val>
                                            <p:strVal val="#ppt_y"/>
                                          </p:val>
                                        </p:tav>
                                      </p:tavLst>
                                    </p:anim>
                                  </p:childTnLst>
                                </p:cTn>
                              </p:par>
                            </p:childTnLst>
                          </p:cTn>
                        </p:par>
                        <p:par>
                          <p:cTn id="59" fill="hold">
                            <p:stCondLst>
                              <p:cond delay="1000"/>
                            </p:stCondLst>
                            <p:childTnLst>
                              <p:par>
                                <p:cTn id="60" presetID="1" presetClass="entr" presetSubtype="0"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childTnLst>
                                </p:cTn>
                              </p:par>
                            </p:childTnLst>
                          </p:cTn>
                        </p:par>
                        <p:par>
                          <p:cTn id="62" fill="hold">
                            <p:stCondLst>
                              <p:cond delay="1000"/>
                            </p:stCondLst>
                            <p:childTnLst>
                              <p:par>
                                <p:cTn id="63" presetID="35" presetClass="emph" presetSubtype="0" fill="hold" nodeType="afterEffect">
                                  <p:stCondLst>
                                    <p:cond delay="0"/>
                                  </p:stCondLst>
                                  <p:childTnLst>
                                    <p:anim calcmode="discrete" valueType="str">
                                      <p:cBhvr>
                                        <p:cTn id="64" dur="500" fill="hold"/>
                                        <p:tgtEl>
                                          <p:spTgt spid="15"/>
                                        </p:tgtEl>
                                        <p:attrNameLst>
                                          <p:attrName>style.visibility</p:attrName>
                                        </p:attrNameLst>
                                      </p:cBhvr>
                                      <p:tavLst>
                                        <p:tav tm="0">
                                          <p:val>
                                            <p:strVal val="hidden"/>
                                          </p:val>
                                        </p:tav>
                                        <p:tav tm="50000">
                                          <p:val>
                                            <p:strVal val="visible"/>
                                          </p:val>
                                        </p:tav>
                                      </p:tavLst>
                                    </p:anim>
                                  </p:childTnLst>
                                </p:cTn>
                              </p:par>
                            </p:childTnLst>
                          </p:cTn>
                        </p:par>
                        <p:par>
                          <p:cTn id="65" fill="hold">
                            <p:stCondLst>
                              <p:cond delay="1500"/>
                            </p:stCondLst>
                            <p:childTnLst>
                              <p:par>
                                <p:cTn id="66" presetID="1" presetClass="exit" presetSubtype="0" fill="hold" nodeType="afterEffect">
                                  <p:stCondLst>
                                    <p:cond delay="0"/>
                                  </p:stCondLst>
                                  <p:childTnLst>
                                    <p:set>
                                      <p:cBhvr>
                                        <p:cTn id="67" dur="1" fill="hold">
                                          <p:stCondLst>
                                            <p:cond delay="0"/>
                                          </p:stCondLst>
                                        </p:cTn>
                                        <p:tgtEl>
                                          <p:spTgt spid="15"/>
                                        </p:tgtEl>
                                        <p:attrNameLst>
                                          <p:attrName>style.visibility</p:attrName>
                                        </p:attrNameLst>
                                      </p:cBhvr>
                                      <p:to>
                                        <p:strVal val="hidden"/>
                                      </p:to>
                                    </p:set>
                                  </p:childTnLst>
                                </p:cTn>
                              </p:par>
                            </p:childTnLst>
                          </p:cTn>
                        </p:par>
                        <p:par>
                          <p:cTn id="68" fill="hold">
                            <p:stCondLst>
                              <p:cond delay="1500"/>
                            </p:stCondLst>
                            <p:childTnLst>
                              <p:par>
                                <p:cTn id="69" presetID="12" presetClass="entr" presetSubtype="1"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slide(fromTop)">
                                      <p:cBhvr>
                                        <p:cTn id="71" dur="500"/>
                                        <p:tgtEl>
                                          <p:spTgt spid="13"/>
                                        </p:tgtEl>
                                      </p:cBhvr>
                                    </p:animEffect>
                                  </p:childTnLst>
                                </p:cTn>
                              </p:par>
                            </p:childTnLst>
                          </p:cTn>
                        </p:par>
                        <p:par>
                          <p:cTn id="72" fill="hold">
                            <p:stCondLst>
                              <p:cond delay="2000"/>
                            </p:stCondLst>
                            <p:childTnLst>
                              <p:par>
                                <p:cTn id="73" presetID="49" presetClass="path" presetSubtype="0" accel="50000" decel="50000" fill="hold" nodeType="afterEffect">
                                  <p:stCondLst>
                                    <p:cond delay="1000"/>
                                  </p:stCondLst>
                                  <p:childTnLst>
                                    <p:animMotion origin="layout" path="M -2.77778E-6 -3.33333E-6 L 0.06615 0.14584 " pathEditMode="relative" rAng="0" ptsTypes="AA">
                                      <p:cBhvr>
                                        <p:cTn id="74" dur="1000" fill="hold"/>
                                        <p:tgtEl>
                                          <p:spTgt spid="14"/>
                                        </p:tgtEl>
                                        <p:attrNameLst>
                                          <p:attrName>ppt_x</p:attrName>
                                          <p:attrName>ppt_y</p:attrName>
                                        </p:attrNameLst>
                                      </p:cBhvr>
                                      <p:rCtr x="33" y="73"/>
                                    </p:animMotion>
                                  </p:childTnLst>
                                </p:cTn>
                              </p:par>
                            </p:childTnLst>
                          </p:cTn>
                        </p:par>
                        <p:par>
                          <p:cTn id="75" fill="hold">
                            <p:stCondLst>
                              <p:cond delay="4000"/>
                            </p:stCondLst>
                            <p:childTnLst>
                              <p:par>
                                <p:cTn id="76" presetID="1" presetClass="entr" presetSubtype="0" fill="hold" nodeType="after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childTnLst>
                          </p:cTn>
                        </p:par>
                        <p:par>
                          <p:cTn id="78" fill="hold">
                            <p:stCondLst>
                              <p:cond delay="4000"/>
                            </p:stCondLst>
                            <p:childTnLst>
                              <p:par>
                                <p:cTn id="79" presetID="35" presetClass="emph" presetSubtype="0" fill="hold" nodeType="afterEffect">
                                  <p:stCondLst>
                                    <p:cond delay="0"/>
                                  </p:stCondLst>
                                  <p:childTnLst>
                                    <p:anim calcmode="discrete" valueType="str">
                                      <p:cBhvr>
                                        <p:cTn id="80" dur="500" fill="hold"/>
                                        <p:tgtEl>
                                          <p:spTgt spid="18"/>
                                        </p:tgtEl>
                                        <p:attrNameLst>
                                          <p:attrName>style.visibility</p:attrName>
                                        </p:attrNameLst>
                                      </p:cBhvr>
                                      <p:tavLst>
                                        <p:tav tm="0">
                                          <p:val>
                                            <p:strVal val="hidden"/>
                                          </p:val>
                                        </p:tav>
                                        <p:tav tm="50000">
                                          <p:val>
                                            <p:strVal val="visible"/>
                                          </p:val>
                                        </p:tav>
                                      </p:tavLst>
                                    </p:anim>
                                  </p:childTnLst>
                                </p:cTn>
                              </p:par>
                            </p:childTnLst>
                          </p:cTn>
                        </p:par>
                        <p:par>
                          <p:cTn id="81" fill="hold">
                            <p:stCondLst>
                              <p:cond delay="4500"/>
                            </p:stCondLst>
                            <p:childTnLst>
                              <p:par>
                                <p:cTn id="82" presetID="1" presetClass="exit" presetSubtype="0" fill="hold" nodeType="afterEffect">
                                  <p:stCondLst>
                                    <p:cond delay="0"/>
                                  </p:stCondLst>
                                  <p:childTnLst>
                                    <p:set>
                                      <p:cBhvr>
                                        <p:cTn id="8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8" descr="endnote界面.jpg"/>
          <p:cNvPicPr>
            <a:picLocks noChangeAspect="1"/>
          </p:cNvPicPr>
          <p:nvPr/>
        </p:nvPicPr>
        <p:blipFill>
          <a:blip r:embed="rId4"/>
          <a:srcRect/>
          <a:stretch>
            <a:fillRect/>
          </a:stretch>
        </p:blipFill>
        <p:spPr bwMode="auto">
          <a:xfrm>
            <a:off x="0" y="0"/>
            <a:ext cx="9144000" cy="9355138"/>
          </a:xfrm>
          <a:prstGeom prst="rect">
            <a:avLst/>
          </a:prstGeom>
          <a:noFill/>
          <a:ln w="9525">
            <a:noFill/>
            <a:miter lim="800000"/>
            <a:headEnd/>
            <a:tailEnd/>
          </a:ln>
        </p:spPr>
      </p:pic>
      <p:sp>
        <p:nvSpPr>
          <p:cNvPr id="118787" name="灯片编号占位符 4"/>
          <p:cNvSpPr>
            <a:spLocks noGrp="1"/>
          </p:cNvSpPr>
          <p:nvPr>
            <p:ph type="sldNum" sz="quarter" idx="11"/>
          </p:nvPr>
        </p:nvSpPr>
        <p:spPr>
          <a:noFill/>
        </p:spPr>
        <p:txBody>
          <a:bodyPr/>
          <a:lstStyle/>
          <a:p>
            <a:fld id="{01EF7F7D-7F99-4AED-9B47-FE299EFD592E}" type="slidenum">
              <a:rPr lang="en-US" altLang="en-US" smtClean="0">
                <a:latin typeface="Arial" pitchFamily="34" charset="0"/>
                <a:ea typeface="宋体" pitchFamily="2" charset="-122"/>
              </a:rPr>
              <a:pPr/>
              <a:t>94</a:t>
            </a:fld>
            <a:endParaRPr lang="en-US" altLang="en-US" smtClean="0">
              <a:latin typeface="Arial" pitchFamily="34" charset="0"/>
              <a:ea typeface="宋体" pitchFamily="2" charset="-122"/>
            </a:endParaRPr>
          </a:p>
        </p:txBody>
      </p:sp>
      <p:sp>
        <p:nvSpPr>
          <p:cNvPr id="11" name="Line 10"/>
          <p:cNvSpPr>
            <a:spLocks noChangeShapeType="1"/>
          </p:cNvSpPr>
          <p:nvPr/>
        </p:nvSpPr>
        <p:spPr bwMode="auto">
          <a:xfrm flipH="1">
            <a:off x="1908175" y="2060575"/>
            <a:ext cx="935038" cy="20638"/>
          </a:xfrm>
          <a:prstGeom prst="line">
            <a:avLst/>
          </a:prstGeom>
          <a:noFill/>
          <a:ln w="38100">
            <a:solidFill>
              <a:srgbClr val="FF6600"/>
            </a:solidFill>
            <a:round/>
            <a:headEnd/>
            <a:tailEnd type="triangle" w="med" len="med"/>
          </a:ln>
        </p:spPr>
        <p:txBody>
          <a:bodyPr wrap="none" anchor="ctr"/>
          <a:lstStyle/>
          <a:p>
            <a:endParaRPr lang="en-US"/>
          </a:p>
        </p:txBody>
      </p:sp>
      <p:sp>
        <p:nvSpPr>
          <p:cNvPr id="12" name="Text Box 11"/>
          <p:cNvSpPr txBox="1">
            <a:spLocks noChangeArrowheads="1"/>
          </p:cNvSpPr>
          <p:nvPr/>
        </p:nvSpPr>
        <p:spPr bwMode="auto">
          <a:xfrm>
            <a:off x="2843808" y="1785938"/>
            <a:ext cx="2232025" cy="649287"/>
          </a:xfrm>
          <a:prstGeom prst="rect">
            <a:avLst/>
          </a:prstGeom>
          <a:solidFill>
            <a:schemeClr val="tx2"/>
          </a:solidFill>
          <a:ln w="38100"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0000" tIns="46800" rIns="90000" bIns="46800">
            <a:spAutoFit/>
          </a:bodyPr>
          <a:lstStyle/>
          <a:p>
            <a:pPr algn="ctr">
              <a:spcBef>
                <a:spcPct val="50000"/>
              </a:spcBef>
              <a:defRPr/>
            </a:pPr>
            <a:r>
              <a:rPr lang="zh-CN" altLang="en-US">
                <a:solidFill>
                  <a:srgbClr val="FFFFFF"/>
                </a:solidFill>
                <a:latin typeface="微软雅黑" pitchFamily="34" charset="-122"/>
                <a:ea typeface="微软雅黑" pitchFamily="34" charset="-122"/>
              </a:rPr>
              <a:t>有效地组织管理手头的参考文献</a:t>
            </a:r>
          </a:p>
        </p:txBody>
      </p:sp>
      <p:sp>
        <p:nvSpPr>
          <p:cNvPr id="14" name="Text Box 13"/>
          <p:cNvSpPr txBox="1">
            <a:spLocks noChangeArrowheads="1"/>
          </p:cNvSpPr>
          <p:nvPr/>
        </p:nvSpPr>
        <p:spPr bwMode="auto">
          <a:xfrm>
            <a:off x="2843808" y="1268760"/>
            <a:ext cx="1368425" cy="371475"/>
          </a:xfrm>
          <a:prstGeom prst="rect">
            <a:avLst/>
          </a:prstGeom>
          <a:solidFill>
            <a:schemeClr val="tx2"/>
          </a:solidFill>
          <a:ln w="38100"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0000" tIns="46800" rIns="90000" bIns="46800">
            <a:spAutoFit/>
          </a:bodyPr>
          <a:lstStyle/>
          <a:p>
            <a:pPr algn="ctr">
              <a:spcBef>
                <a:spcPct val="50000"/>
              </a:spcBef>
              <a:defRPr/>
            </a:pPr>
            <a:r>
              <a:rPr lang="zh-CN" altLang="en-US">
                <a:solidFill>
                  <a:srgbClr val="FFFFFF"/>
                </a:solidFill>
                <a:latin typeface="微软雅黑" pitchFamily="34" charset="-122"/>
                <a:ea typeface="微软雅黑" pitchFamily="34" charset="-122"/>
              </a:rPr>
              <a:t>快速检索</a:t>
            </a:r>
          </a:p>
        </p:txBody>
      </p:sp>
      <p:sp>
        <p:nvSpPr>
          <p:cNvPr id="15" name="Line 14"/>
          <p:cNvSpPr>
            <a:spLocks noChangeShapeType="1"/>
          </p:cNvSpPr>
          <p:nvPr/>
        </p:nvSpPr>
        <p:spPr bwMode="auto">
          <a:xfrm flipH="1" flipV="1">
            <a:off x="1908175" y="1484313"/>
            <a:ext cx="935038" cy="0"/>
          </a:xfrm>
          <a:prstGeom prst="line">
            <a:avLst/>
          </a:prstGeom>
          <a:noFill/>
          <a:ln w="38100">
            <a:solidFill>
              <a:srgbClr val="FF6600"/>
            </a:solidFill>
            <a:round/>
            <a:headEnd/>
            <a:tailEnd type="triangle" w="med" len="med"/>
          </a:ln>
        </p:spPr>
        <p:txBody>
          <a:bodyPr wrap="none" anchor="ctr"/>
          <a:lstStyle/>
          <a:p>
            <a:endParaRPr lang="en-US"/>
          </a:p>
        </p:txBody>
      </p:sp>
      <p:sp>
        <p:nvSpPr>
          <p:cNvPr id="16" name="矩形 15"/>
          <p:cNvSpPr>
            <a:spLocks noChangeArrowheads="1"/>
          </p:cNvSpPr>
          <p:nvPr/>
        </p:nvSpPr>
        <p:spPr bwMode="auto">
          <a:xfrm>
            <a:off x="250825" y="1125538"/>
            <a:ext cx="1857375" cy="1928812"/>
          </a:xfrm>
          <a:prstGeom prst="rect">
            <a:avLst/>
          </a:prstGeom>
          <a:noFill/>
          <a:ln w="28575" algn="ctr">
            <a:solidFill>
              <a:schemeClr val="tx2"/>
            </a:solidFill>
            <a:round/>
            <a:headEnd/>
            <a:tailEnd/>
          </a:ln>
        </p:spPr>
        <p:txBody>
          <a:bodyPr lIns="0" tIns="0" rIns="182880" bIns="0"/>
          <a:lstStyle/>
          <a:p>
            <a:pPr>
              <a:spcBef>
                <a:spcPct val="50000"/>
              </a:spcBef>
            </a:pPr>
            <a:endParaRPr lang="zh-CN" altLang="en-US" sz="2400"/>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NKI标识.jpg"/>
          <p:cNvPicPr>
            <a:picLocks noChangeAspect="1"/>
          </p:cNvPicPr>
          <p:nvPr/>
        </p:nvPicPr>
        <p:blipFill>
          <a:blip r:embed="rId3"/>
          <a:srcRect/>
          <a:stretch>
            <a:fillRect/>
          </a:stretch>
        </p:blipFill>
        <p:spPr bwMode="auto">
          <a:xfrm>
            <a:off x="0" y="1030288"/>
            <a:ext cx="15306675" cy="1906587"/>
          </a:xfrm>
          <a:prstGeom prst="rect">
            <a:avLst/>
          </a:prstGeom>
          <a:noFill/>
          <a:ln w="9525">
            <a:noFill/>
            <a:miter lim="800000"/>
            <a:headEnd/>
            <a:tailEnd/>
          </a:ln>
        </p:spPr>
      </p:pic>
      <p:pic>
        <p:nvPicPr>
          <p:cNvPr id="7" name="图片 6" descr="EI标识.jpg"/>
          <p:cNvPicPr>
            <a:picLocks noChangeAspect="1"/>
          </p:cNvPicPr>
          <p:nvPr/>
        </p:nvPicPr>
        <p:blipFill>
          <a:blip r:embed="rId4"/>
          <a:srcRect/>
          <a:stretch>
            <a:fillRect/>
          </a:stretch>
        </p:blipFill>
        <p:spPr bwMode="auto">
          <a:xfrm>
            <a:off x="0" y="3505200"/>
            <a:ext cx="28776613" cy="2011363"/>
          </a:xfrm>
          <a:prstGeom prst="rect">
            <a:avLst/>
          </a:prstGeom>
          <a:noFill/>
          <a:ln w="9525">
            <a:noFill/>
            <a:miter lim="800000"/>
            <a:headEnd/>
            <a:tailEnd/>
          </a:ln>
        </p:spPr>
      </p:pic>
      <p:sp>
        <p:nvSpPr>
          <p:cNvPr id="4" name="TextBox 3"/>
          <p:cNvSpPr txBox="1">
            <a:spLocks noChangeArrowheads="1"/>
          </p:cNvSpPr>
          <p:nvPr/>
        </p:nvSpPr>
        <p:spPr bwMode="auto">
          <a:xfrm>
            <a:off x="3989388" y="5416550"/>
            <a:ext cx="1981200" cy="1200150"/>
          </a:xfrm>
          <a:prstGeom prst="rect">
            <a:avLst/>
          </a:prstGeom>
          <a:noFill/>
          <a:ln w="9525">
            <a:noFill/>
            <a:miter lim="800000"/>
            <a:headEnd/>
            <a:tailEnd/>
          </a:ln>
        </p:spPr>
        <p:txBody>
          <a:bodyPr wrap="none">
            <a:spAutoFit/>
          </a:bodyPr>
          <a:lstStyle/>
          <a:p>
            <a:r>
              <a:rPr lang="en-US" altLang="zh-CN" sz="7200">
                <a:solidFill>
                  <a:srgbClr val="FF0000"/>
                </a:solidFill>
              </a:rPr>
              <a:t>·······</a:t>
            </a:r>
            <a:endParaRPr lang="zh-CN" altLang="en-US" sz="7200">
              <a:solidFill>
                <a:srgbClr val="FF0000"/>
              </a:solidFill>
            </a:endParaRPr>
          </a:p>
        </p:txBody>
      </p:sp>
      <p:sp>
        <p:nvSpPr>
          <p:cNvPr id="119813" name="TextBox 4"/>
          <p:cNvSpPr txBox="1">
            <a:spLocks noChangeArrowheads="1"/>
          </p:cNvSpPr>
          <p:nvPr/>
        </p:nvSpPr>
        <p:spPr bwMode="auto">
          <a:xfrm>
            <a:off x="1403350" y="404813"/>
            <a:ext cx="3070225" cy="522287"/>
          </a:xfrm>
          <a:prstGeom prst="rect">
            <a:avLst/>
          </a:prstGeom>
          <a:noFill/>
          <a:ln w="9525">
            <a:noFill/>
            <a:miter lim="800000"/>
            <a:headEnd/>
            <a:tailEnd/>
          </a:ln>
        </p:spPr>
        <p:txBody>
          <a:bodyPr wrap="none">
            <a:spAutoFit/>
          </a:bodyPr>
          <a:lstStyle/>
          <a:p>
            <a:r>
              <a:rPr lang="zh-CN" altLang="en-US" sz="2800">
                <a:solidFill>
                  <a:schemeClr val="tx2"/>
                </a:solidFill>
                <a:latin typeface="微软雅黑" pitchFamily="34" charset="-122"/>
                <a:ea typeface="微软雅黑" pitchFamily="34" charset="-122"/>
              </a:rPr>
              <a:t>第三方资源的导入</a:t>
            </a:r>
          </a:p>
        </p:txBody>
      </p:sp>
      <p:sp>
        <p:nvSpPr>
          <p:cNvPr id="119814" name="Slide Number Placeholder 7"/>
          <p:cNvSpPr>
            <a:spLocks noGrp="1"/>
          </p:cNvSpPr>
          <p:nvPr>
            <p:ph type="sldNum" sz="quarter" idx="11"/>
          </p:nvPr>
        </p:nvSpPr>
        <p:spPr>
          <a:noFill/>
        </p:spPr>
        <p:txBody>
          <a:bodyPr/>
          <a:lstStyle/>
          <a:p>
            <a:fld id="{668E9F9E-A8EA-4899-8F86-24180DBC23BD}" type="slidenum">
              <a:rPr lang="en-US" altLang="en-US" smtClean="0">
                <a:latin typeface="Arial" pitchFamily="34" charset="0"/>
                <a:ea typeface="宋体" pitchFamily="2" charset="-122"/>
              </a:rPr>
              <a:pPr/>
              <a:t>95</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Content Placeholder 9" descr="cnki.jpg"/>
          <p:cNvPicPr>
            <a:picLocks noGrp="1" noChangeAspect="1"/>
          </p:cNvPicPr>
          <p:nvPr>
            <p:ph idx="1"/>
          </p:nvPr>
        </p:nvPicPr>
        <p:blipFill>
          <a:blip r:embed="rId2"/>
          <a:srcRect/>
          <a:stretch>
            <a:fillRect/>
          </a:stretch>
        </p:blipFill>
        <p:spPr>
          <a:xfrm>
            <a:off x="0" y="836613"/>
            <a:ext cx="9094788" cy="5256212"/>
          </a:xfrm>
        </p:spPr>
      </p:pic>
      <p:sp>
        <p:nvSpPr>
          <p:cNvPr id="5" name="矩形 4"/>
          <p:cNvSpPr/>
          <p:nvPr/>
        </p:nvSpPr>
        <p:spPr>
          <a:xfrm>
            <a:off x="1763713" y="1412875"/>
            <a:ext cx="2808287"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p:cNvSpPr/>
          <p:nvPr/>
        </p:nvSpPr>
        <p:spPr>
          <a:xfrm>
            <a:off x="0" y="3429000"/>
            <a:ext cx="468313" cy="273685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7"/>
          <p:cNvSpPr/>
          <p:nvPr/>
        </p:nvSpPr>
        <p:spPr>
          <a:xfrm>
            <a:off x="755650" y="3141663"/>
            <a:ext cx="1008063" cy="28733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0838" name="Slide Number Placeholder 6"/>
          <p:cNvSpPr>
            <a:spLocks noGrp="1"/>
          </p:cNvSpPr>
          <p:nvPr>
            <p:ph type="sldNum" sz="quarter" idx="11"/>
          </p:nvPr>
        </p:nvSpPr>
        <p:spPr>
          <a:noFill/>
        </p:spPr>
        <p:txBody>
          <a:bodyPr/>
          <a:lstStyle/>
          <a:p>
            <a:fld id="{6AC17F72-DF67-4CBD-B908-E18D30D25A9E}" type="slidenum">
              <a:rPr lang="en-US" altLang="en-US" smtClean="0">
                <a:latin typeface="Arial" pitchFamily="34" charset="0"/>
                <a:ea typeface="宋体" pitchFamily="2" charset="-122"/>
              </a:rPr>
              <a:pPr/>
              <a:t>96</a:t>
            </a:fld>
            <a:endParaRPr lang="en-US" altLang="en-US" smtClean="0">
              <a:latin typeface="Arial" pitchFamily="34" charset="0"/>
              <a:ea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3" descr="cnki导出.jpg"/>
          <p:cNvPicPr>
            <a:picLocks noChangeAspect="1"/>
          </p:cNvPicPr>
          <p:nvPr/>
        </p:nvPicPr>
        <p:blipFill>
          <a:blip r:embed="rId2"/>
          <a:srcRect/>
          <a:stretch>
            <a:fillRect/>
          </a:stretch>
        </p:blipFill>
        <p:spPr bwMode="auto">
          <a:xfrm>
            <a:off x="0" y="476250"/>
            <a:ext cx="9144000" cy="5083175"/>
          </a:xfrm>
          <a:prstGeom prst="rect">
            <a:avLst/>
          </a:prstGeom>
          <a:noFill/>
          <a:ln w="9525">
            <a:noFill/>
            <a:miter lim="800000"/>
            <a:headEnd/>
            <a:tailEnd/>
          </a:ln>
        </p:spPr>
      </p:pic>
      <p:sp>
        <p:nvSpPr>
          <p:cNvPr id="5" name="矩形 4"/>
          <p:cNvSpPr/>
          <p:nvPr/>
        </p:nvSpPr>
        <p:spPr>
          <a:xfrm>
            <a:off x="2051050" y="692150"/>
            <a:ext cx="1873250" cy="28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p:cNvSpPr/>
          <p:nvPr/>
        </p:nvSpPr>
        <p:spPr>
          <a:xfrm>
            <a:off x="179388" y="1341438"/>
            <a:ext cx="720725" cy="43910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1861" name="Slide Number Placeholder 12"/>
          <p:cNvSpPr>
            <a:spLocks noGrp="1"/>
          </p:cNvSpPr>
          <p:nvPr>
            <p:ph type="sldNum" sz="quarter" idx="11"/>
          </p:nvPr>
        </p:nvSpPr>
        <p:spPr>
          <a:noFill/>
        </p:spPr>
        <p:txBody>
          <a:bodyPr/>
          <a:lstStyle/>
          <a:p>
            <a:fld id="{D378F8CE-028F-46C8-9166-25C15A039FA0}" type="slidenum">
              <a:rPr lang="en-US" altLang="en-US" smtClean="0">
                <a:latin typeface="Arial" pitchFamily="34" charset="0"/>
                <a:ea typeface="宋体" pitchFamily="2" charset="-122"/>
              </a:rPr>
              <a:pPr/>
              <a:t>97</a:t>
            </a:fld>
            <a:endParaRPr lang="en-US" altLang="en-US" smtClean="0">
              <a:latin typeface="Arial" pitchFamily="34" charset="0"/>
              <a:ea typeface="宋体" pitchFamily="2" charset="-122"/>
            </a:endParaRPr>
          </a:p>
        </p:txBody>
      </p:sp>
      <p:sp>
        <p:nvSpPr>
          <p:cNvPr id="15" name="矩形 4"/>
          <p:cNvSpPr/>
          <p:nvPr/>
        </p:nvSpPr>
        <p:spPr>
          <a:xfrm>
            <a:off x="1187450" y="1052513"/>
            <a:ext cx="1223963" cy="28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endParaRPr lang="en-US" smtClean="0"/>
          </a:p>
        </p:txBody>
      </p:sp>
      <p:sp>
        <p:nvSpPr>
          <p:cNvPr id="122883" name="Slide Number Placeholder 3"/>
          <p:cNvSpPr>
            <a:spLocks noGrp="1"/>
          </p:cNvSpPr>
          <p:nvPr>
            <p:ph type="sldNum" sz="quarter" idx="11"/>
          </p:nvPr>
        </p:nvSpPr>
        <p:spPr>
          <a:noFill/>
        </p:spPr>
        <p:txBody>
          <a:bodyPr/>
          <a:lstStyle/>
          <a:p>
            <a:fld id="{0B7FBB32-A885-4109-844E-6D2DA03732A1}" type="slidenum">
              <a:rPr lang="en-US" altLang="en-US" smtClean="0">
                <a:latin typeface="Arial" pitchFamily="34" charset="0"/>
                <a:ea typeface="宋体" pitchFamily="2" charset="-122"/>
              </a:rPr>
              <a:pPr/>
              <a:t>98</a:t>
            </a:fld>
            <a:endParaRPr lang="en-US" altLang="en-US" smtClean="0">
              <a:latin typeface="Arial" pitchFamily="34" charset="0"/>
              <a:ea typeface="宋体" pitchFamily="2" charset="-122"/>
            </a:endParaRPr>
          </a:p>
        </p:txBody>
      </p:sp>
      <p:pic>
        <p:nvPicPr>
          <p:cNvPr id="122884" name="Picture 4" descr="cnki文献输出.jpg"/>
          <p:cNvPicPr>
            <a:picLocks noChangeAspect="1"/>
          </p:cNvPicPr>
          <p:nvPr/>
        </p:nvPicPr>
        <p:blipFill>
          <a:blip r:embed="rId2"/>
          <a:srcRect/>
          <a:stretch>
            <a:fillRect/>
          </a:stretch>
        </p:blipFill>
        <p:spPr bwMode="auto">
          <a:xfrm>
            <a:off x="0" y="476250"/>
            <a:ext cx="9144000" cy="5235575"/>
          </a:xfrm>
          <a:prstGeom prst="rect">
            <a:avLst/>
          </a:prstGeom>
          <a:noFill/>
          <a:ln w="9525">
            <a:noFill/>
            <a:miter lim="800000"/>
            <a:headEnd/>
            <a:tailEnd/>
          </a:ln>
        </p:spPr>
      </p:pic>
      <p:pic>
        <p:nvPicPr>
          <p:cNvPr id="122885" name="Content Placeholder 7" descr="cnki文献输出2.jpg"/>
          <p:cNvPicPr>
            <a:picLocks noGrp="1" noChangeAspect="1"/>
          </p:cNvPicPr>
          <p:nvPr>
            <p:ph idx="1"/>
          </p:nvPr>
        </p:nvPicPr>
        <p:blipFill>
          <a:blip r:embed="rId3"/>
          <a:srcRect/>
          <a:stretch>
            <a:fillRect/>
          </a:stretch>
        </p:blipFill>
        <p:spPr>
          <a:xfrm>
            <a:off x="0" y="1052513"/>
            <a:ext cx="9072563" cy="4752975"/>
          </a:xfrm>
        </p:spPr>
      </p:pic>
      <p:sp>
        <p:nvSpPr>
          <p:cNvPr id="6" name="矩形 4"/>
          <p:cNvSpPr/>
          <p:nvPr/>
        </p:nvSpPr>
        <p:spPr>
          <a:xfrm>
            <a:off x="179388" y="4076700"/>
            <a:ext cx="1223962" cy="3603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4"/>
          <p:cNvSpPr/>
          <p:nvPr/>
        </p:nvSpPr>
        <p:spPr>
          <a:xfrm>
            <a:off x="4716463" y="1196975"/>
            <a:ext cx="576262"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9" name="Picture 8" descr="文献保存.JPG"/>
          <p:cNvPicPr>
            <a:picLocks noChangeAspect="1"/>
          </p:cNvPicPr>
          <p:nvPr/>
        </p:nvPicPr>
        <p:blipFill>
          <a:blip r:embed="rId4"/>
          <a:srcRect/>
          <a:stretch>
            <a:fillRect/>
          </a:stretch>
        </p:blipFill>
        <p:spPr bwMode="auto">
          <a:xfrm>
            <a:off x="3203575" y="1989138"/>
            <a:ext cx="3924300" cy="2667000"/>
          </a:xfrm>
          <a:prstGeom prst="rect">
            <a:avLst/>
          </a:prstGeom>
          <a:noFill/>
          <a:ln w="9525">
            <a:noFill/>
            <a:miter lim="800000"/>
            <a:headEnd/>
            <a:tailEnd/>
          </a:ln>
        </p:spPr>
      </p:pic>
      <p:pic>
        <p:nvPicPr>
          <p:cNvPr id="10" name="Picture 5"/>
          <p:cNvPicPr>
            <a:picLocks noChangeAspect="1" noChangeArrowheads="1"/>
          </p:cNvPicPr>
          <p:nvPr/>
        </p:nvPicPr>
        <p:blipFill>
          <a:blip r:embed="rId5"/>
          <a:srcRect/>
          <a:stretch>
            <a:fillRect/>
          </a:stretch>
        </p:blipFill>
        <p:spPr bwMode="auto">
          <a:xfrm rot="19733810">
            <a:off x="5697538" y="3476625"/>
            <a:ext cx="719137" cy="931863"/>
          </a:xfrm>
          <a:prstGeom prst="rect">
            <a:avLst/>
          </a:prstGeom>
          <a:ln>
            <a:noFill/>
          </a:ln>
          <a:effectLst>
            <a:outerShdw blurRad="292100" dist="139700" dir="2700000" algn="tl" rotWithShape="0">
              <a:srgbClr val="333333">
                <a:alpha val="65000"/>
              </a:srgbClr>
            </a:outerShdw>
          </a:effectLst>
        </p:spPr>
      </p:pic>
      <p:pic>
        <p:nvPicPr>
          <p:cNvPr id="12" name="Picture 6"/>
          <p:cNvPicPr>
            <a:picLocks noChangeAspect="1" noChangeArrowheads="1"/>
          </p:cNvPicPr>
          <p:nvPr/>
        </p:nvPicPr>
        <p:blipFill>
          <a:blip r:embed="rId6"/>
          <a:srcRect/>
          <a:stretch>
            <a:fillRect/>
          </a:stretch>
        </p:blipFill>
        <p:spPr bwMode="auto">
          <a:xfrm rot="-1860000">
            <a:off x="5695950" y="3476625"/>
            <a:ext cx="720725" cy="93027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par>
                          <p:cTn id="18" fill="hold">
                            <p:stCondLst>
                              <p:cond delay="500"/>
                            </p:stCondLst>
                            <p:childTnLst>
                              <p:par>
                                <p:cTn id="19" presetID="2" presetClass="entr" presetSubtype="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1+#ppt_w/2"/>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1500"/>
                            </p:stCondLst>
                            <p:childTnLst>
                              <p:par>
                                <p:cTn id="27" presetID="35" presetClass="emph" presetSubtype="0" fill="hold" nodeType="afterEffect">
                                  <p:stCondLst>
                                    <p:cond delay="0"/>
                                  </p:stCondLst>
                                  <p:childTnLst>
                                    <p:anim calcmode="discrete" valueType="str">
                                      <p:cBhvr>
                                        <p:cTn id="28" dur="500" fill="hold"/>
                                        <p:tgtEl>
                                          <p:spTgt spid="12"/>
                                        </p:tgtEl>
                                        <p:attrNameLst>
                                          <p:attrName>style.visibility</p:attrName>
                                        </p:attrNameLst>
                                      </p:cBhvr>
                                      <p:tavLst>
                                        <p:tav tm="0">
                                          <p:val>
                                            <p:strVal val="hidden"/>
                                          </p:val>
                                        </p:tav>
                                        <p:tav tm="50000">
                                          <p:val>
                                            <p:strVal val="visible"/>
                                          </p:val>
                                        </p:tav>
                                      </p:tavLst>
                                    </p:anim>
                                  </p:childTnLst>
                                </p:cTn>
                              </p:par>
                            </p:childTnLst>
                          </p:cTn>
                        </p:par>
                        <p:par>
                          <p:cTn id="29" fill="hold">
                            <p:stCondLst>
                              <p:cond delay="2000"/>
                            </p:stCondLst>
                            <p:childTnLst>
                              <p:par>
                                <p:cTn id="30" presetID="1" presetClass="exit" presetSubtype="0" fill="hold" nodeType="after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1"/>
          </p:nvPr>
        </p:nvSpPr>
        <p:spPr>
          <a:noFill/>
        </p:spPr>
        <p:txBody>
          <a:bodyPr/>
          <a:lstStyle/>
          <a:p>
            <a:fld id="{EA0138AC-FE3F-4E44-9AED-7ED5F3E0F8E4}" type="slidenum">
              <a:rPr lang="en-US" altLang="en-US" smtClean="0">
                <a:latin typeface="Arial" pitchFamily="34" charset="0"/>
                <a:ea typeface="宋体" pitchFamily="2" charset="-122"/>
              </a:rPr>
              <a:pPr/>
              <a:t>99</a:t>
            </a:fld>
            <a:endParaRPr lang="en-US" altLang="en-US" smtClean="0">
              <a:latin typeface="Arial" pitchFamily="34" charset="0"/>
              <a:ea typeface="宋体" pitchFamily="2" charset="-122"/>
            </a:endParaRPr>
          </a:p>
        </p:txBody>
      </p:sp>
      <p:pic>
        <p:nvPicPr>
          <p:cNvPr id="123907" name="Picture 6" descr="2014-11-20 13-30-46.jpg"/>
          <p:cNvPicPr>
            <a:picLocks noChangeAspect="1"/>
          </p:cNvPicPr>
          <p:nvPr/>
        </p:nvPicPr>
        <p:blipFill>
          <a:blip r:embed="rId2"/>
          <a:srcRect/>
          <a:stretch>
            <a:fillRect/>
          </a:stretch>
        </p:blipFill>
        <p:spPr bwMode="auto">
          <a:xfrm>
            <a:off x="0" y="908050"/>
            <a:ext cx="9144000" cy="4752975"/>
          </a:xfrm>
          <a:prstGeom prst="rect">
            <a:avLst/>
          </a:prstGeom>
          <a:noFill/>
          <a:ln w="9525">
            <a:noFill/>
            <a:miter lim="800000"/>
            <a:headEnd/>
            <a:tailEnd/>
          </a:ln>
        </p:spPr>
      </p:pic>
      <p:sp>
        <p:nvSpPr>
          <p:cNvPr id="8" name="矩形 4"/>
          <p:cNvSpPr/>
          <p:nvPr/>
        </p:nvSpPr>
        <p:spPr>
          <a:xfrm>
            <a:off x="1476375" y="1989138"/>
            <a:ext cx="719138"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9" name="Picture 8" descr="导入.jpg"/>
          <p:cNvPicPr>
            <a:picLocks noChangeAspect="1"/>
          </p:cNvPicPr>
          <p:nvPr/>
        </p:nvPicPr>
        <p:blipFill>
          <a:blip r:embed="rId3"/>
          <a:srcRect/>
          <a:stretch>
            <a:fillRect/>
          </a:stretch>
        </p:blipFill>
        <p:spPr bwMode="auto">
          <a:xfrm>
            <a:off x="0" y="908050"/>
            <a:ext cx="9144000" cy="4752975"/>
          </a:xfrm>
          <a:prstGeom prst="rect">
            <a:avLst/>
          </a:prstGeom>
          <a:noFill/>
          <a:ln w="9525">
            <a:noFill/>
            <a:miter lim="800000"/>
            <a:headEnd/>
            <a:tailEnd/>
          </a:ln>
        </p:spPr>
      </p:pic>
      <p:sp>
        <p:nvSpPr>
          <p:cNvPr id="10" name="矩形 4"/>
          <p:cNvSpPr/>
          <p:nvPr/>
        </p:nvSpPr>
        <p:spPr>
          <a:xfrm>
            <a:off x="1042988" y="3068638"/>
            <a:ext cx="649287"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Right Arrow 10"/>
          <p:cNvSpPr/>
          <p:nvPr/>
        </p:nvSpPr>
        <p:spPr bwMode="auto">
          <a:xfrm>
            <a:off x="1691680" y="3068960"/>
            <a:ext cx="720080" cy="144016"/>
          </a:xfrm>
          <a:prstGeom prst="rightArrow">
            <a:avLst/>
          </a:prstGeom>
          <a:solidFill>
            <a:schemeClr val="tx2"/>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182880" bIns="0"/>
          <a:lstStyle/>
          <a:p>
            <a:pPr>
              <a:spcBef>
                <a:spcPct val="50000"/>
              </a:spcBef>
              <a:defRPr/>
            </a:pPr>
            <a:endParaRPr lang="en-US" sz="2400">
              <a:latin typeface="Arial" charset="0"/>
            </a:endParaRPr>
          </a:p>
        </p:txBody>
      </p:sp>
      <p:pic>
        <p:nvPicPr>
          <p:cNvPr id="12" name="Picture 11" descr="导入文献.JPG"/>
          <p:cNvPicPr>
            <a:picLocks noChangeAspect="1"/>
          </p:cNvPicPr>
          <p:nvPr/>
        </p:nvPicPr>
        <p:blipFill>
          <a:blip r:embed="rId4"/>
          <a:srcRect/>
          <a:stretch>
            <a:fillRect/>
          </a:stretch>
        </p:blipFill>
        <p:spPr bwMode="auto">
          <a:xfrm>
            <a:off x="2843213" y="1989138"/>
            <a:ext cx="5894387" cy="4102100"/>
          </a:xfrm>
          <a:prstGeom prst="rect">
            <a:avLst/>
          </a:prstGeom>
          <a:noFill/>
          <a:ln w="9525">
            <a:noFill/>
            <a:miter lim="800000"/>
            <a:headEnd/>
            <a:tailEnd/>
          </a:ln>
        </p:spPr>
      </p:pic>
      <p:sp>
        <p:nvSpPr>
          <p:cNvPr id="14" name="矩形 4"/>
          <p:cNvSpPr/>
          <p:nvPr/>
        </p:nvSpPr>
        <p:spPr>
          <a:xfrm>
            <a:off x="2124075" y="3284538"/>
            <a:ext cx="647700"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0" name="Picture 5"/>
          <p:cNvPicPr>
            <a:picLocks noChangeAspect="1" noChangeArrowheads="1"/>
          </p:cNvPicPr>
          <p:nvPr/>
        </p:nvPicPr>
        <p:blipFill>
          <a:blip r:embed="rId5"/>
          <a:srcRect/>
          <a:stretch>
            <a:fillRect/>
          </a:stretch>
        </p:blipFill>
        <p:spPr bwMode="auto">
          <a:xfrm rot="19733810">
            <a:off x="7353300" y="5708650"/>
            <a:ext cx="719138" cy="931863"/>
          </a:xfrm>
          <a:prstGeom prst="rect">
            <a:avLst/>
          </a:prstGeom>
          <a:ln>
            <a:noFill/>
          </a:ln>
          <a:effectLst>
            <a:outerShdw blurRad="292100" dist="139700" dir="2700000" algn="tl" rotWithShape="0">
              <a:srgbClr val="333333">
                <a:alpha val="65000"/>
              </a:srgbClr>
            </a:outerShdw>
          </a:effectLst>
        </p:spPr>
      </p:pic>
      <p:pic>
        <p:nvPicPr>
          <p:cNvPr id="21" name="Picture 6"/>
          <p:cNvPicPr>
            <a:picLocks noChangeAspect="1" noChangeArrowheads="1"/>
          </p:cNvPicPr>
          <p:nvPr/>
        </p:nvPicPr>
        <p:blipFill>
          <a:blip r:embed="rId6"/>
          <a:srcRect/>
          <a:stretch>
            <a:fillRect/>
          </a:stretch>
        </p:blipFill>
        <p:spPr bwMode="auto">
          <a:xfrm rot="-1860000">
            <a:off x="7353300" y="5708650"/>
            <a:ext cx="719138" cy="931863"/>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lide(fromTop)">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29"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ppt_x</p:attrName>
                                        </p:attrNameLst>
                                      </p:cBhvr>
                                      <p:tavLst>
                                        <p:tav tm="0">
                                          <p:val>
                                            <p:strVal val="#ppt_x-.2"/>
                                          </p:val>
                                        </p:tav>
                                        <p:tav tm="100000">
                                          <p:val>
                                            <p:strVal val="#ppt_x"/>
                                          </p:val>
                                        </p:tav>
                                      </p:tavLst>
                                    </p:anim>
                                    <p:anim calcmode="lin" valueType="num">
                                      <p:cBhvr>
                                        <p:cTn id="21"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lide(fromBottom)">
                                      <p:cBhvr>
                                        <p:cTn id="27" dur="500"/>
                                        <p:tgtEl>
                                          <p:spTgt spid="12"/>
                                        </p:tgtEl>
                                      </p:cBhvr>
                                    </p:animEffect>
                                  </p:childTnLst>
                                </p:cTn>
                              </p:par>
                            </p:childTnLst>
                          </p:cTn>
                        </p:par>
                        <p:par>
                          <p:cTn id="28" fill="hold">
                            <p:stCondLst>
                              <p:cond delay="500"/>
                            </p:stCondLst>
                            <p:childTnLst>
                              <p:par>
                                <p:cTn id="29" presetID="2" presetClass="entr" presetSubtype="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1+#ppt_w/2"/>
                                          </p:val>
                                        </p:tav>
                                        <p:tav tm="100000">
                                          <p:val>
                                            <p:strVal val="#ppt_x"/>
                                          </p:val>
                                        </p:tav>
                                      </p:tavLst>
                                    </p:anim>
                                    <p:anim calcmode="lin" valueType="num">
                                      <p:cBhvr additive="base">
                                        <p:cTn id="32" dur="1000" fill="hold"/>
                                        <p:tgtEl>
                                          <p:spTgt spid="20"/>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1"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1500"/>
                            </p:stCondLst>
                            <p:childTnLst>
                              <p:par>
                                <p:cTn id="37" presetID="35" presetClass="emph" presetSubtype="0" fill="hold" nodeType="afterEffect">
                                  <p:stCondLst>
                                    <p:cond delay="0"/>
                                  </p:stCondLst>
                                  <p:childTnLst>
                                    <p:anim calcmode="discrete" valueType="str">
                                      <p:cBhvr>
                                        <p:cTn id="38" dur="500" fill="hold"/>
                                        <p:tgtEl>
                                          <p:spTgt spid="21"/>
                                        </p:tgtEl>
                                        <p:attrNameLst>
                                          <p:attrName>style.visibility</p:attrName>
                                        </p:attrNameLst>
                                      </p:cBhvr>
                                      <p:tavLst>
                                        <p:tav tm="0">
                                          <p:val>
                                            <p:strVal val="hidden"/>
                                          </p:val>
                                        </p:tav>
                                        <p:tav tm="50000">
                                          <p:val>
                                            <p:strVal val="visible"/>
                                          </p:val>
                                        </p:tav>
                                      </p:tavLst>
                                    </p:anim>
                                  </p:childTnLst>
                                </p:cTn>
                              </p:par>
                            </p:childTnLst>
                          </p:cTn>
                        </p:par>
                        <p:par>
                          <p:cTn id="39" fill="hold">
                            <p:stCondLst>
                              <p:cond delay="2000"/>
                            </p:stCondLst>
                            <p:childTnLst>
                              <p:par>
                                <p:cTn id="40" presetID="1" presetClass="exit" presetSubtype="0" fill="hold" nodeType="after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heckerboard(across)">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1|0.1|0.1|0.1"/>
</p:tagLst>
</file>

<file path=ppt/tags/tag10.xml><?xml version="1.0" encoding="utf-8"?>
<p:tagLst xmlns:a="http://schemas.openxmlformats.org/drawingml/2006/main" xmlns:r="http://schemas.openxmlformats.org/officeDocument/2006/relationships" xmlns:p="http://schemas.openxmlformats.org/presentationml/2006/main">
  <p:tag name="TIMING" val="|2.4|1.6|1|2.2|2.6|5.6"/>
</p:tagLst>
</file>

<file path=ppt/tags/tag11.xml><?xml version="1.0" encoding="utf-8"?>
<p:tagLst xmlns:a="http://schemas.openxmlformats.org/drawingml/2006/main" xmlns:r="http://schemas.openxmlformats.org/officeDocument/2006/relationships" xmlns:p="http://schemas.openxmlformats.org/presentationml/2006/main">
  <p:tag name="TIMING" val="|0.7|47.5|19.8"/>
</p:tagLst>
</file>

<file path=ppt/tags/tag12.xml><?xml version="1.0" encoding="utf-8"?>
<p:tagLst xmlns:a="http://schemas.openxmlformats.org/drawingml/2006/main" xmlns:r="http://schemas.openxmlformats.org/officeDocument/2006/relationships" xmlns:p="http://schemas.openxmlformats.org/presentationml/2006/main">
  <p:tag name="TIMING" val="|1.2"/>
</p:tagLst>
</file>

<file path=ppt/tags/tag13.xml><?xml version="1.0" encoding="utf-8"?>
<p:tagLst xmlns:a="http://schemas.openxmlformats.org/drawingml/2006/main" xmlns:r="http://schemas.openxmlformats.org/officeDocument/2006/relationships" xmlns:p="http://schemas.openxmlformats.org/presentationml/2006/main">
  <p:tag name="TIMING" val="|1.3"/>
</p:tagLst>
</file>

<file path=ppt/tags/tag14.xml><?xml version="1.0" encoding="utf-8"?>
<p:tagLst xmlns:a="http://schemas.openxmlformats.org/drawingml/2006/main" xmlns:r="http://schemas.openxmlformats.org/officeDocument/2006/relationships" xmlns:p="http://schemas.openxmlformats.org/presentationml/2006/main">
  <p:tag name="TIMING" val="|0.6"/>
</p:tagLst>
</file>

<file path=ppt/tags/tag15.xml><?xml version="1.0" encoding="utf-8"?>
<p:tagLst xmlns:a="http://schemas.openxmlformats.org/drawingml/2006/main" xmlns:r="http://schemas.openxmlformats.org/officeDocument/2006/relationships" xmlns:p="http://schemas.openxmlformats.org/presentationml/2006/main">
  <p:tag name="TIMING" val="|9|7.3|6.5|1.1|5.8|1.2|2.4|2.3|0.8|1.6|2.6|0.8|1.5"/>
</p:tagLst>
</file>

<file path=ppt/tags/tag16.xml><?xml version="1.0" encoding="utf-8"?>
<p:tagLst xmlns:a="http://schemas.openxmlformats.org/drawingml/2006/main" xmlns:r="http://schemas.openxmlformats.org/officeDocument/2006/relationships" xmlns:p="http://schemas.openxmlformats.org/presentationml/2006/main">
  <p:tag name="TIMING" val="|0.2"/>
</p:tagLst>
</file>

<file path=ppt/tags/tag17.xml><?xml version="1.0" encoding="utf-8"?>
<p:tagLst xmlns:a="http://schemas.openxmlformats.org/drawingml/2006/main" xmlns:r="http://schemas.openxmlformats.org/officeDocument/2006/relationships" xmlns:p="http://schemas.openxmlformats.org/presentationml/2006/main">
  <p:tag name="TIMING" val="|9.6|17.5"/>
</p:tagLst>
</file>

<file path=ppt/tags/tag18.xml><?xml version="1.0" encoding="utf-8"?>
<p:tagLst xmlns:a="http://schemas.openxmlformats.org/drawingml/2006/main" xmlns:r="http://schemas.openxmlformats.org/officeDocument/2006/relationships" xmlns:p="http://schemas.openxmlformats.org/presentationml/2006/main">
  <p:tag name="TIMING" val="|14.9|7.8|1.6"/>
</p:tagLst>
</file>

<file path=ppt/tags/tag19.xml><?xml version="1.0" encoding="utf-8"?>
<p:tagLst xmlns:a="http://schemas.openxmlformats.org/drawingml/2006/main" xmlns:r="http://schemas.openxmlformats.org/officeDocument/2006/relationships" xmlns:p="http://schemas.openxmlformats.org/presentationml/2006/main">
  <p:tag name="TIMING" val="|14.9|7.8|1.6"/>
</p:tagLst>
</file>

<file path=ppt/tags/tag2.xml><?xml version="1.0" encoding="utf-8"?>
<p:tagLst xmlns:a="http://schemas.openxmlformats.org/drawingml/2006/main" xmlns:r="http://schemas.openxmlformats.org/officeDocument/2006/relationships" xmlns:p="http://schemas.openxmlformats.org/presentationml/2006/main">
  <p:tag name="TIMING" val="|0.4|0.3"/>
</p:tagLst>
</file>

<file path=ppt/tags/tag20.xml><?xml version="1.0" encoding="utf-8"?>
<p:tagLst xmlns:a="http://schemas.openxmlformats.org/drawingml/2006/main" xmlns:r="http://schemas.openxmlformats.org/officeDocument/2006/relationships" xmlns:p="http://schemas.openxmlformats.org/presentationml/2006/main">
  <p:tag name="TIMING" val="|3.5|5.9|2.8|49.2"/>
</p:tagLst>
</file>

<file path=ppt/tags/tag21.xml><?xml version="1.0" encoding="utf-8"?>
<p:tagLst xmlns:a="http://schemas.openxmlformats.org/drawingml/2006/main" xmlns:r="http://schemas.openxmlformats.org/officeDocument/2006/relationships" xmlns:p="http://schemas.openxmlformats.org/presentationml/2006/main">
  <p:tag name="TIMING" val="|0.4|0.9|0.7"/>
</p:tagLst>
</file>

<file path=ppt/tags/tag22.xml><?xml version="1.0" encoding="utf-8"?>
<p:tagLst xmlns:a="http://schemas.openxmlformats.org/drawingml/2006/main" xmlns:r="http://schemas.openxmlformats.org/officeDocument/2006/relationships" xmlns:p="http://schemas.openxmlformats.org/presentationml/2006/main">
  <p:tag name="TIMING" val="|0.9"/>
</p:tagLst>
</file>

<file path=ppt/tags/tag23.xml><?xml version="1.0" encoding="utf-8"?>
<p:tagLst xmlns:a="http://schemas.openxmlformats.org/drawingml/2006/main" xmlns:r="http://schemas.openxmlformats.org/officeDocument/2006/relationships" xmlns:p="http://schemas.openxmlformats.org/presentationml/2006/main">
  <p:tag name="TIMING" val="|0.7|1.3|1.6|0.8"/>
</p:tagLst>
</file>

<file path=ppt/tags/tag24.xml><?xml version="1.0" encoding="utf-8"?>
<p:tagLst xmlns:a="http://schemas.openxmlformats.org/drawingml/2006/main" xmlns:r="http://schemas.openxmlformats.org/officeDocument/2006/relationships" xmlns:p="http://schemas.openxmlformats.org/presentationml/2006/main">
  <p:tag name="TIMING" val="|4.2|10|14.3"/>
</p:tagLst>
</file>

<file path=ppt/tags/tag25.xml><?xml version="1.0" encoding="utf-8"?>
<p:tagLst xmlns:a="http://schemas.openxmlformats.org/drawingml/2006/main" xmlns:r="http://schemas.openxmlformats.org/officeDocument/2006/relationships" xmlns:p="http://schemas.openxmlformats.org/presentationml/2006/main">
  <p:tag name="TIMING" val="|0.4|0.9|0.5|0.8"/>
</p:tagLst>
</file>

<file path=ppt/tags/tag26.xml><?xml version="1.0" encoding="utf-8"?>
<p:tagLst xmlns:a="http://schemas.openxmlformats.org/drawingml/2006/main" xmlns:r="http://schemas.openxmlformats.org/officeDocument/2006/relationships" xmlns:p="http://schemas.openxmlformats.org/presentationml/2006/main">
  <p:tag name="TIMING" val="|3.8|3.5|0.6|7.2|0.9|0.9"/>
</p:tagLst>
</file>

<file path=ppt/tags/tag27.xml><?xml version="1.0" encoding="utf-8"?>
<p:tagLst xmlns:a="http://schemas.openxmlformats.org/drawingml/2006/main" xmlns:r="http://schemas.openxmlformats.org/officeDocument/2006/relationships" xmlns:p="http://schemas.openxmlformats.org/presentationml/2006/main">
  <p:tag name="TIMING" val="|29.6|6.5|5.3"/>
</p:tagLst>
</file>

<file path=ppt/tags/tag28.xml><?xml version="1.0" encoding="utf-8"?>
<p:tagLst xmlns:a="http://schemas.openxmlformats.org/drawingml/2006/main" xmlns:r="http://schemas.openxmlformats.org/officeDocument/2006/relationships" xmlns:p="http://schemas.openxmlformats.org/presentationml/2006/main">
  <p:tag name="TIMING" val="|4.5|1.5|2.8|2.4|0.4"/>
</p:tagLst>
</file>

<file path=ppt/tags/tag29.xml><?xml version="1.0" encoding="utf-8"?>
<p:tagLst xmlns:a="http://schemas.openxmlformats.org/drawingml/2006/main" xmlns:r="http://schemas.openxmlformats.org/officeDocument/2006/relationships" xmlns:p="http://schemas.openxmlformats.org/presentationml/2006/main">
  <p:tag name="TIMING" val="|0.1|1.9|26.9|1.5|1.2|1.8"/>
</p:tagLst>
</file>

<file path=ppt/tags/tag3.xml><?xml version="1.0" encoding="utf-8"?>
<p:tagLst xmlns:a="http://schemas.openxmlformats.org/drawingml/2006/main" xmlns:r="http://schemas.openxmlformats.org/officeDocument/2006/relationships" xmlns:p="http://schemas.openxmlformats.org/presentationml/2006/main">
  <p:tag name="TIMING" val="|0.2|0.3|0.2|0.3|0.2"/>
</p:tagLst>
</file>

<file path=ppt/tags/tag30.xml><?xml version="1.0" encoding="utf-8"?>
<p:tagLst xmlns:a="http://schemas.openxmlformats.org/drawingml/2006/main" xmlns:r="http://schemas.openxmlformats.org/officeDocument/2006/relationships" xmlns:p="http://schemas.openxmlformats.org/presentationml/2006/main">
  <p:tag name="TIMING" val="|0.3|5.6"/>
</p:tagLst>
</file>

<file path=ppt/tags/tag31.xml><?xml version="1.0" encoding="utf-8"?>
<p:tagLst xmlns:a="http://schemas.openxmlformats.org/drawingml/2006/main" xmlns:r="http://schemas.openxmlformats.org/officeDocument/2006/relationships" xmlns:p="http://schemas.openxmlformats.org/presentationml/2006/main">
  <p:tag name="TIMING" val="|0.2|0.9|21.4|6|0.7|3.3"/>
</p:tagLst>
</file>

<file path=ppt/tags/tag32.xml><?xml version="1.0" encoding="utf-8"?>
<p:tagLst xmlns:a="http://schemas.openxmlformats.org/drawingml/2006/main" xmlns:r="http://schemas.openxmlformats.org/officeDocument/2006/relationships" xmlns:p="http://schemas.openxmlformats.org/presentationml/2006/main">
  <p:tag name="TIMING" val="|0.3|25.2|1|6.3|1.2"/>
</p:tagLst>
</file>

<file path=ppt/tags/tag33.xml><?xml version="1.0" encoding="utf-8"?>
<p:tagLst xmlns:a="http://schemas.openxmlformats.org/drawingml/2006/main" xmlns:r="http://schemas.openxmlformats.org/officeDocument/2006/relationships" xmlns:p="http://schemas.openxmlformats.org/presentationml/2006/main">
  <p:tag name="TIMING" val="|39.1|1.5"/>
</p:tagLst>
</file>

<file path=ppt/tags/tag34.xml><?xml version="1.0" encoding="utf-8"?>
<p:tagLst xmlns:a="http://schemas.openxmlformats.org/drawingml/2006/main" xmlns:r="http://schemas.openxmlformats.org/officeDocument/2006/relationships" xmlns:p="http://schemas.openxmlformats.org/presentationml/2006/main">
  <p:tag name="TIMING" val="|15.3|4.9"/>
</p:tagLst>
</file>

<file path=ppt/tags/tag4.xml><?xml version="1.0" encoding="utf-8"?>
<p:tagLst xmlns:a="http://schemas.openxmlformats.org/drawingml/2006/main" xmlns:r="http://schemas.openxmlformats.org/officeDocument/2006/relationships" xmlns:p="http://schemas.openxmlformats.org/presentationml/2006/main">
  <p:tag name="TIMING" val="|0.4|25.9|2.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ags/tag6.xml><?xml version="1.0" encoding="utf-8"?>
<p:tagLst xmlns:a="http://schemas.openxmlformats.org/drawingml/2006/main" xmlns:r="http://schemas.openxmlformats.org/officeDocument/2006/relationships" xmlns:p="http://schemas.openxmlformats.org/presentationml/2006/main">
  <p:tag name="TIMING" val="|3.8"/>
</p:tagLst>
</file>

<file path=ppt/tags/tag7.xml><?xml version="1.0" encoding="utf-8"?>
<p:tagLst xmlns:a="http://schemas.openxmlformats.org/drawingml/2006/main" xmlns:r="http://schemas.openxmlformats.org/officeDocument/2006/relationships" xmlns:p="http://schemas.openxmlformats.org/presentationml/2006/main">
  <p:tag name="TIMING" val="|1.5|35.3|1.2"/>
</p:tagLst>
</file>

<file path=ppt/tags/tag8.xml><?xml version="1.0" encoding="utf-8"?>
<p:tagLst xmlns:a="http://schemas.openxmlformats.org/drawingml/2006/main" xmlns:r="http://schemas.openxmlformats.org/officeDocument/2006/relationships" xmlns:p="http://schemas.openxmlformats.org/presentationml/2006/main">
  <p:tag name="TIMING" val="|1|3.1|22"/>
</p:tagLst>
</file>

<file path=ppt/tags/tag9.xml><?xml version="1.0" encoding="utf-8"?>
<p:tagLst xmlns:a="http://schemas.openxmlformats.org/drawingml/2006/main" xmlns:r="http://schemas.openxmlformats.org/officeDocument/2006/relationships" xmlns:p="http://schemas.openxmlformats.org/presentationml/2006/main">
  <p:tag name="TIMING" val="|1.9|8.5|36.3"/>
</p:tagLst>
</file>

<file path=ppt/theme/theme1.xml><?xml version="1.0" encoding="utf-8"?>
<a:theme xmlns:a="http://schemas.openxmlformats.org/drawingml/2006/main" name="WOS_福州大学_钯催化_20141016">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4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4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4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4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4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5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5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5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5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5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5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6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6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6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6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6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7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7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7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7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7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7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8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8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8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8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8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8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9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9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9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3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3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3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3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3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Default Design">
  <a:themeElements>
    <a:clrScheme name="1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1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1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1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1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4B4B4B"/>
    </a:dk1>
    <a:lt1>
      <a:srgbClr val="FFFFFF"/>
    </a:lt1>
    <a:dk2>
      <a:srgbClr val="FF8000"/>
    </a:dk2>
    <a:lt2>
      <a:srgbClr val="766C62"/>
    </a:lt2>
    <a:accent1>
      <a:srgbClr val="FF8000"/>
    </a:accent1>
    <a:accent2>
      <a:srgbClr val="FF9100"/>
    </a:accent2>
    <a:accent3>
      <a:srgbClr val="FFFFFF"/>
    </a:accent3>
    <a:accent4>
      <a:srgbClr val="3F3F3F"/>
    </a:accent4>
    <a:accent5>
      <a:srgbClr val="FFC0AA"/>
    </a:accent5>
    <a:accent6>
      <a:srgbClr val="E78300"/>
    </a:accent6>
    <a:hlink>
      <a:srgbClr val="FFB400"/>
    </a:hlink>
    <a:folHlink>
      <a:srgbClr val="A0968C"/>
    </a:folHlink>
  </a:clrScheme>
</a:themeOverride>
</file>

<file path=ppt/theme/themeOverride2.xml><?xml version="1.0" encoding="utf-8"?>
<a:themeOverride xmlns:a="http://schemas.openxmlformats.org/drawingml/2006/main">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WOS_福州大学_钯催化_20141016</Template>
  <TotalTime>15941</TotalTime>
  <Words>10135</Words>
  <Application>Microsoft Office PowerPoint</Application>
  <PresentationFormat>全屏显示(4:3)</PresentationFormat>
  <Paragraphs>961</Paragraphs>
  <Slides>132</Slides>
  <Notes>78</Notes>
  <HiddenSlides>0</HiddenSlides>
  <MMClips>0</MMClips>
  <ScaleCrop>false</ScaleCrop>
  <HeadingPairs>
    <vt:vector size="8" baseType="variant">
      <vt:variant>
        <vt:lpstr>已用的字体</vt:lpstr>
      </vt:variant>
      <vt:variant>
        <vt:i4>18</vt:i4>
      </vt:variant>
      <vt:variant>
        <vt:lpstr>主题</vt:lpstr>
      </vt:variant>
      <vt:variant>
        <vt:i4>9</vt:i4>
      </vt:variant>
      <vt:variant>
        <vt:lpstr>嵌入 OLE 服务器</vt:lpstr>
      </vt:variant>
      <vt:variant>
        <vt:i4>1</vt:i4>
      </vt:variant>
      <vt:variant>
        <vt:lpstr>幻灯片标题</vt:lpstr>
      </vt:variant>
      <vt:variant>
        <vt:i4>132</vt:i4>
      </vt:variant>
    </vt:vector>
  </HeadingPairs>
  <TitlesOfParts>
    <vt:vector size="160" baseType="lpstr">
      <vt:lpstr>Arial</vt:lpstr>
      <vt:lpstr>宋体</vt:lpstr>
      <vt:lpstr>微软雅黑</vt:lpstr>
      <vt:lpstr>Times New Roman</vt:lpstr>
      <vt:lpstr>楷体_GB2312</vt:lpstr>
      <vt:lpstr>黑体</vt:lpstr>
      <vt:lpstr>Calibri</vt:lpstr>
      <vt:lpstr>方正姚体</vt:lpstr>
      <vt:lpstr>Wingdings</vt:lpstr>
      <vt:lpstr>Arial Rounded MT Bold</vt:lpstr>
      <vt:lpstr>Arial Unicode MS</vt:lpstr>
      <vt:lpstr>Arial Black</vt:lpstr>
      <vt:lpstr>MingLiU_HKSCS</vt:lpstr>
      <vt:lpstr>方正黑体简体</vt:lpstr>
      <vt:lpstr>Adidas Unity</vt:lpstr>
      <vt:lpstr>Knowledge Light</vt:lpstr>
      <vt:lpstr>华文仿宋</vt:lpstr>
      <vt:lpstr>Microsoft Sans Serif</vt:lpstr>
      <vt:lpstr>WOS_福州大学_钯催化_20141016</vt:lpstr>
      <vt:lpstr>4_Default Design</vt:lpstr>
      <vt:lpstr>5_Default Design</vt:lpstr>
      <vt:lpstr>6_Default Design</vt:lpstr>
      <vt:lpstr>7_Default Design</vt:lpstr>
      <vt:lpstr>8_Default Design</vt:lpstr>
      <vt:lpstr>9_Default Design</vt:lpstr>
      <vt:lpstr>11_Default Design</vt:lpstr>
      <vt:lpstr>12_Default Design</vt:lpstr>
      <vt:lpstr>Clip</vt:lpstr>
      <vt:lpstr>洞悉现在  展望未来           Web of Science在科研中的价值和应用 </vt:lpstr>
      <vt:lpstr>幻灯片 2</vt:lpstr>
      <vt:lpstr>幻灯片 3</vt:lpstr>
      <vt:lpstr>幻灯片 4</vt:lpstr>
      <vt:lpstr>幻灯片 5</vt:lpstr>
      <vt:lpstr>幻灯片 6</vt:lpstr>
      <vt:lpstr>幻灯片 7</vt:lpstr>
      <vt:lpstr>科研论文的引文与被引频次的意义</vt:lpstr>
      <vt:lpstr>科研论文的引文与被引频次的意义</vt:lpstr>
      <vt:lpstr>H-index</vt:lpstr>
      <vt:lpstr>                           Outline</vt:lpstr>
      <vt:lpstr>Research Workflow 科研的基本工作流程</vt:lpstr>
      <vt:lpstr>科研工作流程中与信息相关的问题</vt:lpstr>
      <vt:lpstr>         科学研究对文献利用的要求：</vt:lpstr>
      <vt:lpstr>科技文献的获取途径</vt:lpstr>
      <vt:lpstr>科技文献的获取和利用</vt:lpstr>
      <vt:lpstr>科研人员与科学信息的获取和利用</vt:lpstr>
      <vt:lpstr>                           Outline</vt:lpstr>
      <vt:lpstr>Web of Science平台界面  (www.webofscience.com)</vt:lpstr>
      <vt:lpstr>幻灯片 20</vt:lpstr>
      <vt:lpstr>Web of ScienceTM核心合集数据库——广度</vt:lpstr>
      <vt:lpstr>Web of ScienceTM核心合集数据库——质量</vt:lpstr>
      <vt:lpstr>幻灯片 23</vt:lpstr>
      <vt:lpstr>Web of ScienceTM核心合集数据库——独特性</vt:lpstr>
      <vt:lpstr>幻灯片 25</vt:lpstr>
      <vt:lpstr>Related Record</vt:lpstr>
      <vt:lpstr>幻灯片 27</vt:lpstr>
      <vt:lpstr>幻灯片 28</vt:lpstr>
      <vt:lpstr>                           Outline</vt:lpstr>
      <vt:lpstr>Web of ScienceTM核心合集 为科研人员建立整合的创新研究平台</vt:lpstr>
      <vt:lpstr>幻灯片 31</vt:lpstr>
      <vt:lpstr>案例一：Genome Sequencing 基因组测序</vt:lpstr>
      <vt:lpstr>幻灯片 33</vt:lpstr>
      <vt:lpstr>幻灯片 34</vt:lpstr>
      <vt:lpstr>Results 检索结果</vt:lpstr>
      <vt:lpstr>幻灯片 36</vt:lpstr>
      <vt:lpstr>幻灯片 37</vt:lpstr>
      <vt:lpstr>快速锁定高影响力的论文——被引频次（降序）</vt:lpstr>
      <vt:lpstr>全记录页面</vt:lpstr>
      <vt:lpstr>ERIC S. LANDER</vt:lpstr>
      <vt:lpstr>全记录页面（施引文献）</vt:lpstr>
      <vt:lpstr>幻灯片 42</vt:lpstr>
      <vt:lpstr>幻灯片 43</vt:lpstr>
      <vt:lpstr>幻灯片 44</vt:lpstr>
      <vt:lpstr>全记录页面（Related Record 相关记录）</vt:lpstr>
      <vt:lpstr>幻灯片 46</vt:lpstr>
      <vt:lpstr>全记录页面（引证关系图）</vt:lpstr>
      <vt:lpstr>幻灯片 48</vt:lpstr>
      <vt:lpstr>三维度检索——把握课题脉络</vt:lpstr>
      <vt:lpstr>幻灯片 50</vt:lpstr>
      <vt:lpstr>幻灯片 51</vt:lpstr>
      <vt:lpstr>幻灯片 52</vt:lpstr>
      <vt:lpstr>幻灯片 53</vt:lpstr>
      <vt:lpstr>分析已有文献的信息价值</vt:lpstr>
      <vt:lpstr>幻灯片 55</vt:lpstr>
      <vt:lpstr>幻灯片 56</vt:lpstr>
      <vt:lpstr>幻灯片 57</vt:lpstr>
      <vt:lpstr>幻灯片 58</vt:lpstr>
      <vt:lpstr>幻灯片 59</vt:lpstr>
      <vt:lpstr>幻灯片 60</vt:lpstr>
      <vt:lpstr>幻灯片 61</vt:lpstr>
      <vt:lpstr>幻灯片 62</vt:lpstr>
      <vt:lpstr>中国的社会科学走向国际舞台的思考  论文的选题－－一点之见皆成文</vt:lpstr>
      <vt:lpstr>幻灯片 64</vt:lpstr>
      <vt:lpstr>例: C2C market, Taobao</vt:lpstr>
      <vt:lpstr>有关外语教学的相关研究</vt:lpstr>
      <vt:lpstr>幻灯片 67</vt:lpstr>
      <vt:lpstr>幻灯片 68</vt:lpstr>
      <vt:lpstr>幻灯片 69</vt:lpstr>
      <vt:lpstr>幻灯片 70</vt:lpstr>
      <vt:lpstr>幻灯片 71</vt:lpstr>
      <vt:lpstr>幻灯片 72</vt:lpstr>
      <vt:lpstr>利用Web of ScienceTM获取思路，激发研究思想</vt:lpstr>
      <vt:lpstr> 案例二：从一篇已知的研究论文入手选题</vt:lpstr>
      <vt:lpstr>幻灯片 75</vt:lpstr>
      <vt:lpstr>幻灯片 76</vt:lpstr>
      <vt:lpstr>幻灯片 77</vt:lpstr>
      <vt:lpstr>幻灯片 78</vt:lpstr>
      <vt:lpstr>幻灯片 79</vt:lpstr>
      <vt:lpstr>幻灯片 80</vt:lpstr>
      <vt:lpstr>科研人员与科学信息的获取和利用</vt:lpstr>
      <vt:lpstr>幻灯片 82</vt:lpstr>
      <vt:lpstr>幻灯片 83</vt:lpstr>
      <vt:lpstr>幻灯片 84</vt:lpstr>
      <vt:lpstr>幻灯片 85</vt:lpstr>
      <vt:lpstr>利用Web of Science跟踪最新研究进展</vt:lpstr>
      <vt:lpstr>幻灯片 87</vt:lpstr>
      <vt:lpstr>幻灯片 88</vt:lpstr>
      <vt:lpstr>幻灯片 89</vt:lpstr>
      <vt:lpstr>幻灯片 90</vt:lpstr>
      <vt:lpstr>如何有效地管理文献？</vt:lpstr>
      <vt:lpstr>文献管理工具——EndNote® online</vt:lpstr>
      <vt:lpstr>文献管理工具——EndNote® online</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lpstr>幻灯片 104</vt:lpstr>
      <vt:lpstr>Reference </vt:lpstr>
      <vt:lpstr>小插件：实现word与Endnote® online之间的对接</vt:lpstr>
      <vt:lpstr>幻灯片 107</vt:lpstr>
      <vt:lpstr>幻灯片 108</vt:lpstr>
      <vt:lpstr>幻灯片 109</vt:lpstr>
      <vt:lpstr>幻灯片 110</vt:lpstr>
      <vt:lpstr>幻灯片 111</vt:lpstr>
      <vt:lpstr>幻灯片 112</vt:lpstr>
      <vt:lpstr>幻灯片 113</vt:lpstr>
      <vt:lpstr>幻灯片 114</vt:lpstr>
      <vt:lpstr>如何统一做格式化处理？</vt:lpstr>
      <vt:lpstr>Endnote® online – 文献的管理和写作工具</vt:lpstr>
      <vt:lpstr>幻灯片 117</vt:lpstr>
      <vt:lpstr>如果稿件投向了不合适的期刊会遭遇：</vt:lpstr>
      <vt:lpstr>如何选择合适的投稿期刊</vt:lpstr>
      <vt:lpstr>案例三:中国学者在基因测序领域的研究</vt:lpstr>
      <vt:lpstr>幻灯片 121</vt:lpstr>
      <vt:lpstr>幻灯片 122</vt:lpstr>
      <vt:lpstr>幻灯片 123</vt:lpstr>
      <vt:lpstr>幻灯片 124</vt:lpstr>
      <vt:lpstr>幻灯片 125</vt:lpstr>
      <vt:lpstr>                           Outline</vt:lpstr>
      <vt:lpstr>幻灯片 127</vt:lpstr>
      <vt:lpstr>幻灯片 128</vt:lpstr>
      <vt:lpstr>幻灯片 129</vt:lpstr>
      <vt:lpstr>幻灯片 130</vt:lpstr>
      <vt:lpstr>谢谢！</vt:lpstr>
      <vt:lpstr>幻灯片 132</vt:lpstr>
    </vt:vector>
  </TitlesOfParts>
  <Company>Thomson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洞悉现在 展望未来         利用Web of Science数据库助力科学研究</dc:title>
  <dc:creator>U6025425</dc:creator>
  <cp:lastModifiedBy>u0173914</cp:lastModifiedBy>
  <cp:revision>921</cp:revision>
  <dcterms:created xsi:type="dcterms:W3CDTF">2014-11-04T08:07:05Z</dcterms:created>
  <dcterms:modified xsi:type="dcterms:W3CDTF">2015-04-01T23:27:40Z</dcterms:modified>
</cp:coreProperties>
</file>